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4" r:id="rId1"/>
  </p:sldMasterIdLst>
  <p:notesMasterIdLst>
    <p:notesMasterId r:id="rId15"/>
  </p:notesMasterIdLst>
  <p:handoutMasterIdLst>
    <p:handoutMasterId r:id="rId16"/>
  </p:handoutMasterIdLst>
  <p:sldIdLst>
    <p:sldId id="256" r:id="rId2"/>
    <p:sldId id="272" r:id="rId3"/>
    <p:sldId id="257" r:id="rId4"/>
    <p:sldId id="274" r:id="rId5"/>
    <p:sldId id="275" r:id="rId6"/>
    <p:sldId id="264" r:id="rId7"/>
    <p:sldId id="290" r:id="rId8"/>
    <p:sldId id="296" r:id="rId9"/>
    <p:sldId id="292" r:id="rId10"/>
    <p:sldId id="300" r:id="rId11"/>
    <p:sldId id="291" r:id="rId12"/>
    <p:sldId id="303" r:id="rId13"/>
    <p:sldId id="304" r:id="rId14"/>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618FFD"/>
    <a:srgbClr val="3365FB"/>
    <a:srgbClr val="808000"/>
    <a:srgbClr val="0066FF"/>
    <a:srgbClr val="66FF33"/>
    <a:srgbClr val="FFFF00"/>
    <a:srgbClr val="EAEAEA"/>
    <a:srgbClr val="99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89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4"/>
    </p:cViewPr>
  </p:sorterViewPr>
  <p:notesViewPr>
    <p:cSldViewPr>
      <p:cViewPr varScale="1">
        <p:scale>
          <a:sx n="61" d="100"/>
          <a:sy n="61" d="100"/>
        </p:scale>
        <p:origin x="-1740"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p:spPr>
      </p:sp>
      <p:sp>
        <p:nvSpPr>
          <p:cNvPr id="2051" name="Rectangle 3"/>
          <p:cNvSpPr>
            <a:spLocks noChangeArrowheads="1"/>
          </p:cNvSpPr>
          <p:nvPr/>
        </p:nvSpPr>
        <p:spPr bwMode="auto">
          <a:xfrm>
            <a:off x="390525" y="325438"/>
            <a:ext cx="3673475" cy="2617787"/>
          </a:xfrm>
          <a:prstGeom prst="rect">
            <a:avLst/>
          </a:prstGeom>
          <a:noFill/>
          <a:ln w="12700">
            <a:noFill/>
            <a:miter lim="800000"/>
            <a:headEnd/>
            <a:tailEnd/>
          </a:ln>
          <a:effectLst/>
        </p:spPr>
        <p:txBody>
          <a:bodyPr wrap="none" anchor="ctr"/>
          <a:lstStyle/>
          <a:p>
            <a:endParaRPr lang="en-US"/>
          </a:p>
        </p:txBody>
      </p:sp>
      <p:sp>
        <p:nvSpPr>
          <p:cNvPr id="2052" name="Line 4"/>
          <p:cNvSpPr>
            <a:spLocks noChangeShapeType="1"/>
          </p:cNvSpPr>
          <p:nvPr/>
        </p:nvSpPr>
        <p:spPr bwMode="auto">
          <a:xfrm>
            <a:off x="271463" y="8745538"/>
            <a:ext cx="6316662" cy="0"/>
          </a:xfrm>
          <a:prstGeom prst="line">
            <a:avLst/>
          </a:prstGeom>
          <a:noFill/>
          <a:ln w="12700">
            <a:solidFill>
              <a:srgbClr val="000000"/>
            </a:solidFill>
            <a:round/>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notesStyle>
    <a:lvl1pPr algn="l" rtl="0" eaLnBrk="0" fontAlgn="base" hangingPunct="0">
      <a:lnSpc>
        <a:spcPct val="88000"/>
      </a:lnSpc>
      <a:spcBef>
        <a:spcPct val="40000"/>
      </a:spcBef>
      <a:spcAft>
        <a:spcPct val="0"/>
      </a:spcAft>
      <a:defRPr sz="1200" kern="1200">
        <a:solidFill>
          <a:schemeClr val="tx1"/>
        </a:solidFill>
        <a:latin typeface="Arial" pitchFamily="34" charset="0"/>
        <a:ea typeface="+mn-ea"/>
        <a:cs typeface="+mn-cs"/>
      </a:defRPr>
    </a:lvl1pPr>
    <a:lvl2pPr marL="457200" algn="l" rtl="0" eaLnBrk="0" fontAlgn="base" hangingPunct="0">
      <a:lnSpc>
        <a:spcPct val="88000"/>
      </a:lnSpc>
      <a:spcBef>
        <a:spcPct val="40000"/>
      </a:spcBef>
      <a:spcAft>
        <a:spcPct val="0"/>
      </a:spcAft>
      <a:defRPr sz="1200" kern="1200">
        <a:solidFill>
          <a:schemeClr val="tx1"/>
        </a:solidFill>
        <a:latin typeface="Arial" pitchFamily="34" charset="0"/>
        <a:ea typeface="+mn-ea"/>
        <a:cs typeface="+mn-cs"/>
      </a:defRPr>
    </a:lvl2pPr>
    <a:lvl3pPr marL="914400" algn="l" rtl="0" eaLnBrk="0" fontAlgn="base" hangingPunct="0">
      <a:lnSpc>
        <a:spcPct val="88000"/>
      </a:lnSpc>
      <a:spcBef>
        <a:spcPct val="40000"/>
      </a:spcBef>
      <a:spcAft>
        <a:spcPct val="0"/>
      </a:spcAft>
      <a:defRPr sz="1200" kern="1200">
        <a:solidFill>
          <a:schemeClr val="tx1"/>
        </a:solidFill>
        <a:latin typeface="Arial" pitchFamily="34" charset="0"/>
        <a:ea typeface="+mn-ea"/>
        <a:cs typeface="+mn-cs"/>
      </a:defRPr>
    </a:lvl3pPr>
    <a:lvl4pPr marL="1371600" algn="l" rtl="0" eaLnBrk="0" fontAlgn="base" hangingPunct="0">
      <a:lnSpc>
        <a:spcPct val="88000"/>
      </a:lnSpc>
      <a:spcBef>
        <a:spcPct val="40000"/>
      </a:spcBef>
      <a:spcAft>
        <a:spcPct val="0"/>
      </a:spcAft>
      <a:defRPr sz="1200" kern="1200">
        <a:solidFill>
          <a:schemeClr val="tx1"/>
        </a:solidFill>
        <a:latin typeface="Arial" pitchFamily="34" charset="0"/>
        <a:ea typeface="+mn-ea"/>
        <a:cs typeface="+mn-cs"/>
      </a:defRPr>
    </a:lvl4pPr>
    <a:lvl5pPr marL="1828800" algn="l" rtl="0" eaLnBrk="0" fontAlgn="base" hangingPunct="0">
      <a:lnSpc>
        <a:spcPct val="88000"/>
      </a:lnSpc>
      <a:spcBef>
        <a:spcPct val="4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1150938" y="692150"/>
            <a:ext cx="4556125" cy="3416300"/>
          </a:xfrm>
          <a:ln cap="flat"/>
        </p:spPr>
      </p:sp>
      <p:sp>
        <p:nvSpPr>
          <p:cNvPr id="5123" name="Rectangle 3"/>
          <p:cNvSpPr>
            <a:spLocks noGrp="1" noChangeArrowheads="1"/>
          </p:cNvSpPr>
          <p:nvPr>
            <p:ph type="body" idx="1"/>
          </p:nvPr>
        </p:nvSpPr>
        <p:spPr bwMode="auto">
          <a:xfrm>
            <a:off x="914400" y="4343400"/>
            <a:ext cx="5029200" cy="4114800"/>
          </a:xfrm>
          <a:prstGeom prst="rect">
            <a:avLst/>
          </a:prstGeom>
          <a:noFill/>
          <a:ln w="12700">
            <a:miter lim="800000"/>
            <a:headEnd/>
            <a:tailEnd/>
          </a:ln>
          <a:effectLst>
            <a:outerShdw dist="89803" dir="2700000" algn="ctr" rotWithShape="0">
              <a:schemeClr val="bg2"/>
            </a:outerShdw>
          </a:effectLst>
        </p:spPr>
        <p:txBody>
          <a:bodyPr lIns="90488" tIns="44450" rIns="90488" bIns="44450"/>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xfrm>
            <a:off x="1150938" y="692150"/>
            <a:ext cx="4556125" cy="3416300"/>
          </a:xfrm>
          <a:ln cap="flat"/>
        </p:spPr>
      </p:sp>
      <p:sp>
        <p:nvSpPr>
          <p:cNvPr id="7171" name="Rectangle 3"/>
          <p:cNvSpPr>
            <a:spLocks noGrp="1" noChangeArrowheads="1"/>
          </p:cNvSpPr>
          <p:nvPr>
            <p:ph type="body" idx="1"/>
          </p:nvPr>
        </p:nvSpPr>
        <p:spPr bwMode="auto">
          <a:xfrm>
            <a:off x="914400" y="4343400"/>
            <a:ext cx="5029200" cy="4114800"/>
          </a:xfrm>
          <a:prstGeom prst="rect">
            <a:avLst/>
          </a:prstGeom>
          <a:noFill/>
          <a:ln w="12700">
            <a:miter lim="800000"/>
            <a:headEnd/>
            <a:tailEnd/>
          </a:ln>
          <a:effectLst>
            <a:outerShdw dist="89803" dir="2700000" algn="ctr" rotWithShape="0">
              <a:schemeClr val="bg2"/>
            </a:outerShdw>
          </a:effectLst>
        </p:spPr>
        <p:txBody>
          <a:bodyPr lIns="90488" tIns="44450" rIns="90488" bIns="44450"/>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xfrm>
            <a:off x="1150938" y="692150"/>
            <a:ext cx="4556125" cy="3416300"/>
          </a:xfrm>
          <a:ln cap="flat"/>
        </p:spPr>
      </p:sp>
      <p:sp>
        <p:nvSpPr>
          <p:cNvPr id="21507" name="Rectangle 3"/>
          <p:cNvSpPr>
            <a:spLocks noGrp="1" noChangeArrowheads="1"/>
          </p:cNvSpPr>
          <p:nvPr>
            <p:ph type="body" idx="1"/>
          </p:nvPr>
        </p:nvSpPr>
        <p:spPr bwMode="auto">
          <a:xfrm>
            <a:off x="914400" y="4343400"/>
            <a:ext cx="5029200" cy="4114800"/>
          </a:xfrm>
          <a:prstGeom prst="rect">
            <a:avLst/>
          </a:prstGeom>
          <a:noFill/>
          <a:ln w="12700">
            <a:miter lim="800000"/>
            <a:headEnd/>
            <a:tailEnd/>
          </a:ln>
          <a:effectLst>
            <a:outerShdw dist="89803" dir="2700000" algn="ctr" rotWithShape="0">
              <a:schemeClr val="bg2"/>
            </a:outerShdw>
          </a:effectLst>
        </p:spPr>
        <p:txBody>
          <a:bodyPr lIns="90488" tIns="44450" rIns="90488" bIns="44450"/>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F8CFA630-13BB-46C4-BD44-B2C5F9B66074}" type="datetimeFigureOut">
              <a:rPr lang="en-US" smtClean="0"/>
              <a:pPr/>
              <a:t>11/1/2013</a:t>
            </a:fld>
            <a:endParaRPr lang="en-US" dirty="0">
              <a:solidFill>
                <a:srgbClr val="FFFFFF"/>
              </a:solidFill>
            </a:endParaRPr>
          </a:p>
        </p:txBody>
      </p:sp>
      <p:sp>
        <p:nvSpPr>
          <p:cNvPr id="8" name="Footer Placeholder 7"/>
          <p:cNvSpPr>
            <a:spLocks noGrp="1"/>
          </p:cNvSpPr>
          <p:nvPr>
            <p:ph type="ftr" sz="quarter" idx="11"/>
          </p:nvPr>
        </p:nvSpPr>
        <p:spPr/>
        <p:txBody>
          <a:bodyPr/>
          <a:lstStyle>
            <a:extLst/>
          </a:lstStyle>
          <a:p>
            <a:endParaRPr kumimoji="0" lang="en-US" dirty="0">
              <a:solidFill>
                <a:srgbClr val="FFFFFF"/>
              </a:solidFill>
            </a:endParaRPr>
          </a:p>
        </p:txBody>
      </p:sp>
      <p:sp>
        <p:nvSpPr>
          <p:cNvPr id="11" name="Slide Number Placeholder 10"/>
          <p:cNvSpPr>
            <a:spLocks noGrp="1"/>
          </p:cNvSpPr>
          <p:nvPr>
            <p:ph type="sldNum" sz="quarter" idx="12"/>
          </p:nvPr>
        </p:nvSpPr>
        <p:spPr/>
        <p:txBody>
          <a:bodyPr/>
          <a:lstStyle>
            <a:extLst/>
          </a:lstStyle>
          <a:p>
            <a:fld id="{BC5217A8-0E06-4059-AC45-433E2E67A85D}" type="slidenum">
              <a:rPr kumimoji="0" lang="en-US" smtClean="0"/>
              <a:pPr/>
              <a:t>‹#›</a:t>
            </a:fld>
            <a:endParaRPr kumimoji="0" lang="en-US"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8CFA630-13BB-46C4-BD44-B2C5F9B66074}" type="datetimeFigureOut">
              <a:rPr lang="en-US" smtClean="0"/>
              <a:pPr/>
              <a:t>11/1/2013</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BC5217A8-0E06-4059-AC45-433E2E67A85D}"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8CFA630-13BB-46C4-BD44-B2C5F9B66074}" type="datetimeFigureOut">
              <a:rPr lang="en-US" smtClean="0"/>
              <a:pPr/>
              <a:t>11/1/2013</a:t>
            </a:fld>
            <a:endParaRPr lang="en-US">
              <a:solidFill>
                <a:schemeClr val="tx2"/>
              </a:solidFill>
            </a:endParaRPr>
          </a:p>
        </p:txBody>
      </p:sp>
      <p:sp>
        <p:nvSpPr>
          <p:cNvPr id="5" name="Footer Placeholder 4"/>
          <p:cNvSpPr>
            <a:spLocks noGrp="1"/>
          </p:cNvSpPr>
          <p:nvPr>
            <p:ph type="ftr" sz="quarter" idx="11"/>
          </p:nvPr>
        </p:nvSpPr>
        <p:spPr/>
        <p:txBody>
          <a:bodyPr/>
          <a:lstStyle>
            <a:extLst/>
          </a:lstStyle>
          <a:p>
            <a:endParaRPr kumimoji="0" lang="en-US" dirty="0">
              <a:solidFill>
                <a:schemeClr val="tx2"/>
              </a:solidFill>
            </a:endParaRPr>
          </a:p>
        </p:txBody>
      </p:sp>
      <p:sp>
        <p:nvSpPr>
          <p:cNvPr id="6" name="Slide Number Placeholder 5"/>
          <p:cNvSpPr>
            <a:spLocks noGrp="1"/>
          </p:cNvSpPr>
          <p:nvPr>
            <p:ph type="sldNum" sz="quarter" idx="12"/>
          </p:nvPr>
        </p:nvSpPr>
        <p:spPr/>
        <p:txBody>
          <a:bodyPr/>
          <a:lstStyle>
            <a:extLst/>
          </a:lstStyle>
          <a:p>
            <a:fld id="{BC5217A8-0E06-4059-AC45-433E2E67A85D}"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8CFA630-13BB-46C4-BD44-B2C5F9B66074}" type="datetimeFigureOut">
              <a:rPr lang="en-US" smtClean="0"/>
              <a:pPr/>
              <a:t>11/1/2013</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BC5217A8-0E06-4059-AC45-433E2E67A85D}"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8CFA630-13BB-46C4-BD44-B2C5F9B66074}" type="datetimeFigureOut">
              <a:rPr lang="en-US" smtClean="0"/>
              <a:pPr/>
              <a:t>11/1/2013</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BC5217A8-0E06-4059-AC45-433E2E67A85D}"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8CFA630-13BB-46C4-BD44-B2C5F9B66074}" type="datetimeFigureOut">
              <a:rPr lang="en-US" smtClean="0"/>
              <a:pPr/>
              <a:t>11/1/2013</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BC5217A8-0E06-4059-AC45-433E2E67A85D}"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F8CFA630-13BB-46C4-BD44-B2C5F9B66074}" type="datetimeFigureOut">
              <a:rPr lang="en-US" smtClean="0"/>
              <a:pPr/>
              <a:t>11/1/2013</a:t>
            </a:fld>
            <a:endParaRPr lang="en-US" dirty="0">
              <a:solidFill>
                <a:schemeClr val="tx2"/>
              </a:solidFill>
            </a:endParaRPr>
          </a:p>
        </p:txBody>
      </p:sp>
      <p:sp>
        <p:nvSpPr>
          <p:cNvPr id="3" name="Footer Placeholder 2"/>
          <p:cNvSpPr>
            <a:spLocks noGrp="1"/>
          </p:cNvSpPr>
          <p:nvPr>
            <p:ph type="ftr" sz="quarter" idx="11"/>
          </p:nvPr>
        </p:nvSpPr>
        <p:spPr/>
        <p:txBody>
          <a:bodyPr/>
          <a:lstStyle>
            <a:extLst/>
          </a:lstStyle>
          <a:p>
            <a:endParaRPr kumimoji="0" lang="en-US" dirty="0">
              <a:solidFill>
                <a:schemeClr val="tx2"/>
              </a:solidFill>
            </a:endParaRPr>
          </a:p>
        </p:txBody>
      </p:sp>
      <p:sp>
        <p:nvSpPr>
          <p:cNvPr id="4" name="Slide Number Placeholder 3"/>
          <p:cNvSpPr>
            <a:spLocks noGrp="1"/>
          </p:cNvSpPr>
          <p:nvPr>
            <p:ph type="sldNum" sz="quarter" idx="12"/>
          </p:nvPr>
        </p:nvSpPr>
        <p:spPr/>
        <p:txBody>
          <a:bodyPr/>
          <a:lstStyle>
            <a:extLst/>
          </a:lstStyle>
          <a:p>
            <a:fld id="{BC5217A8-0E06-4059-AC45-433E2E67A85D}"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8CFA630-13BB-46C4-BD44-B2C5F9B66074}" type="datetimeFigureOut">
              <a:rPr lang="en-US" smtClean="0"/>
              <a:pPr/>
              <a:t>11/1/2013</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BC5217A8-0E06-4059-AC45-433E2E67A85D}"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8CFA630-13BB-46C4-BD44-B2C5F9B66074}" type="datetimeFigureOut">
              <a:rPr lang="en-US" smtClean="0"/>
              <a:pPr/>
              <a:t>11/1/2013</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BC5217A8-0E06-4059-AC45-433E2E67A85D}" type="slidenum">
              <a:rPr kumimoji="0" lang="en-US" smtClean="0"/>
              <a:pPr/>
              <a:t>‹#›</a:t>
            </a:fld>
            <a:endParaRPr kumimoji="0"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8CFA630-13BB-46C4-BD44-B2C5F9B66074}" type="datetimeFigureOut">
              <a:rPr lang="en-US" smtClean="0"/>
              <a:pPr/>
              <a:t>11/1/2013</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BC5217A8-0E06-4059-AC45-433E2E67A85D}"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8CFA630-13BB-46C4-BD44-B2C5F9B66074}" type="datetimeFigureOut">
              <a:rPr lang="en-US" smtClean="0"/>
              <a:pPr/>
              <a:t>11/1/2013</a:t>
            </a:fld>
            <a:endParaRPr lang="en-US" dirty="0"/>
          </a:p>
        </p:txBody>
      </p:sp>
      <p:sp>
        <p:nvSpPr>
          <p:cNvPr id="5" name="Footer Placeholder 4"/>
          <p:cNvSpPr>
            <a:spLocks noGrp="1"/>
          </p:cNvSpPr>
          <p:nvPr>
            <p:ph type="ftr" sz="quarter" idx="11"/>
          </p:nvPr>
        </p:nvSpPr>
        <p:spPr/>
        <p:txBody>
          <a:bodyPr/>
          <a:lstStyle>
            <a:extLst/>
          </a:lstStyle>
          <a:p>
            <a:endParaRPr kumimoji="0" lang="en-US" dirty="0"/>
          </a:p>
        </p:txBody>
      </p:sp>
      <p:sp>
        <p:nvSpPr>
          <p:cNvPr id="6" name="Slide Number Placeholder 5"/>
          <p:cNvSpPr>
            <a:spLocks noGrp="1"/>
          </p:cNvSpPr>
          <p:nvPr>
            <p:ph type="sldNum" sz="quarter" idx="12"/>
          </p:nvPr>
        </p:nvSpPr>
        <p:spPr/>
        <p:txBody>
          <a:bodyPr/>
          <a:lstStyle>
            <a:extLst/>
          </a:lstStyle>
          <a:p>
            <a:fld id="{BC5217A8-0E06-4059-AC45-433E2E67A85D}" type="slidenum">
              <a:rPr kumimoji="0" lang="en-US" smtClean="0"/>
              <a:pPr/>
              <a:t>‹#›</a:t>
            </a:fld>
            <a:endParaRPr kumimoji="0" lang="en-US" dirty="0">
              <a:solidFill>
                <a:schemeClr val="tx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8CFA630-13BB-46C4-BD44-B2C5F9B66074}" type="datetimeFigureOut">
              <a:rPr lang="en-US" smtClean="0"/>
              <a:pPr/>
              <a:t>11/1/2013</a:t>
            </a:fld>
            <a:endParaRPr lang="en-US" sz="1000" dirty="0">
              <a:solidFill>
                <a:schemeClr val="tx2"/>
              </a:solidFill>
            </a:endParaRPr>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pPr algn="r" eaLnBrk="1" latinLnBrk="0" hangingPunct="1"/>
            <a:endParaRPr kumimoji="0" lang="en-US" sz="1000" dirty="0">
              <a:solidFill>
                <a:schemeClr val="tx2"/>
              </a:solidFill>
            </a:endParaRPr>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pPr algn="r" eaLnBrk="1" latinLnBrk="0" hangingPunct="1"/>
            <a:fld id="{BC5217A8-0E06-4059-AC45-433E2E67A85D}" type="slidenum">
              <a:rPr kumimoji="0" lang="en-US" smtClean="0"/>
              <a:pPr algn="r" eaLnBrk="1" latinLnBrk="0" hangingPunct="1"/>
              <a:t>‹#›</a:t>
            </a:fld>
            <a:endParaRPr kumimoji="0" lang="en-US" sz="1100" dirty="0">
              <a:solidFill>
                <a:schemeClr val="tx2"/>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subTitle" idx="4294967295"/>
          </p:nvPr>
        </p:nvSpPr>
        <p:spPr bwMode="auto">
          <a:xfrm>
            <a:off x="1981200" y="5410200"/>
            <a:ext cx="7162800" cy="685800"/>
          </a:xfrm>
          <a:prstGeom prst="rect">
            <a:avLst/>
          </a:prstGeom>
          <a:noFill/>
          <a:ln w="12700">
            <a:miter lim="800000"/>
            <a:headEnd/>
            <a:tailEnd/>
          </a:ln>
        </p:spPr>
        <p:txBody>
          <a:bodyPr lIns="90488" tIns="44450" rIns="90488" bIns="44450">
            <a:normAutofit lnSpcReduction="10000"/>
          </a:bodyPr>
          <a:lstStyle/>
          <a:p>
            <a:pPr algn="ctr">
              <a:lnSpc>
                <a:spcPct val="90000"/>
              </a:lnSpc>
              <a:buFontTx/>
              <a:buNone/>
            </a:pPr>
            <a:r>
              <a:rPr lang="en-US" sz="4400" dirty="0">
                <a:latin typeface="Old English Text MT" pitchFamily="66" charset="0"/>
              </a:rPr>
              <a:t>Personality and Lifestyles</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4" name="Picture 4" descr="Fig 6_5"/>
          <p:cNvPicPr>
            <a:picLocks noChangeAspect="1" noChangeArrowheads="1"/>
          </p:cNvPicPr>
          <p:nvPr/>
        </p:nvPicPr>
        <p:blipFill>
          <a:blip r:embed="rId2" cstate="print">
            <a:lum bright="-18000" contrast="30000"/>
          </a:blip>
          <a:srcRect l="18742" r="18742"/>
          <a:stretch>
            <a:fillRect/>
          </a:stretch>
        </p:blipFill>
        <p:spPr bwMode="auto">
          <a:xfrm>
            <a:off x="914400" y="762000"/>
            <a:ext cx="7394575" cy="5410200"/>
          </a:xfrm>
          <a:prstGeom prst="rect">
            <a:avLst/>
          </a:prstGeom>
          <a:noFill/>
          <a:ln w="152400">
            <a:solidFill>
              <a:srgbClr val="808000"/>
            </a:solid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4294967295"/>
          </p:nvPr>
        </p:nvSpPr>
        <p:spPr bwMode="auto">
          <a:xfrm>
            <a:off x="457200" y="609600"/>
            <a:ext cx="8153400" cy="5638800"/>
          </a:xfrm>
          <a:prstGeom prst="rect">
            <a:avLst/>
          </a:prstGeom>
          <a:solidFill>
            <a:srgbClr val="808000">
              <a:alpha val="56000"/>
            </a:srgbClr>
          </a:solidFill>
          <a:ln w="152400">
            <a:solidFill>
              <a:srgbClr val="FAFD00"/>
            </a:solidFill>
            <a:miter lim="800000"/>
            <a:headEnd/>
            <a:tailEnd/>
          </a:ln>
        </p:spPr>
        <p:txBody>
          <a:bodyPr lIns="90488" tIns="44450" rIns="90488" bIns="44450"/>
          <a:lstStyle/>
          <a:p>
            <a:pPr>
              <a:lnSpc>
                <a:spcPct val="90000"/>
              </a:lnSpc>
              <a:buClr>
                <a:srgbClr val="FAFD00"/>
              </a:buClr>
            </a:pPr>
            <a:r>
              <a:rPr lang="en-US" sz="2800">
                <a:solidFill>
                  <a:srgbClr val="FAFD00"/>
                </a:solidFill>
                <a:effectLst>
                  <a:outerShdw blurRad="38100" dist="38100" dir="2700000" algn="tl">
                    <a:srgbClr val="000000"/>
                  </a:outerShdw>
                </a:effectLst>
              </a:rPr>
              <a:t>Personality </a:t>
            </a:r>
            <a:r>
              <a:rPr lang="en-US" sz="2800">
                <a:solidFill>
                  <a:srgbClr val="FFFFFF"/>
                </a:solidFill>
              </a:rPr>
              <a:t>refers to a person’s unique psychological makeup and how it consistently influences the way a person responds to his or her environment.</a:t>
            </a:r>
          </a:p>
          <a:p>
            <a:pPr>
              <a:lnSpc>
                <a:spcPct val="90000"/>
              </a:lnSpc>
              <a:buClr>
                <a:srgbClr val="FAFD00"/>
              </a:buClr>
            </a:pPr>
            <a:r>
              <a:rPr lang="en-US" sz="2800">
                <a:solidFill>
                  <a:srgbClr val="FFFFFF"/>
                </a:solidFill>
              </a:rPr>
              <a:t>Most now agree that both personality and situational factors play a role in determining people’s behavior. </a:t>
            </a:r>
          </a:p>
          <a:p>
            <a:pPr>
              <a:lnSpc>
                <a:spcPct val="90000"/>
              </a:lnSpc>
              <a:buClr>
                <a:srgbClr val="FAFD00"/>
              </a:buClr>
            </a:pPr>
            <a:r>
              <a:rPr lang="en-US" sz="2800">
                <a:solidFill>
                  <a:srgbClr val="FFFFFF"/>
                </a:solidFill>
              </a:rPr>
              <a:t>Personality is usually involved, along with: </a:t>
            </a:r>
          </a:p>
          <a:p>
            <a:pPr lvl="1">
              <a:lnSpc>
                <a:spcPct val="90000"/>
              </a:lnSpc>
              <a:buClr>
                <a:srgbClr val="FAFD00"/>
              </a:buClr>
            </a:pPr>
            <a:r>
              <a:rPr lang="en-US" sz="2800">
                <a:solidFill>
                  <a:srgbClr val="FFFFFF"/>
                </a:solidFill>
              </a:rPr>
              <a:t>A person’s choices of leisure activities, political outlook, aesthetic tastes, and</a:t>
            </a:r>
            <a:endParaRPr lang="en-US" sz="2800"/>
          </a:p>
          <a:p>
            <a:pPr lvl="1">
              <a:lnSpc>
                <a:spcPct val="90000"/>
              </a:lnSpc>
              <a:buClr>
                <a:srgbClr val="FAFD00"/>
              </a:buClr>
            </a:pPr>
            <a:r>
              <a:rPr lang="en-US" sz="2800">
                <a:solidFill>
                  <a:srgbClr val="FFFFFF"/>
                </a:solidFill>
              </a:rPr>
              <a:t>Other individual factors to segment customers in terms of </a:t>
            </a:r>
            <a:r>
              <a:rPr lang="en-US" sz="2800">
                <a:solidFill>
                  <a:srgbClr val="FAFD00"/>
                </a:solidFill>
                <a:effectLst>
                  <a:outerShdw blurRad="38100" dist="38100" dir="2700000" algn="tl">
                    <a:srgbClr val="000000"/>
                  </a:outerShdw>
                </a:effectLst>
              </a:rPr>
              <a:t>Lifestyles.</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descr="table 7_1"/>
          <p:cNvPicPr>
            <a:picLocks noChangeAspect="1" noChangeArrowheads="1"/>
          </p:cNvPicPr>
          <p:nvPr/>
        </p:nvPicPr>
        <p:blipFill>
          <a:blip r:embed="rId2" cstate="print">
            <a:lum bright="-24000" contrast="18000"/>
          </a:blip>
          <a:srcRect l="21922" b="12399"/>
          <a:stretch>
            <a:fillRect/>
          </a:stretch>
        </p:blipFill>
        <p:spPr bwMode="auto">
          <a:xfrm>
            <a:off x="611188" y="762000"/>
            <a:ext cx="7923212" cy="5640388"/>
          </a:xfrm>
          <a:prstGeom prst="rect">
            <a:avLst/>
          </a:prstGeom>
          <a:noFill/>
          <a:ln w="152400">
            <a:solidFill>
              <a:srgbClr val="808000"/>
            </a:solid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table 7_2"/>
          <p:cNvPicPr>
            <a:picLocks noChangeAspect="1" noChangeArrowheads="1"/>
          </p:cNvPicPr>
          <p:nvPr/>
        </p:nvPicPr>
        <p:blipFill>
          <a:blip r:embed="rId2" cstate="print">
            <a:lum bright="-30000" contrast="24000"/>
          </a:blip>
          <a:srcRect l="17543" r="3749" b="8960"/>
          <a:stretch>
            <a:fillRect/>
          </a:stretch>
        </p:blipFill>
        <p:spPr bwMode="auto">
          <a:xfrm>
            <a:off x="1373188" y="228600"/>
            <a:ext cx="6551612" cy="6327775"/>
          </a:xfrm>
          <a:prstGeom prst="rect">
            <a:avLst/>
          </a:prstGeom>
          <a:noFill/>
          <a:ln w="152400">
            <a:solidFill>
              <a:srgbClr val="808000"/>
            </a:solid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304800" y="0"/>
            <a:ext cx="8348439" cy="527708"/>
          </a:xfrm>
          <a:solidFill>
            <a:srgbClr val="808000">
              <a:alpha val="52000"/>
            </a:srgbClr>
          </a:solidFill>
          <a:ln w="12700">
            <a:miter lim="800000"/>
            <a:headEnd/>
            <a:tailEnd/>
          </a:ln>
        </p:spPr>
        <p:txBody>
          <a:bodyPr vert="horz" wrap="none" lIns="41275" tIns="17462" rIns="41275" bIns="17462" numCol="1" anchor="t" anchorCtr="0" compatLnSpc="1">
            <a:prstTxWarp prst="textNoShape">
              <a:avLst/>
            </a:prstTxWarp>
            <a:spAutoFit/>
          </a:bodyPr>
          <a:lstStyle/>
          <a:p>
            <a:pPr algn="ctr"/>
            <a:r>
              <a:rPr lang="en-US" sz="3200" i="0" dirty="0">
                <a:solidFill>
                  <a:schemeClr val="bg1"/>
                </a:solidFill>
              </a:rPr>
              <a:t>Lifestyle: Who We Are, What We Do</a:t>
            </a:r>
          </a:p>
        </p:txBody>
      </p:sp>
      <p:sp>
        <p:nvSpPr>
          <p:cNvPr id="20483" name="Rectangle 3"/>
          <p:cNvSpPr>
            <a:spLocks noGrp="1" noChangeArrowheads="1"/>
          </p:cNvSpPr>
          <p:nvPr>
            <p:ph idx="1"/>
          </p:nvPr>
        </p:nvSpPr>
        <p:spPr bwMode="auto">
          <a:xfrm>
            <a:off x="323850" y="1066800"/>
            <a:ext cx="8534400" cy="5391150"/>
          </a:xfrm>
          <a:solidFill>
            <a:srgbClr val="000099">
              <a:alpha val="45000"/>
            </a:srgbClr>
          </a:solidFill>
          <a:ln w="114300">
            <a:solidFill>
              <a:schemeClr val="accent1"/>
            </a:solidFill>
            <a:miter lim="800000"/>
            <a:headEnd/>
            <a:tailEnd/>
          </a:ln>
        </p:spPr>
        <p:txBody>
          <a:bodyPr vert="horz" wrap="square" lIns="90488" tIns="44450" rIns="90488" bIns="44450" numCol="1" anchor="t" anchorCtr="0" compatLnSpc="1">
            <a:prstTxWarp prst="textNoShape">
              <a:avLst/>
            </a:prstTxWarp>
            <a:normAutofit lnSpcReduction="10000"/>
          </a:bodyPr>
          <a:lstStyle/>
          <a:p>
            <a:pPr>
              <a:lnSpc>
                <a:spcPct val="90000"/>
              </a:lnSpc>
              <a:buClr>
                <a:srgbClr val="FAFD00"/>
              </a:buClr>
            </a:pPr>
            <a:r>
              <a:rPr lang="en-US" sz="2800">
                <a:solidFill>
                  <a:srgbClr val="FAFD00"/>
                </a:solidFill>
                <a:effectLst>
                  <a:outerShdw blurRad="38100" dist="38100" dir="2700000" algn="tl">
                    <a:srgbClr val="000000"/>
                  </a:outerShdw>
                </a:effectLst>
              </a:rPr>
              <a:t>Lifestyle</a:t>
            </a:r>
            <a:r>
              <a:rPr lang="en-US" sz="2800">
                <a:solidFill>
                  <a:srgbClr val="FFFFFF"/>
                </a:solidFill>
              </a:rPr>
              <a:t> refers to a pattern of consumption reflecting a person’s choices of how he or she spends time and money.</a:t>
            </a:r>
          </a:p>
          <a:p>
            <a:pPr>
              <a:lnSpc>
                <a:spcPct val="90000"/>
              </a:lnSpc>
              <a:buClr>
                <a:srgbClr val="FAFD00"/>
              </a:buClr>
            </a:pPr>
            <a:r>
              <a:rPr lang="en-US" sz="2800">
                <a:solidFill>
                  <a:srgbClr val="FFFFFF"/>
                </a:solidFill>
              </a:rPr>
              <a:t>It represents how a person allocates income:</a:t>
            </a:r>
          </a:p>
          <a:p>
            <a:pPr lvl="1">
              <a:lnSpc>
                <a:spcPct val="90000"/>
              </a:lnSpc>
              <a:buClr>
                <a:srgbClr val="FAFD00"/>
              </a:buClr>
            </a:pPr>
            <a:r>
              <a:rPr lang="en-US" sz="2400">
                <a:solidFill>
                  <a:srgbClr val="FFFFFF"/>
                </a:solidFill>
              </a:rPr>
              <a:t>To different products and services, and</a:t>
            </a:r>
          </a:p>
          <a:p>
            <a:pPr lvl="1">
              <a:lnSpc>
                <a:spcPct val="90000"/>
              </a:lnSpc>
              <a:buClr>
                <a:srgbClr val="FAFD00"/>
              </a:buClr>
            </a:pPr>
            <a:r>
              <a:rPr lang="en-US" sz="2400">
                <a:solidFill>
                  <a:srgbClr val="FFFFFF"/>
                </a:solidFill>
              </a:rPr>
              <a:t>To specific alternatives within these categories. </a:t>
            </a:r>
          </a:p>
          <a:p>
            <a:pPr>
              <a:lnSpc>
                <a:spcPct val="90000"/>
              </a:lnSpc>
              <a:buClr>
                <a:srgbClr val="FAFD00"/>
              </a:buClr>
            </a:pPr>
            <a:r>
              <a:rPr lang="en-US" sz="2800">
                <a:solidFill>
                  <a:srgbClr val="FFFFFF"/>
                </a:solidFill>
              </a:rPr>
              <a:t>A </a:t>
            </a:r>
            <a:r>
              <a:rPr lang="en-US" sz="2800">
                <a:solidFill>
                  <a:srgbClr val="FAFD00"/>
                </a:solidFill>
                <a:effectLst>
                  <a:outerShdw blurRad="38100" dist="38100" dir="2700000" algn="tl">
                    <a:srgbClr val="000000"/>
                  </a:outerShdw>
                </a:effectLst>
              </a:rPr>
              <a:t>Lifestyle Marketing Perspective </a:t>
            </a:r>
            <a:r>
              <a:rPr lang="en-US" sz="2800">
                <a:solidFill>
                  <a:srgbClr val="FFFFFF"/>
                </a:solidFill>
              </a:rPr>
              <a:t>recognizes that people sort themselves into groups on the basis of:</a:t>
            </a:r>
          </a:p>
          <a:p>
            <a:pPr lvl="1">
              <a:lnSpc>
                <a:spcPct val="90000"/>
              </a:lnSpc>
              <a:buClr>
                <a:srgbClr val="FAFD00"/>
              </a:buClr>
            </a:pPr>
            <a:r>
              <a:rPr lang="en-US" sz="2400">
                <a:solidFill>
                  <a:srgbClr val="FFFFFF"/>
                </a:solidFill>
              </a:rPr>
              <a:t>Things they like to do,</a:t>
            </a:r>
          </a:p>
          <a:p>
            <a:pPr lvl="1">
              <a:lnSpc>
                <a:spcPct val="90000"/>
              </a:lnSpc>
              <a:buClr>
                <a:srgbClr val="FAFD00"/>
              </a:buClr>
            </a:pPr>
            <a:r>
              <a:rPr lang="en-US" sz="2400">
                <a:solidFill>
                  <a:srgbClr val="FFFFFF"/>
                </a:solidFill>
              </a:rPr>
              <a:t>How they like to spend their leisure time, and</a:t>
            </a:r>
          </a:p>
          <a:p>
            <a:pPr lvl="1">
              <a:lnSpc>
                <a:spcPct val="90000"/>
              </a:lnSpc>
              <a:buClr>
                <a:srgbClr val="FAFD00"/>
              </a:buClr>
            </a:pPr>
            <a:r>
              <a:rPr lang="en-US" sz="2400">
                <a:solidFill>
                  <a:srgbClr val="FFFFFF"/>
                </a:solidFill>
              </a:rPr>
              <a:t>How they choose to spend their disposable income. </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4" descr="scan0005"/>
          <p:cNvPicPr>
            <a:picLocks noChangeAspect="1" noChangeArrowheads="1"/>
          </p:cNvPicPr>
          <p:nvPr/>
        </p:nvPicPr>
        <p:blipFill>
          <a:blip r:embed="rId2" cstate="print">
            <a:lum bright="-6000" contrast="24000"/>
          </a:blip>
          <a:srcRect l="15833" t="15384" r="18333" b="23077"/>
          <a:stretch>
            <a:fillRect/>
          </a:stretch>
        </p:blipFill>
        <p:spPr bwMode="auto">
          <a:xfrm>
            <a:off x="381000" y="1447800"/>
            <a:ext cx="8382000" cy="4876800"/>
          </a:xfrm>
          <a:prstGeom prst="rect">
            <a:avLst/>
          </a:prstGeom>
          <a:noFill/>
        </p:spPr>
      </p:pic>
      <p:sp>
        <p:nvSpPr>
          <p:cNvPr id="64517" name="Text Box 5"/>
          <p:cNvSpPr txBox="1">
            <a:spLocks noChangeArrowheads="1"/>
          </p:cNvSpPr>
          <p:nvPr/>
        </p:nvSpPr>
        <p:spPr bwMode="auto">
          <a:xfrm>
            <a:off x="2209800" y="457200"/>
            <a:ext cx="4540250" cy="579438"/>
          </a:xfrm>
          <a:prstGeom prst="rect">
            <a:avLst/>
          </a:prstGeom>
          <a:noFill/>
          <a:ln w="12700">
            <a:noFill/>
            <a:miter lim="800000"/>
            <a:headEnd/>
            <a:tailEnd/>
          </a:ln>
          <a:effectLst/>
        </p:spPr>
        <p:txBody>
          <a:bodyPr wrap="none">
            <a:spAutoFit/>
          </a:bodyPr>
          <a:lstStyle/>
          <a:p>
            <a:pPr algn="ctr"/>
            <a:r>
              <a:rPr lang="en-US" sz="3200" u="sng" dirty="0">
                <a:latin typeface="Algerian" pitchFamily="82" charset="0"/>
              </a:rPr>
              <a:t>LIFESTYLE DIMENSIONS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05200" y="5715000"/>
            <a:ext cx="2502608" cy="461665"/>
          </a:xfrm>
          <a:prstGeom prst="rect">
            <a:avLst/>
          </a:prstGeom>
          <a:noFill/>
        </p:spPr>
        <p:txBody>
          <a:bodyPr wrap="none" rtlCol="0">
            <a:spAutoFit/>
          </a:bodyPr>
          <a:lstStyle/>
          <a:p>
            <a:r>
              <a:rPr lang="en-US" dirty="0" smtClean="0"/>
              <a:t>COKE I, II, III, IV</a:t>
            </a: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457200" y="1371600"/>
            <a:ext cx="8229600" cy="4754563"/>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1400" b="0" i="0" u="none" strike="noStrike" kern="0" cap="none" spc="0" normalizeH="0" baseline="0" noProof="0" dirty="0" smtClean="0">
                <a:ln>
                  <a:noFill/>
                </a:ln>
                <a:effectLst/>
                <a:uLnTx/>
                <a:uFillTx/>
                <a:latin typeface="+mn-lt"/>
                <a:ea typeface="+mn-ea"/>
                <a:cs typeface="+mn-cs"/>
              </a:rPr>
              <a:t>	</a:t>
            </a:r>
            <a:r>
              <a:rPr kumimoji="0" lang="en-US" sz="2000" b="0" i="0" u="none" strike="noStrike" kern="0" cap="none" spc="0" normalizeH="0" baseline="0" noProof="0" dirty="0" smtClean="0">
                <a:ln>
                  <a:noFill/>
                </a:ln>
                <a:effectLst/>
                <a:uLnTx/>
                <a:uFillTx/>
                <a:latin typeface="+mn-lt"/>
                <a:ea typeface="+mn-ea"/>
                <a:cs typeface="+mn-cs"/>
              </a:rPr>
              <a:t>Coca-Cola is a well established person, someone who is the epitome of triumph and success. He is someone who encapsulates the vitality of life beautifully and redefines the collage of life for himself in his own tones </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2000" b="0" i="0" u="none" strike="noStrike" kern="0" cap="none" spc="0" normalizeH="0" baseline="0" noProof="0" dirty="0" smtClean="0">
                <a:ln>
                  <a:noFill/>
                </a:ln>
                <a:effectLst/>
                <a:uLnTx/>
                <a:uFillTx/>
                <a:latin typeface="+mn-lt"/>
                <a:ea typeface="+mn-ea"/>
                <a:cs typeface="+mn-cs"/>
              </a:rPr>
              <a:t>	He is an astounding showcase of modernity and progression but at the same time his roots are grounded well in traditions and the montage of culture and values. Wherever he is, he easily meshes in the social fabric.</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2000" b="0" i="0" u="none" strike="noStrike" kern="0" cap="none" spc="0" normalizeH="0" baseline="0" noProof="0" dirty="0" smtClean="0">
                <a:ln>
                  <a:noFill/>
                </a:ln>
                <a:effectLst/>
                <a:uLnTx/>
                <a:uFillTx/>
                <a:latin typeface="+mn-lt"/>
                <a:ea typeface="+mn-ea"/>
                <a:cs typeface="+mn-cs"/>
              </a:rPr>
              <a:t>	He loves the time spent with family and friends. He values the existence of close knit unit, be it his friends or his family. He loves to paint the traditional customs and events with his vibrancy. </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2000" b="0" i="0" u="none" strike="noStrike" kern="0" cap="none" spc="0" normalizeH="0" baseline="0" noProof="0" dirty="0" smtClean="0">
                <a:ln>
                  <a:noFill/>
                </a:ln>
                <a:effectLst/>
                <a:uLnTx/>
                <a:uFillTx/>
                <a:latin typeface="+mn-lt"/>
                <a:ea typeface="+mn-ea"/>
                <a:cs typeface="+mn-cs"/>
              </a:rPr>
              <a:t>	He is omnipresent, ubiquitous and all pervading</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effectLst/>
              <a:uLnTx/>
              <a:uFillTx/>
              <a:latin typeface="+mn-lt"/>
              <a:ea typeface="+mn-ea"/>
              <a:cs typeface="+mn-cs"/>
            </a:endParaRPr>
          </a:p>
        </p:txBody>
      </p:sp>
      <p:pic>
        <p:nvPicPr>
          <p:cNvPr id="4" name="Picture 5" descr="coke"/>
          <p:cNvPicPr>
            <a:picLocks noChangeAspect="1" noChangeArrowheads="1"/>
          </p:cNvPicPr>
          <p:nvPr/>
        </p:nvPicPr>
        <p:blipFill>
          <a:blip r:embed="rId2" cstate="print"/>
          <a:srcRect/>
          <a:stretch>
            <a:fillRect/>
          </a:stretch>
        </p:blipFill>
        <p:spPr bwMode="auto">
          <a:xfrm>
            <a:off x="7033341" y="76200"/>
            <a:ext cx="1424859" cy="1295400"/>
          </a:xfrm>
          <a:prstGeom prst="rect">
            <a:avLst/>
          </a:prstGeom>
          <a:noFill/>
        </p:spPr>
      </p:pic>
      <p:sp>
        <p:nvSpPr>
          <p:cNvPr id="10" name="TextBox 9"/>
          <p:cNvSpPr txBox="1"/>
          <p:nvPr/>
        </p:nvSpPr>
        <p:spPr>
          <a:xfrm>
            <a:off x="1524000" y="457200"/>
            <a:ext cx="3583032" cy="461665"/>
          </a:xfrm>
          <a:prstGeom prst="rect">
            <a:avLst/>
          </a:prstGeom>
          <a:noFill/>
        </p:spPr>
        <p:txBody>
          <a:bodyPr wrap="none" rtlCol="0">
            <a:spAutoFit/>
          </a:bodyPr>
          <a:lstStyle/>
          <a:p>
            <a:r>
              <a:rPr lang="en-US" b="1" u="sng" dirty="0" smtClean="0"/>
              <a:t>BRAND PERSONALITY</a:t>
            </a:r>
            <a:endParaRPr lang="en-US" b="1" u="sng"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81400" y="5334000"/>
            <a:ext cx="2112886" cy="461665"/>
          </a:xfrm>
          <a:prstGeom prst="rect">
            <a:avLst/>
          </a:prstGeom>
          <a:noFill/>
        </p:spPr>
        <p:txBody>
          <a:bodyPr wrap="none" rtlCol="0">
            <a:spAutoFit/>
          </a:bodyPr>
          <a:lstStyle/>
          <a:p>
            <a:r>
              <a:rPr lang="en-US" dirty="0" smtClean="0"/>
              <a:t>TAPAL I, II, III</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tapal"/>
          <p:cNvPicPr>
            <a:picLocks noChangeAspect="1" noChangeArrowheads="1"/>
          </p:cNvPicPr>
          <p:nvPr/>
        </p:nvPicPr>
        <p:blipFill>
          <a:blip r:embed="rId2" cstate="print"/>
          <a:srcRect/>
          <a:stretch>
            <a:fillRect/>
          </a:stretch>
        </p:blipFill>
        <p:spPr bwMode="auto">
          <a:xfrm>
            <a:off x="6172200" y="304800"/>
            <a:ext cx="2189163" cy="927100"/>
          </a:xfrm>
          <a:prstGeom prst="rect">
            <a:avLst/>
          </a:prstGeom>
          <a:noFill/>
        </p:spPr>
      </p:pic>
      <p:sp>
        <p:nvSpPr>
          <p:cNvPr id="3" name="Rectangle 3"/>
          <p:cNvSpPr txBox="1">
            <a:spLocks noChangeArrowheads="1"/>
          </p:cNvSpPr>
          <p:nvPr/>
        </p:nvSpPr>
        <p:spPr>
          <a:xfrm>
            <a:off x="609600" y="1219200"/>
            <a:ext cx="7772400" cy="5257800"/>
          </a:xfrm>
          <a:prstGeom prst="rect">
            <a:avLst/>
          </a:prstGeom>
        </p:spPr>
        <p:txBody>
          <a:bodyPr/>
          <a:lstStyle/>
          <a:p>
            <a:pPr marL="342900" marR="0" lvl="0" indent="-342900" algn="l" defTabSz="914400" rtl="0" eaLnBrk="1" fontAlgn="base" latinLnBrk="0" hangingPunct="1">
              <a:lnSpc>
                <a:spcPct val="80000"/>
              </a:lnSpc>
              <a:spcBef>
                <a:spcPct val="20000"/>
              </a:spcBef>
              <a:spcAft>
                <a:spcPct val="0"/>
              </a:spcAft>
              <a:buClr>
                <a:schemeClr val="bg1"/>
              </a:buClr>
              <a:buSzTx/>
              <a:tabLst/>
              <a:defRPr/>
            </a:pPr>
            <a:endParaRPr kumimoji="0" lang="en-US" sz="2000" b="0" i="1" u="none" strike="noStrike" kern="0" cap="none" spc="0" normalizeH="0" baseline="0" noProof="0" dirty="0" smtClean="0">
              <a:ln>
                <a:noFill/>
              </a:ln>
              <a:effectLst/>
              <a:uLnTx/>
              <a:uFillTx/>
              <a:latin typeface="Bookman Old Style" pitchFamily="18" charset="0"/>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bg1"/>
              </a:buClr>
              <a:buSzTx/>
              <a:buFont typeface="Arial" pitchFamily="34" charset="0"/>
              <a:buChar char="•"/>
              <a:tabLst/>
              <a:defRPr/>
            </a:pPr>
            <a:r>
              <a:rPr kumimoji="0" lang="en-US" sz="2000" b="0" i="1" u="none" strike="noStrike" kern="0" cap="none" spc="0" normalizeH="0" baseline="0" noProof="0" dirty="0" smtClean="0">
                <a:ln>
                  <a:noFill/>
                </a:ln>
                <a:effectLst/>
                <a:uLnTx/>
                <a:uFillTx/>
                <a:latin typeface="Bookman Old Style" pitchFamily="18" charset="0"/>
                <a:ea typeface="+mn-ea"/>
                <a:cs typeface="+mn-cs"/>
              </a:rPr>
              <a:t>TAPAL TEA is a </a:t>
            </a:r>
            <a:r>
              <a:rPr kumimoji="0" lang="en-US" sz="2000" b="0" i="1" u="sng" strike="noStrike" kern="0" cap="none" spc="0" normalizeH="0" baseline="0" noProof="0" dirty="0" smtClean="0">
                <a:ln>
                  <a:noFill/>
                </a:ln>
                <a:effectLst/>
                <a:uLnTx/>
                <a:uFillTx/>
                <a:latin typeface="Bookman Old Style" pitchFamily="18" charset="0"/>
                <a:ea typeface="+mn-ea"/>
                <a:cs typeface="+mn-cs"/>
              </a:rPr>
              <a:t>27 years</a:t>
            </a:r>
            <a:r>
              <a:rPr kumimoji="0" lang="en-US" sz="2000" b="0" i="1" u="none" strike="noStrike" kern="0" cap="none" spc="0" normalizeH="0" baseline="0" noProof="0" dirty="0" smtClean="0">
                <a:ln>
                  <a:noFill/>
                </a:ln>
                <a:effectLst/>
                <a:uLnTx/>
                <a:uFillTx/>
                <a:latin typeface="Bookman Old Style" pitchFamily="18" charset="0"/>
                <a:ea typeface="+mn-ea"/>
                <a:cs typeface="+mn-cs"/>
              </a:rPr>
              <a:t> old </a:t>
            </a:r>
            <a:r>
              <a:rPr kumimoji="0" lang="en-US" sz="2000" b="0" i="1" u="sng" strike="noStrike" kern="0" cap="none" spc="0" normalizeH="0" baseline="0" noProof="0" dirty="0" smtClean="0">
                <a:ln>
                  <a:noFill/>
                </a:ln>
                <a:effectLst/>
                <a:uLnTx/>
                <a:uFillTx/>
                <a:latin typeface="Bookman Old Style" pitchFamily="18" charset="0"/>
                <a:ea typeface="+mn-ea"/>
                <a:cs typeface="+mn-cs"/>
              </a:rPr>
              <a:t>urban female</a:t>
            </a:r>
            <a:r>
              <a:rPr kumimoji="0" lang="en-US" sz="2000" b="0" i="1" u="none" strike="noStrike" kern="0" cap="none" spc="0" normalizeH="0" baseline="0" noProof="0" dirty="0" smtClean="0">
                <a:ln>
                  <a:noFill/>
                </a:ln>
                <a:effectLst/>
                <a:uLnTx/>
                <a:uFillTx/>
                <a:latin typeface="Bookman Old Style" pitchFamily="18" charset="0"/>
                <a:ea typeface="+mn-ea"/>
                <a:cs typeface="+mn-cs"/>
              </a:rPr>
              <a:t> with traditions and values running deep in her blood. She did her bachelors from a local women college and was then </a:t>
            </a:r>
            <a:r>
              <a:rPr kumimoji="0" lang="en-US" sz="2000" b="0" i="1" u="sng" strike="noStrike" kern="0" cap="none" spc="0" normalizeH="0" baseline="0" noProof="0" dirty="0" smtClean="0">
                <a:ln>
                  <a:noFill/>
                </a:ln>
                <a:effectLst/>
                <a:uLnTx/>
                <a:uFillTx/>
                <a:latin typeface="Bookman Old Style" pitchFamily="18" charset="0"/>
                <a:ea typeface="+mn-ea"/>
                <a:cs typeface="+mn-cs"/>
              </a:rPr>
              <a:t>married to</a:t>
            </a:r>
            <a:r>
              <a:rPr kumimoji="0" lang="en-US" sz="2000" b="0" i="1" u="none" strike="noStrike" kern="0" cap="none" spc="0" normalizeH="0" baseline="0" noProof="0" dirty="0" smtClean="0">
                <a:ln>
                  <a:noFill/>
                </a:ln>
                <a:effectLst/>
                <a:uLnTx/>
                <a:uFillTx/>
                <a:latin typeface="Bookman Old Style" pitchFamily="18" charset="0"/>
                <a:ea typeface="+mn-ea"/>
                <a:cs typeface="+mn-cs"/>
              </a:rPr>
              <a:t> a far-off relative and now lives in a nice little house with her in-laws. The family is </a:t>
            </a:r>
            <a:r>
              <a:rPr kumimoji="0" lang="en-US" sz="2000" b="0" i="1" u="sng" strike="noStrike" kern="0" cap="none" spc="0" normalizeH="0" baseline="0" noProof="0" dirty="0" smtClean="0">
                <a:ln>
                  <a:noFill/>
                </a:ln>
                <a:effectLst/>
                <a:uLnTx/>
                <a:uFillTx/>
                <a:latin typeface="Bookman Old Style" pitchFamily="18" charset="0"/>
                <a:ea typeface="+mn-ea"/>
                <a:cs typeface="+mn-cs"/>
              </a:rPr>
              <a:t>well off</a:t>
            </a:r>
            <a:r>
              <a:rPr kumimoji="0" lang="en-US" sz="2000" b="0" i="1" u="none" strike="noStrike" kern="0" cap="none" spc="0" normalizeH="0" baseline="0" noProof="0" dirty="0" smtClean="0">
                <a:ln>
                  <a:noFill/>
                </a:ln>
                <a:effectLst/>
                <a:uLnTx/>
                <a:uFillTx/>
                <a:latin typeface="Bookman Old Style" pitchFamily="18" charset="0"/>
                <a:ea typeface="+mn-ea"/>
                <a:cs typeface="+mn-cs"/>
              </a:rPr>
              <a:t> and well respected in the neighborhood. For TAPAL, a happy  home is where you invest your heart and soul for the wellbeing of everyone….</a:t>
            </a:r>
          </a:p>
          <a:p>
            <a:pPr marL="342900" marR="0" lvl="0" indent="-342900" algn="l" defTabSz="914400" rtl="0" eaLnBrk="1" fontAlgn="base" latinLnBrk="0" hangingPunct="1">
              <a:lnSpc>
                <a:spcPct val="80000"/>
              </a:lnSpc>
              <a:spcBef>
                <a:spcPct val="20000"/>
              </a:spcBef>
              <a:spcAft>
                <a:spcPct val="0"/>
              </a:spcAft>
              <a:buClr>
                <a:schemeClr val="bg1"/>
              </a:buClr>
              <a:buSzTx/>
              <a:buFont typeface="Arial" pitchFamily="34" charset="0"/>
              <a:buChar char="•"/>
              <a:tabLst/>
              <a:defRPr/>
            </a:pPr>
            <a:r>
              <a:rPr kumimoji="0" lang="en-US" sz="2000" b="0" i="1" u="none" strike="noStrike" kern="0" cap="none" spc="0" normalizeH="0" baseline="0" noProof="0" dirty="0" smtClean="0">
                <a:ln>
                  <a:noFill/>
                </a:ln>
                <a:effectLst/>
                <a:uLnTx/>
                <a:uFillTx/>
                <a:latin typeface="Bookman Old Style" pitchFamily="18" charset="0"/>
                <a:ea typeface="+mn-ea"/>
                <a:cs typeface="+mn-cs"/>
              </a:rPr>
              <a:t>….She loves exploring new things and trying out new recipes. She believes in </a:t>
            </a:r>
            <a:r>
              <a:rPr kumimoji="0" lang="en-US" sz="2000" b="0" i="1" u="sng" strike="noStrike" kern="0" cap="none" spc="0" normalizeH="0" baseline="0" noProof="0" dirty="0" smtClean="0">
                <a:ln>
                  <a:noFill/>
                </a:ln>
                <a:effectLst/>
                <a:uLnTx/>
                <a:uFillTx/>
                <a:latin typeface="Bookman Old Style" pitchFamily="18" charset="0"/>
                <a:ea typeface="+mn-ea"/>
                <a:cs typeface="+mn-cs"/>
              </a:rPr>
              <a:t>taking risks</a:t>
            </a:r>
            <a:r>
              <a:rPr kumimoji="0" lang="en-US" sz="2000" b="0" i="1" u="none" strike="noStrike" kern="0" cap="none" spc="0" normalizeH="0" baseline="0" noProof="0" dirty="0" smtClean="0">
                <a:ln>
                  <a:noFill/>
                </a:ln>
                <a:effectLst/>
                <a:uLnTx/>
                <a:uFillTx/>
                <a:latin typeface="Bookman Old Style" pitchFamily="18" charset="0"/>
                <a:ea typeface="+mn-ea"/>
                <a:cs typeface="+mn-cs"/>
              </a:rPr>
              <a:t> but after a very </a:t>
            </a:r>
            <a:r>
              <a:rPr kumimoji="0" lang="en-US" sz="2000" b="0" i="1" u="sng" strike="noStrike" kern="0" cap="none" spc="0" normalizeH="0" baseline="0" noProof="0" dirty="0" smtClean="0">
                <a:ln>
                  <a:noFill/>
                </a:ln>
                <a:effectLst/>
                <a:uLnTx/>
                <a:uFillTx/>
                <a:latin typeface="Bookman Old Style" pitchFamily="18" charset="0"/>
                <a:ea typeface="+mn-ea"/>
                <a:cs typeface="+mn-cs"/>
              </a:rPr>
              <a:t>analytical decision to move ahead</a:t>
            </a:r>
            <a:r>
              <a:rPr kumimoji="0" lang="en-US" sz="2000" b="0" i="1" u="none" strike="noStrike" kern="0" cap="none" spc="0" normalizeH="0" baseline="0" noProof="0" dirty="0" smtClean="0">
                <a:ln>
                  <a:noFill/>
                </a:ln>
                <a:effectLst/>
                <a:uLnTx/>
                <a:uFillTx/>
                <a:latin typeface="Bookman Old Style" pitchFamily="18" charset="0"/>
                <a:ea typeface="+mn-ea"/>
                <a:cs typeface="+mn-cs"/>
              </a:rPr>
              <a:t>. </a:t>
            </a:r>
          </a:p>
          <a:p>
            <a:pPr marL="342900" marR="0" lvl="0" indent="-342900" algn="l" defTabSz="914400" rtl="0" eaLnBrk="1" fontAlgn="base" latinLnBrk="0" hangingPunct="1">
              <a:lnSpc>
                <a:spcPct val="80000"/>
              </a:lnSpc>
              <a:spcBef>
                <a:spcPct val="20000"/>
              </a:spcBef>
              <a:spcAft>
                <a:spcPct val="0"/>
              </a:spcAft>
              <a:buClr>
                <a:schemeClr val="bg1"/>
              </a:buClr>
              <a:buSzTx/>
              <a:buFont typeface="Arial" pitchFamily="34" charset="0"/>
              <a:buChar char="•"/>
              <a:tabLst/>
              <a:defRPr/>
            </a:pPr>
            <a:r>
              <a:rPr kumimoji="0" lang="en-US" sz="2000" b="0" i="1" u="none" strike="noStrike" kern="0" cap="none" spc="0" normalizeH="0" baseline="0" noProof="0" dirty="0" smtClean="0">
                <a:ln>
                  <a:noFill/>
                </a:ln>
                <a:effectLst/>
                <a:uLnTx/>
                <a:uFillTx/>
                <a:latin typeface="Bookman Old Style" pitchFamily="18" charset="0"/>
                <a:ea typeface="+mn-ea"/>
                <a:cs typeface="+mn-cs"/>
              </a:rPr>
              <a:t>TAPAL loves shopping and usually prefers what is best reviewed by her society. Life is a passion for her and she gives it her best shot always. </a:t>
            </a:r>
          </a:p>
          <a:p>
            <a:pPr marL="342900" marR="0" lvl="0" indent="-342900" algn="l" defTabSz="914400" rtl="0" eaLnBrk="1" fontAlgn="base" latinLnBrk="0" hangingPunct="1">
              <a:lnSpc>
                <a:spcPct val="80000"/>
              </a:lnSpc>
              <a:spcBef>
                <a:spcPct val="20000"/>
              </a:spcBef>
              <a:spcAft>
                <a:spcPct val="0"/>
              </a:spcAft>
              <a:buClr>
                <a:schemeClr val="bg1"/>
              </a:buClr>
              <a:buSzTx/>
              <a:buFont typeface="Arial" pitchFamily="34" charset="0"/>
              <a:buChar char="•"/>
              <a:tabLst/>
              <a:defRPr/>
            </a:pPr>
            <a:r>
              <a:rPr kumimoji="0" lang="en-US" sz="2000" b="0" i="1" u="none" strike="noStrike" kern="0" cap="none" spc="0" normalizeH="0" baseline="0" noProof="0" dirty="0" err="1" smtClean="0">
                <a:ln>
                  <a:noFill/>
                </a:ln>
                <a:effectLst/>
                <a:uLnTx/>
                <a:uFillTx/>
                <a:latin typeface="Bookman Old Style" pitchFamily="18" charset="0"/>
                <a:ea typeface="+mn-ea"/>
                <a:cs typeface="+mn-cs"/>
              </a:rPr>
              <a:t>Tapal</a:t>
            </a:r>
            <a:r>
              <a:rPr kumimoji="0" lang="en-US" sz="2000" b="0" i="1" u="none" strike="noStrike" kern="0" cap="none" spc="0" normalizeH="0" baseline="0" noProof="0" dirty="0" smtClean="0">
                <a:ln>
                  <a:noFill/>
                </a:ln>
                <a:effectLst/>
                <a:uLnTx/>
                <a:uFillTx/>
                <a:latin typeface="Bookman Old Style" pitchFamily="18" charset="0"/>
                <a:ea typeface="+mn-ea"/>
                <a:cs typeface="+mn-cs"/>
              </a:rPr>
              <a:t> is a member of many ladies’ committee societies and clubs. She loves hanging out and having chitchat with her friends. </a:t>
            </a:r>
            <a:endParaRPr kumimoji="0" lang="en-US" sz="2000" b="1" i="1" u="none" strike="noStrike" kern="0" cap="none" spc="0" normalizeH="0" baseline="0" noProof="0" dirty="0" smtClean="0">
              <a:ln>
                <a:noFill/>
              </a:ln>
              <a:effectLst/>
              <a:uLnTx/>
              <a:uFillTx/>
              <a:latin typeface="Bookman Old Style" pitchFamily="18" charset="0"/>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bg1"/>
              </a:buClr>
              <a:buSzTx/>
              <a:buFont typeface="Arial" pitchFamily="34" charset="0"/>
              <a:buChar char="•"/>
              <a:tabLst/>
              <a:defRPr/>
            </a:pPr>
            <a:r>
              <a:rPr kumimoji="0" lang="en-US" sz="2000" b="1" i="1" u="none" strike="noStrike" kern="0" cap="none" spc="0" normalizeH="0" baseline="0" noProof="0" dirty="0" smtClean="0">
                <a:ln>
                  <a:noFill/>
                </a:ln>
                <a:effectLst/>
                <a:uLnTx/>
                <a:uFillTx/>
                <a:latin typeface="Bookman Old Style" pitchFamily="18" charset="0"/>
                <a:ea typeface="+mn-ea"/>
                <a:cs typeface="+mn-cs"/>
              </a:rPr>
              <a:t>Brand horoscope: Virgo</a:t>
            </a:r>
            <a:r>
              <a:rPr kumimoji="0" lang="en-US" sz="1800" b="1" i="1" u="none" strike="noStrike" kern="0" cap="none" spc="0" normalizeH="0" baseline="0" noProof="0" dirty="0" smtClean="0">
                <a:ln>
                  <a:noFill/>
                </a:ln>
                <a:effectLst/>
                <a:uLnTx/>
                <a:uFillTx/>
                <a:latin typeface="+mn-lt"/>
                <a:ea typeface="+mn-ea"/>
                <a:cs typeface="+mn-cs"/>
              </a:rPr>
              <a:t>.</a:t>
            </a:r>
            <a:r>
              <a:rPr kumimoji="0" lang="en-US" sz="1800" b="0" i="0" u="none" strike="noStrike" kern="0" cap="none" spc="0" normalizeH="0" baseline="0" noProof="0" dirty="0" smtClean="0">
                <a:ln>
                  <a:noFill/>
                </a:ln>
                <a:effectLst/>
                <a:uLnTx/>
                <a:uFillTx/>
                <a:latin typeface="+mn-lt"/>
                <a:ea typeface="+mn-ea"/>
                <a:cs typeface="+mn-cs"/>
              </a:rPr>
              <a:t> </a:t>
            </a:r>
          </a:p>
        </p:txBody>
      </p:sp>
      <p:sp>
        <p:nvSpPr>
          <p:cNvPr id="4" name="TextBox 3"/>
          <p:cNvSpPr txBox="1"/>
          <p:nvPr/>
        </p:nvSpPr>
        <p:spPr>
          <a:xfrm>
            <a:off x="1524000" y="457200"/>
            <a:ext cx="3583032" cy="461665"/>
          </a:xfrm>
          <a:prstGeom prst="rect">
            <a:avLst/>
          </a:prstGeom>
          <a:noFill/>
        </p:spPr>
        <p:txBody>
          <a:bodyPr wrap="none" rtlCol="0">
            <a:spAutoFit/>
          </a:bodyPr>
          <a:lstStyle/>
          <a:p>
            <a:r>
              <a:rPr lang="en-US" b="1" u="sng" dirty="0" smtClean="0"/>
              <a:t>BRAND PERSONALITY</a:t>
            </a:r>
            <a:endParaRPr lang="en-US" b="1" u="sng"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81400" y="5562600"/>
            <a:ext cx="2608406" cy="461665"/>
          </a:xfrm>
          <a:prstGeom prst="rect">
            <a:avLst/>
          </a:prstGeom>
          <a:noFill/>
        </p:spPr>
        <p:txBody>
          <a:bodyPr wrap="none" rtlCol="0">
            <a:spAutoFit/>
          </a:bodyPr>
          <a:lstStyle/>
          <a:p>
            <a:r>
              <a:rPr lang="en-US" dirty="0" smtClean="0"/>
              <a:t>FIDO DIDO – 7UP</a:t>
            </a: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14800" y="5638800"/>
            <a:ext cx="778162" cy="461665"/>
          </a:xfrm>
          <a:prstGeom prst="rect">
            <a:avLst/>
          </a:prstGeom>
          <a:noFill/>
        </p:spPr>
        <p:txBody>
          <a:bodyPr wrap="none" rtlCol="0">
            <a:spAutoFit/>
          </a:bodyPr>
          <a:lstStyle/>
          <a:p>
            <a:r>
              <a:rPr lang="en-US" dirty="0" smtClean="0"/>
              <a:t>EVA</a:t>
            </a:r>
            <a:endParaRPr lang="en-US" dirty="0"/>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1161</TotalTime>
  <Pages>20</Pages>
  <Words>360</Words>
  <Application>Microsoft Office PowerPoint</Application>
  <PresentationFormat>On-screen Show (4:3)</PresentationFormat>
  <Paragraphs>35</Paragraphs>
  <Slides>13</Slides>
  <Notes>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Aspect</vt:lpstr>
      <vt:lpstr>Slide 1</vt:lpstr>
      <vt:lpstr>Slide 2</vt:lpstr>
      <vt:lpstr>Slide 3</vt:lpstr>
      <vt:lpstr>Slide 4</vt:lpstr>
      <vt:lpstr>Slide 5</vt:lpstr>
      <vt:lpstr>Lifestyle: Who We Are, What We Do</vt:lpstr>
      <vt:lpstr>Slide 7</vt:lpstr>
      <vt:lpstr>Slide 8</vt:lpstr>
      <vt:lpstr>Slide 9</vt:lpstr>
      <vt:lpstr>Slide 10</vt:lpstr>
      <vt:lpstr>Slide 11</vt:lpstr>
      <vt:lpstr>Slide 12</vt:lpstr>
      <vt:lpstr>Slide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Personality and Values</dc:title>
  <dc:subject/>
  <dc:creator/>
  <cp:keywords/>
  <dc:description/>
  <cp:lastModifiedBy>Administrator</cp:lastModifiedBy>
  <cp:revision>61</cp:revision>
  <cp:lastPrinted>1998-06-30T18:24:26Z</cp:lastPrinted>
  <dcterms:created xsi:type="dcterms:W3CDTF">1998-06-06T07:07:18Z</dcterms:created>
  <dcterms:modified xsi:type="dcterms:W3CDTF">2013-11-01T06:20:41Z</dcterms:modified>
</cp:coreProperties>
</file>