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15" r:id="rId2"/>
    <p:sldId id="260" r:id="rId3"/>
    <p:sldId id="391" r:id="rId4"/>
    <p:sldId id="392" r:id="rId5"/>
    <p:sldId id="337" r:id="rId6"/>
    <p:sldId id="393" r:id="rId7"/>
    <p:sldId id="382" r:id="rId8"/>
    <p:sldId id="394" r:id="rId9"/>
    <p:sldId id="395" r:id="rId10"/>
    <p:sldId id="297" r:id="rId11"/>
    <p:sldId id="383" r:id="rId12"/>
    <p:sldId id="396" r:id="rId13"/>
    <p:sldId id="338" r:id="rId14"/>
    <p:sldId id="397" r:id="rId15"/>
    <p:sldId id="340" r:id="rId16"/>
    <p:sldId id="399" r:id="rId17"/>
    <p:sldId id="342" r:id="rId18"/>
    <p:sldId id="400" r:id="rId19"/>
    <p:sldId id="401" r:id="rId20"/>
    <p:sldId id="384" r:id="rId21"/>
    <p:sldId id="385" r:id="rId22"/>
    <p:sldId id="402" r:id="rId23"/>
    <p:sldId id="343" r:id="rId24"/>
    <p:sldId id="357" r:id="rId25"/>
    <p:sldId id="403" r:id="rId26"/>
    <p:sldId id="404" r:id="rId27"/>
    <p:sldId id="262" r:id="rId28"/>
    <p:sldId id="345" r:id="rId29"/>
    <p:sldId id="406" r:id="rId30"/>
    <p:sldId id="407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E42B00"/>
    <a:srgbClr val="00496E"/>
    <a:srgbClr val="000066"/>
    <a:srgbClr val="FFFFCC"/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 horzBarState="maximized">
    <p:restoredLeft sz="15500" autoAdjust="0"/>
    <p:restoredTop sz="94660"/>
  </p:normalViewPr>
  <p:slideViewPr>
    <p:cSldViewPr>
      <p:cViewPr varScale="1">
        <p:scale>
          <a:sx n="66" d="100"/>
          <a:sy n="66" d="100"/>
        </p:scale>
        <p:origin x="-205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87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331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18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319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D3B8892-3D94-4094-92CA-DF31530A89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96342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7176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1845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281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1319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2624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5642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8689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1061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8597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7761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262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1774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0156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6858000" y="6553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/>
            <a:r>
              <a:rPr lang="en-US" sz="1000">
                <a:solidFill>
                  <a:schemeClr val="bg1"/>
                </a:solidFill>
              </a:rPr>
              <a:t> </a:t>
            </a:r>
            <a:r>
              <a:rPr lang="en-US" sz="1200" b="1">
                <a:solidFill>
                  <a:srgbClr val="00496E"/>
                </a:solidFill>
              </a:rPr>
              <a:t>10 - </a:t>
            </a:r>
            <a:fld id="{12042CC6-4110-486D-BF85-6FE1A3E15934}" type="slidenum">
              <a:rPr lang="en-US" sz="1200" b="1">
                <a:solidFill>
                  <a:srgbClr val="00496E"/>
                </a:solidFill>
              </a:rPr>
              <a:pPr algn="r"/>
              <a:t>‹#›</a:t>
            </a:fld>
            <a:endParaRPr lang="en-US" sz="1200" b="1">
              <a:solidFill>
                <a:srgbClr val="00496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E42B00"/>
        </a:buClr>
        <a:buChar char="•"/>
        <a:defRPr sz="3200" b="1">
          <a:solidFill>
            <a:srgbClr val="00496E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E42B00"/>
        </a:buClr>
        <a:buChar char="–"/>
        <a:defRPr sz="2800">
          <a:solidFill>
            <a:srgbClr val="00496E"/>
          </a:solidFill>
          <a:latin typeface="+mj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•"/>
        <a:defRPr sz="2400" b="1">
          <a:solidFill>
            <a:srgbClr val="00496E"/>
          </a:solidFill>
          <a:latin typeface="+mj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–"/>
        <a:defRPr sz="2000">
          <a:solidFill>
            <a:srgbClr val="00496E"/>
          </a:solidFill>
          <a:latin typeface="+mj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»"/>
        <a:defRPr sz="2000" b="1">
          <a:solidFill>
            <a:srgbClr val="00496E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»"/>
        <a:defRPr sz="2000" b="1">
          <a:solidFill>
            <a:srgbClr val="00496E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»"/>
        <a:defRPr sz="2000" b="1">
          <a:solidFill>
            <a:srgbClr val="00496E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»"/>
        <a:defRPr sz="2000" b="1">
          <a:solidFill>
            <a:srgbClr val="00496E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»"/>
        <a:defRPr sz="2000" b="1">
          <a:solidFill>
            <a:srgbClr val="00496E"/>
          </a:solidFill>
          <a:latin typeface="+mj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1066800"/>
          </a:xfrm>
        </p:spPr>
        <p:txBody>
          <a:bodyPr/>
          <a:lstStyle/>
          <a:p>
            <a:r>
              <a:rPr lang="en-US" sz="3600" b="0" dirty="0">
                <a:solidFill>
                  <a:srgbClr val="FF3300"/>
                </a:solidFill>
              </a:rPr>
              <a:t/>
            </a:r>
            <a:br>
              <a:rPr lang="en-US" sz="3600" b="0" dirty="0">
                <a:solidFill>
                  <a:srgbClr val="FF3300"/>
                </a:solidFill>
              </a:rPr>
            </a:br>
            <a:r>
              <a:rPr lang="en-US" b="0" i="1" dirty="0"/>
              <a:t>Buying and Disposing</a:t>
            </a:r>
          </a:p>
        </p:txBody>
      </p:sp>
      <p:sp>
        <p:nvSpPr>
          <p:cNvPr id="114693" name="Rectangle 5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  <p:sp>
        <p:nvSpPr>
          <p:cNvPr id="114694" name="Rectangle 6"/>
          <p:cNvSpPr>
            <a:spLocks noChangeArrowheads="1"/>
          </p:cNvSpPr>
          <p:nvPr/>
        </p:nvSpPr>
        <p:spPr bwMode="auto">
          <a:xfrm>
            <a:off x="0" y="0"/>
            <a:ext cx="381000" cy="6934200"/>
          </a:xfrm>
          <a:prstGeom prst="rect">
            <a:avLst/>
          </a:prstGeom>
          <a:solidFill>
            <a:srgbClr val="00496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sz="4000"/>
              <a:t>Situational Effects on</a:t>
            </a:r>
            <a:br>
              <a:rPr lang="en-US" sz="4000"/>
            </a:br>
            <a:r>
              <a:rPr lang="en-US" sz="4000"/>
              <a:t>Consumer Behavior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Consumption Situation:</a:t>
            </a:r>
          </a:p>
          <a:p>
            <a:pPr lvl="1"/>
            <a:r>
              <a:rPr lang="en-US"/>
              <a:t>Factors beyond characteristics of the person and of the product that influence the buying and/or using of products and services</a:t>
            </a:r>
          </a:p>
          <a:p>
            <a:r>
              <a:rPr lang="en-US" i="1"/>
              <a:t>Situational Self-Image:</a:t>
            </a:r>
          </a:p>
          <a:p>
            <a:pPr lvl="1"/>
            <a:r>
              <a:rPr lang="en-US"/>
              <a:t>The role a person plays at any one time.</a:t>
            </a:r>
            <a:endParaRPr lang="en-US" i="1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457200" y="1371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050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/>
              <a:t>Purchase and Postpurchase Issues</a:t>
            </a:r>
          </a:p>
        </p:txBody>
      </p:sp>
      <p:sp>
        <p:nvSpPr>
          <p:cNvPr id="216067" name="Rectangle 2051"/>
          <p:cNvSpPr>
            <a:spLocks noChangeArrowheads="1"/>
          </p:cNvSpPr>
          <p:nvPr/>
        </p:nvSpPr>
        <p:spPr bwMode="auto">
          <a:xfrm>
            <a:off x="457200" y="11430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6069" name="Text Box 2053"/>
          <p:cNvSpPr txBox="1">
            <a:spLocks noChangeArrowheads="1"/>
          </p:cNvSpPr>
          <p:nvPr/>
        </p:nvSpPr>
        <p:spPr bwMode="auto">
          <a:xfrm>
            <a:off x="3352800" y="64008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496E"/>
                </a:solidFill>
              </a:rPr>
              <a:t>Figure 10.1</a:t>
            </a:r>
          </a:p>
        </p:txBody>
      </p:sp>
      <p:pic>
        <p:nvPicPr>
          <p:cNvPr id="216072" name="Picture 2056" descr="C:\MyData\Melissa\Solomon CB 6e\Jpegs\Chapter 10\FG.10.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8534400" cy="376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838200"/>
          </a:xfrm>
        </p:spPr>
        <p:txBody>
          <a:bodyPr/>
          <a:lstStyle/>
          <a:p>
            <a:r>
              <a:rPr lang="en-US"/>
              <a:t>Situation Influences Choice</a:t>
            </a:r>
          </a:p>
        </p:txBody>
      </p:sp>
      <p:sp>
        <p:nvSpPr>
          <p:cNvPr id="217091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5257800" y="1143000"/>
            <a:ext cx="3581400" cy="3352800"/>
          </a:xfrm>
        </p:spPr>
        <p:txBody>
          <a:bodyPr/>
          <a:lstStyle/>
          <a:p>
            <a:r>
              <a:rPr lang="en-US" sz="2800" b="0"/>
              <a:t>Clothing choices often are heavily influenced by the situation in which they need to be worn.</a:t>
            </a:r>
          </a:p>
        </p:txBody>
      </p:sp>
      <p:sp>
        <p:nvSpPr>
          <p:cNvPr id="217092" name="Rectangle 1028"/>
          <p:cNvSpPr>
            <a:spLocks noChangeArrowheads="1"/>
          </p:cNvSpPr>
          <p:nvPr/>
        </p:nvSpPr>
        <p:spPr bwMode="auto">
          <a:xfrm>
            <a:off x="457200" y="8382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17095" name="Picture 1031" descr="C:\MyData\Melissa\Solomon CB 6e\Jpegs\Chapter 10\EX.10.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990600"/>
            <a:ext cx="4364038" cy="51435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Social and Physical Surroundings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i="1"/>
              <a:t>Co-consumers: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Other patrons in the setting</a:t>
            </a:r>
          </a:p>
          <a:p>
            <a:pPr>
              <a:lnSpc>
                <a:spcPct val="90000"/>
              </a:lnSpc>
            </a:pPr>
            <a:r>
              <a:rPr lang="en-US" sz="2800" i="1"/>
              <a:t>Density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The actual number of people occupying a space</a:t>
            </a:r>
            <a:endParaRPr lang="en-US" sz="2400" i="1"/>
          </a:p>
          <a:p>
            <a:pPr>
              <a:lnSpc>
                <a:spcPct val="90000"/>
              </a:lnSpc>
            </a:pPr>
            <a:r>
              <a:rPr lang="en-US" sz="2800" i="1"/>
              <a:t>Crowding: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Exists only if a negative affective state occurs as a results of density</a:t>
            </a:r>
          </a:p>
          <a:p>
            <a:pPr>
              <a:lnSpc>
                <a:spcPct val="90000"/>
              </a:lnSpc>
            </a:pPr>
            <a:r>
              <a:rPr lang="en-US" sz="2800"/>
              <a:t>Temporal Factors:</a:t>
            </a:r>
          </a:p>
          <a:p>
            <a:pPr lvl="1">
              <a:lnSpc>
                <a:spcPct val="90000"/>
              </a:lnSpc>
            </a:pPr>
            <a:r>
              <a:rPr lang="en-US" sz="2400" i="1"/>
              <a:t>Time Poverty:</a:t>
            </a:r>
            <a:r>
              <a:rPr lang="en-US" sz="2400"/>
              <a:t>  A consumer’s feeling that he or she is pressed for time</a:t>
            </a:r>
          </a:p>
        </p:txBody>
      </p:sp>
      <p:sp>
        <p:nvSpPr>
          <p:cNvPr id="148484" name="Rectangle 4"/>
          <p:cNvSpPr>
            <a:spLocks noChangeArrowheads="1"/>
          </p:cNvSpPr>
          <p:nvPr/>
        </p:nvSpPr>
        <p:spPr bwMode="auto">
          <a:xfrm>
            <a:off x="457200" y="1371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/>
              <a:t>Physical Environments</a:t>
            </a:r>
          </a:p>
        </p:txBody>
      </p:sp>
      <p:sp>
        <p:nvSpPr>
          <p:cNvPr id="218115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447800"/>
            <a:ext cx="4191000" cy="3352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0"/>
              <a:t>Many stores and services (like airlines) try to differentiate themselves in terms of the physical environments they offer, touting amenities such as comfort.</a:t>
            </a:r>
          </a:p>
        </p:txBody>
      </p:sp>
      <p:sp>
        <p:nvSpPr>
          <p:cNvPr id="218116" name="Rectangle 1028"/>
          <p:cNvSpPr>
            <a:spLocks noChangeArrowheads="1"/>
          </p:cNvSpPr>
          <p:nvPr/>
        </p:nvSpPr>
        <p:spPr bwMode="auto">
          <a:xfrm>
            <a:off x="457200" y="11430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18119" name="Picture 1031" descr="C:\MyData\Melissa\Solomon CB 6e\Jpegs\Chapter 10\EX.10.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295400"/>
            <a:ext cx="3863975" cy="51816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Temporal Factors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Economic Time:</a:t>
            </a:r>
          </a:p>
          <a:p>
            <a:pPr lvl="1"/>
            <a:r>
              <a:rPr lang="en-US"/>
              <a:t>Time is an economic variable (i.e., it is a resource that must be allocated)</a:t>
            </a:r>
          </a:p>
          <a:p>
            <a:pPr lvl="1"/>
            <a:r>
              <a:rPr lang="en-US" i="1"/>
              <a:t>Time Poverty:</a:t>
            </a:r>
            <a:r>
              <a:rPr lang="en-US"/>
              <a:t>  A consumer’s feeling that they are pressed for time</a:t>
            </a:r>
          </a:p>
          <a:p>
            <a:r>
              <a:rPr lang="en-US"/>
              <a:t>Psychological Time</a:t>
            </a:r>
          </a:p>
          <a:p>
            <a:pPr lvl="1"/>
            <a:r>
              <a:rPr lang="en-US"/>
              <a:t>Time Categories</a:t>
            </a:r>
          </a:p>
        </p:txBody>
      </p:sp>
      <p:sp>
        <p:nvSpPr>
          <p:cNvPr id="206852" name="Rectangle 4"/>
          <p:cNvSpPr>
            <a:spLocks noChangeArrowheads="1"/>
          </p:cNvSpPr>
          <p:nvPr/>
        </p:nvSpPr>
        <p:spPr bwMode="auto">
          <a:xfrm>
            <a:off x="457200" y="1371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  <p:graphicFrame>
        <p:nvGraphicFramePr>
          <p:cNvPr id="206862" name="Group 14"/>
          <p:cNvGraphicFramePr>
            <a:graphicFrameLocks noGrp="1"/>
          </p:cNvGraphicFramePr>
          <p:nvPr/>
        </p:nvGraphicFramePr>
        <p:xfrm>
          <a:off x="2362200" y="5181600"/>
          <a:ext cx="4724400" cy="1335024"/>
        </p:xfrm>
        <a:graphic>
          <a:graphicData uri="http://schemas.openxmlformats.org/drawingml/2006/table">
            <a:tbl>
              <a:tblPr/>
              <a:tblGrid>
                <a:gridCol w="2362200"/>
                <a:gridCol w="2362200"/>
              </a:tblGrid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42B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496E"/>
                          </a:solidFill>
                          <a:effectLst/>
                          <a:latin typeface="Times New Roman" charset="0"/>
                        </a:rPr>
                        <a:t>Flow Time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42B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496E"/>
                          </a:solidFill>
                          <a:effectLst/>
                          <a:latin typeface="Times New Roman" charset="0"/>
                        </a:rPr>
                        <a:t>Occasion Time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42B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496E"/>
                          </a:solidFill>
                          <a:effectLst/>
                          <a:latin typeface="Times New Roman" charset="0"/>
                        </a:rPr>
                        <a:t>Deadline Time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42B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496E"/>
                          </a:solidFill>
                          <a:effectLst/>
                          <a:latin typeface="Times New Roman" charset="0"/>
                        </a:rPr>
                        <a:t>Leisure Time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42B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496E"/>
                          </a:solidFill>
                          <a:effectLst/>
                          <a:latin typeface="Times New Roman" charset="0"/>
                        </a:rPr>
                        <a:t>Time To Kill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838200"/>
          </a:xfrm>
        </p:spPr>
        <p:txBody>
          <a:bodyPr/>
          <a:lstStyle/>
          <a:p>
            <a:r>
              <a:rPr lang="en-US"/>
              <a:t>Time Poverty</a:t>
            </a:r>
          </a:p>
        </p:txBody>
      </p:sp>
      <p:sp>
        <p:nvSpPr>
          <p:cNvPr id="219139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4648200" y="1752600"/>
            <a:ext cx="4191000" cy="3352800"/>
          </a:xfrm>
        </p:spPr>
        <p:txBody>
          <a:bodyPr/>
          <a:lstStyle/>
          <a:p>
            <a:r>
              <a:rPr lang="en-US" sz="2800" b="0"/>
              <a:t>Time poverty is creating opportunities for many new products (like portable soups) that let people multitask.</a:t>
            </a:r>
          </a:p>
        </p:txBody>
      </p:sp>
      <p:sp>
        <p:nvSpPr>
          <p:cNvPr id="219140" name="Rectangle 1028"/>
          <p:cNvSpPr>
            <a:spLocks noChangeArrowheads="1"/>
          </p:cNvSpPr>
          <p:nvPr/>
        </p:nvSpPr>
        <p:spPr bwMode="auto">
          <a:xfrm>
            <a:off x="457200" y="914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19143" name="Picture 1031" descr="C:\MyData\Melissa\Solomon CB 6e\Jpegs\Chapter 10\EX.10.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4059238" cy="54864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/>
              <a:t>Drawings of Time</a:t>
            </a:r>
          </a:p>
        </p:txBody>
      </p:sp>
      <p:sp>
        <p:nvSpPr>
          <p:cNvPr id="220163" name="Rectangle 2051"/>
          <p:cNvSpPr>
            <a:spLocks noChangeArrowheads="1"/>
          </p:cNvSpPr>
          <p:nvPr/>
        </p:nvSpPr>
        <p:spPr bwMode="auto">
          <a:xfrm>
            <a:off x="457200" y="11430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0165" name="Text Box 2053"/>
          <p:cNvSpPr txBox="1">
            <a:spLocks noChangeArrowheads="1"/>
          </p:cNvSpPr>
          <p:nvPr/>
        </p:nvSpPr>
        <p:spPr bwMode="auto">
          <a:xfrm>
            <a:off x="3352800" y="64008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496E"/>
                </a:solidFill>
              </a:rPr>
              <a:t>Figure 10.2</a:t>
            </a:r>
          </a:p>
        </p:txBody>
      </p:sp>
      <p:pic>
        <p:nvPicPr>
          <p:cNvPr id="220167" name="Picture 2055" descr="C:\MyData\Melissa\Solomon CB 6e\Jpegs\Chapter 10\FG.10.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371600"/>
            <a:ext cx="5638800" cy="482441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r>
              <a:rPr lang="en-US"/>
              <a:t>Psychological Time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305800" cy="5334000"/>
          </a:xfrm>
        </p:spPr>
        <p:txBody>
          <a:bodyPr/>
          <a:lstStyle/>
          <a:p>
            <a:r>
              <a:rPr lang="en-US" sz="2800"/>
              <a:t>Linear Separable Time:</a:t>
            </a:r>
          </a:p>
          <a:p>
            <a:pPr lvl="1"/>
            <a:r>
              <a:rPr lang="en-US" sz="2400"/>
              <a:t>Events proceed in an orderly sequence and different times are well defined.</a:t>
            </a:r>
          </a:p>
          <a:p>
            <a:r>
              <a:rPr lang="en-US" sz="2800"/>
              <a:t>Procedural Time:</a:t>
            </a:r>
          </a:p>
          <a:p>
            <a:pPr lvl="1"/>
            <a:r>
              <a:rPr lang="en-US" sz="2400"/>
              <a:t>When people ignore the clock and do things “when the time is right”</a:t>
            </a:r>
          </a:p>
          <a:p>
            <a:r>
              <a:rPr lang="en-US" sz="2800"/>
              <a:t>Circular or Cyclic Time</a:t>
            </a:r>
          </a:p>
          <a:p>
            <a:pPr lvl="1"/>
            <a:r>
              <a:rPr lang="en-US" sz="2400"/>
              <a:t>Time is governed by natural cycles</a:t>
            </a:r>
          </a:p>
          <a:p>
            <a:r>
              <a:rPr lang="en-US" sz="2800"/>
              <a:t>Queuing Theory</a:t>
            </a:r>
          </a:p>
          <a:p>
            <a:pPr lvl="1"/>
            <a:r>
              <a:rPr lang="en-US" sz="2400"/>
              <a:t>The mathematical study of waiting in lines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457200" y="990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r>
              <a:rPr lang="en-US"/>
              <a:t>Antecedent States</a:t>
            </a:r>
          </a:p>
        </p:txBody>
      </p:sp>
      <p:sp>
        <p:nvSpPr>
          <p:cNvPr id="207875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95400"/>
            <a:ext cx="83058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If It Feels Good, Buy It…</a:t>
            </a:r>
          </a:p>
          <a:p>
            <a:pPr>
              <a:lnSpc>
                <a:spcPct val="90000"/>
              </a:lnSpc>
            </a:pPr>
            <a:r>
              <a:rPr lang="en-US"/>
              <a:t>Pleasure and Arousal:</a:t>
            </a:r>
          </a:p>
          <a:p>
            <a:pPr lvl="1">
              <a:lnSpc>
                <a:spcPct val="90000"/>
              </a:lnSpc>
            </a:pPr>
            <a:r>
              <a:rPr lang="en-US"/>
              <a:t>Two dimensions which determine if a shopper will react positively or negatively to a consumption environment</a:t>
            </a:r>
          </a:p>
          <a:p>
            <a:pPr>
              <a:lnSpc>
                <a:spcPct val="90000"/>
              </a:lnSpc>
            </a:pPr>
            <a:r>
              <a:rPr lang="en-US"/>
              <a:t>Mood:</a:t>
            </a:r>
          </a:p>
          <a:p>
            <a:pPr lvl="1">
              <a:lnSpc>
                <a:spcPct val="90000"/>
              </a:lnSpc>
            </a:pPr>
            <a:r>
              <a:rPr lang="en-US"/>
              <a:t>Some combination of pleasure and arousal</a:t>
            </a:r>
          </a:p>
          <a:p>
            <a:pPr lvl="1">
              <a:lnSpc>
                <a:spcPct val="90000"/>
              </a:lnSpc>
            </a:pPr>
            <a:r>
              <a:rPr lang="en-US"/>
              <a:t>Consumers give more positive evaluations when they are in a good mood</a:t>
            </a:r>
          </a:p>
          <a:p>
            <a:pPr lvl="1">
              <a:lnSpc>
                <a:spcPct val="90000"/>
              </a:lnSpc>
            </a:pPr>
            <a:r>
              <a:rPr lang="en-US"/>
              <a:t>Can be affected by store design, weather, or other factors specific to the consumer</a:t>
            </a:r>
          </a:p>
        </p:txBody>
      </p:sp>
      <p:sp>
        <p:nvSpPr>
          <p:cNvPr id="207876" name="Rectangle 1028"/>
          <p:cNvSpPr>
            <a:spLocks noChangeArrowheads="1"/>
          </p:cNvSpPr>
          <p:nvPr/>
        </p:nvSpPr>
        <p:spPr bwMode="auto">
          <a:xfrm>
            <a:off x="457200" y="990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050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/>
              <a:t>Dimensions of Emotional States</a:t>
            </a:r>
          </a:p>
        </p:txBody>
      </p:sp>
      <p:sp>
        <p:nvSpPr>
          <p:cNvPr id="221187" name="Rectangle 2051"/>
          <p:cNvSpPr>
            <a:spLocks noChangeArrowheads="1"/>
          </p:cNvSpPr>
          <p:nvPr/>
        </p:nvSpPr>
        <p:spPr bwMode="auto">
          <a:xfrm>
            <a:off x="457200" y="11430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1189" name="Text Box 2053"/>
          <p:cNvSpPr txBox="1">
            <a:spLocks noChangeArrowheads="1"/>
          </p:cNvSpPr>
          <p:nvPr/>
        </p:nvSpPr>
        <p:spPr bwMode="auto">
          <a:xfrm>
            <a:off x="3352800" y="64008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496E"/>
                </a:solidFill>
              </a:rPr>
              <a:t>Figure 10.3</a:t>
            </a:r>
          </a:p>
        </p:txBody>
      </p:sp>
      <p:pic>
        <p:nvPicPr>
          <p:cNvPr id="221192" name="Picture 2056" descr="C:\MyData\Melissa\Solomon CB 6e\Jpegs\Chapter 10\FG.10.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95400"/>
            <a:ext cx="6038850" cy="488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Shopping: A Job or An Adventure?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Reasons for Shopping:</a:t>
            </a:r>
          </a:p>
          <a:p>
            <a:pPr lvl="1">
              <a:lnSpc>
                <a:spcPct val="90000"/>
              </a:lnSpc>
            </a:pPr>
            <a:r>
              <a:rPr lang="en-US" i="1"/>
              <a:t>Shopping Orientation:</a:t>
            </a:r>
            <a:r>
              <a:rPr lang="en-US"/>
              <a:t>  General attitudes about shopping</a:t>
            </a:r>
          </a:p>
          <a:p>
            <a:pPr lvl="1">
              <a:lnSpc>
                <a:spcPct val="90000"/>
              </a:lnSpc>
            </a:pPr>
            <a:r>
              <a:rPr lang="en-US" i="1"/>
              <a:t>Hedonic Shopping Motives:</a:t>
            </a:r>
          </a:p>
          <a:p>
            <a:pPr lvl="2">
              <a:lnSpc>
                <a:spcPct val="90000"/>
              </a:lnSpc>
            </a:pPr>
            <a:r>
              <a:rPr lang="en-US"/>
              <a:t>Social Experiences</a:t>
            </a:r>
          </a:p>
          <a:p>
            <a:pPr lvl="2">
              <a:lnSpc>
                <a:spcPct val="90000"/>
              </a:lnSpc>
            </a:pPr>
            <a:r>
              <a:rPr lang="en-US"/>
              <a:t>Sharing of Common Interests</a:t>
            </a:r>
          </a:p>
          <a:p>
            <a:pPr lvl="2">
              <a:lnSpc>
                <a:spcPct val="90000"/>
              </a:lnSpc>
            </a:pPr>
            <a:r>
              <a:rPr lang="en-US"/>
              <a:t>Interpersonal Attraction</a:t>
            </a:r>
          </a:p>
          <a:p>
            <a:pPr lvl="2">
              <a:lnSpc>
                <a:spcPct val="90000"/>
              </a:lnSpc>
            </a:pPr>
            <a:r>
              <a:rPr lang="en-US"/>
              <a:t>Instant Status</a:t>
            </a:r>
          </a:p>
          <a:p>
            <a:pPr lvl="2">
              <a:lnSpc>
                <a:spcPct val="90000"/>
              </a:lnSpc>
            </a:pPr>
            <a:r>
              <a:rPr lang="en-US"/>
              <a:t>The Thrill of the Hunt</a:t>
            </a:r>
          </a:p>
          <a:p>
            <a:pPr>
              <a:lnSpc>
                <a:spcPct val="90000"/>
              </a:lnSpc>
            </a:pPr>
            <a:r>
              <a:rPr lang="en-US"/>
              <a:t>E-Commerce: Clicks Versus Bricks</a:t>
            </a:r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/>
              <a:t>Pros and Cons of E-Commerce</a:t>
            </a:r>
          </a:p>
        </p:txBody>
      </p:sp>
      <p:sp>
        <p:nvSpPr>
          <p:cNvPr id="222211" name="Rectangle 1027"/>
          <p:cNvSpPr>
            <a:spLocks noChangeArrowheads="1"/>
          </p:cNvSpPr>
          <p:nvPr/>
        </p:nvSpPr>
        <p:spPr bwMode="auto">
          <a:xfrm>
            <a:off x="457200" y="11430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22215" name="Picture 1031" descr="C:\MyData\Melissa\Solomon CB 6e\Jpegs\Chapter 10\table-10.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95400"/>
            <a:ext cx="5348288" cy="519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8229600" cy="868362"/>
          </a:xfrm>
        </p:spPr>
        <p:txBody>
          <a:bodyPr/>
          <a:lstStyle/>
          <a:p>
            <a:r>
              <a:rPr lang="en-US"/>
              <a:t>Retailing as Theater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229600" cy="2590800"/>
          </a:xfrm>
        </p:spPr>
        <p:txBody>
          <a:bodyPr/>
          <a:lstStyle/>
          <a:p>
            <a:r>
              <a:rPr lang="en-US" sz="2400"/>
              <a:t>Retail Theming</a:t>
            </a:r>
          </a:p>
          <a:p>
            <a:pPr lvl="1"/>
            <a:r>
              <a:rPr lang="en-US" sz="2400"/>
              <a:t>The strategy of creating imaginative environments that transport shoppers into fantasy worlds or providing other kinds of stimulation.</a:t>
            </a:r>
          </a:p>
          <a:p>
            <a:pPr lvl="2">
              <a:buFontTx/>
              <a:buNone/>
            </a:pPr>
            <a:endParaRPr lang="en-US" b="0"/>
          </a:p>
          <a:p>
            <a:endParaRPr lang="en-US" sz="2400"/>
          </a:p>
          <a:p>
            <a:endParaRPr lang="en-US" sz="2000"/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457200" y="1066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152581" name="Group 5"/>
          <p:cNvGraphicFramePr>
            <a:graphicFrameLocks noGrp="1"/>
          </p:cNvGraphicFramePr>
          <p:nvPr>
            <p:ph sz="half" idx="2"/>
          </p:nvPr>
        </p:nvGraphicFramePr>
        <p:xfrm>
          <a:off x="1828800" y="2895600"/>
          <a:ext cx="5867400" cy="762000"/>
        </p:xfrm>
        <a:graphic>
          <a:graphicData uri="http://schemas.openxmlformats.org/drawingml/2006/table">
            <a:tbl>
              <a:tblPr/>
              <a:tblGrid>
                <a:gridCol w="2933700"/>
                <a:gridCol w="2933700"/>
              </a:tblGrid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42B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496E"/>
                          </a:solidFill>
                          <a:effectLst/>
                          <a:latin typeface="Times New Roman" charset="0"/>
                        </a:rPr>
                        <a:t>Landscape themes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42B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496E"/>
                          </a:solidFill>
                          <a:effectLst/>
                          <a:latin typeface="Times New Roman" charset="0"/>
                        </a:rPr>
                        <a:t>Marketspace themes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42B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496E"/>
                          </a:solidFill>
                          <a:effectLst/>
                          <a:latin typeface="Times New Roman" charset="0"/>
                        </a:rPr>
                        <a:t>Cyberspace themes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42B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496E"/>
                          </a:solidFill>
                          <a:effectLst/>
                          <a:latin typeface="Times New Roman" charset="0"/>
                        </a:rPr>
                        <a:t>Mindscape themes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2592" name="Rectangle 16"/>
          <p:cNvSpPr>
            <a:spLocks noChangeArrowheads="1"/>
          </p:cNvSpPr>
          <p:nvPr/>
        </p:nvSpPr>
        <p:spPr bwMode="auto">
          <a:xfrm>
            <a:off x="457200" y="3886200"/>
            <a:ext cx="8229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E42B00"/>
              </a:buClr>
              <a:buFontTx/>
              <a:buChar char="•"/>
            </a:pPr>
            <a:r>
              <a:rPr lang="en-US" sz="2400" b="1">
                <a:solidFill>
                  <a:srgbClr val="00496E"/>
                </a:solidFill>
              </a:rPr>
              <a:t>Store Image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rgbClr val="E42B00"/>
              </a:buClr>
              <a:buFontTx/>
              <a:buChar char="–"/>
            </a:pPr>
            <a:r>
              <a:rPr lang="en-US" sz="2400">
                <a:solidFill>
                  <a:srgbClr val="00496E"/>
                </a:solidFill>
                <a:latin typeface="Times New Roman" charset="0"/>
              </a:rPr>
              <a:t>The personality of a store including the store’s location, merchandise suitability, and the knowledge and congeniality of its sales staff.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E42B00"/>
              </a:buClr>
              <a:buFontTx/>
              <a:buChar char="•"/>
            </a:pPr>
            <a:r>
              <a:rPr lang="en-US" sz="2400" b="1">
                <a:solidFill>
                  <a:srgbClr val="00496E"/>
                </a:solidFill>
              </a:rPr>
              <a:t>Atmospherics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rgbClr val="E42B00"/>
              </a:buClr>
              <a:buFontTx/>
              <a:buChar char="–"/>
            </a:pPr>
            <a:r>
              <a:rPr lang="en-US" sz="2400">
                <a:solidFill>
                  <a:srgbClr val="00496E"/>
                </a:solidFill>
                <a:latin typeface="Times New Roman" charset="0"/>
              </a:rPr>
              <a:t>The “conscious designing of space and its various dimensions to evoke certain effects in buyers.”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build="p" autoUpdateAnimBg="0"/>
      <p:bldP spid="152592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/>
              <a:t>FedEx Brand Position</a:t>
            </a:r>
          </a:p>
        </p:txBody>
      </p:sp>
      <p:sp>
        <p:nvSpPr>
          <p:cNvPr id="224259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4261" name="Text Box 5"/>
          <p:cNvSpPr txBox="1">
            <a:spLocks noChangeArrowheads="1"/>
          </p:cNvSpPr>
          <p:nvPr/>
        </p:nvSpPr>
        <p:spPr bwMode="auto">
          <a:xfrm>
            <a:off x="3352800" y="64008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496E"/>
                </a:solidFill>
              </a:rPr>
              <a:t>Figure 10.4</a:t>
            </a:r>
          </a:p>
        </p:txBody>
      </p:sp>
      <p:pic>
        <p:nvPicPr>
          <p:cNvPr id="224263" name="Picture 7" descr="C:\MyData\Melissa\Solomon CB 6e\Jpegs\Chapter 10\FG.10.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0" y="2057400"/>
            <a:ext cx="8629650" cy="330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/>
              <a:t>In-Store Decision Making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r>
              <a:rPr lang="en-US"/>
              <a:t>Spontaneous Shopping</a:t>
            </a:r>
          </a:p>
          <a:p>
            <a:pPr lvl="1"/>
            <a:r>
              <a:rPr lang="en-US" i="1"/>
              <a:t>Unplanned buying: </a:t>
            </a:r>
            <a:r>
              <a:rPr lang="en-US"/>
              <a:t>Occurs when a person is unfamiliar with a store’s layout or when under some time pressure; or, a person may be reminded to buy something by seeing it</a:t>
            </a:r>
          </a:p>
          <a:p>
            <a:pPr lvl="1"/>
            <a:r>
              <a:rPr lang="en-US" i="1"/>
              <a:t>Impulse buying:</a:t>
            </a:r>
            <a:r>
              <a:rPr lang="en-US"/>
              <a:t> Occurs when the person experiences a sudden urge that cannot be resisted</a:t>
            </a:r>
          </a:p>
          <a:p>
            <a:pPr lvl="1"/>
            <a:r>
              <a:rPr lang="en-US" i="1"/>
              <a:t>Impulse items:</a:t>
            </a:r>
            <a:r>
              <a:rPr lang="en-US"/>
              <a:t> Items conveniently placed near a checkout</a:t>
            </a:r>
          </a:p>
        </p:txBody>
      </p:sp>
      <p:sp>
        <p:nvSpPr>
          <p:cNvPr id="155652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066800"/>
          </a:xfrm>
        </p:spPr>
        <p:txBody>
          <a:bodyPr/>
          <a:lstStyle/>
          <a:p>
            <a:r>
              <a:rPr lang="en-US"/>
              <a:t>Spontaneous Shopping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447800"/>
            <a:ext cx="4191000" cy="4724400"/>
          </a:xfrm>
        </p:spPr>
        <p:txBody>
          <a:bodyPr/>
          <a:lstStyle/>
          <a:p>
            <a:r>
              <a:rPr lang="en-US" sz="2800" b="0"/>
              <a:t>Smart retailers recognize that many purchase decisions are made at the time the shopper is in the store.  That’s one reason why grocery carts sometimes resemble billboards on wheels.</a:t>
            </a:r>
          </a:p>
        </p:txBody>
      </p:sp>
      <p:sp>
        <p:nvSpPr>
          <p:cNvPr id="225284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25287" name="Picture 7" descr="C:\MyData\Melissa\Solomon CB 6e\Jpegs\Chapter 10\EX.10.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71600"/>
            <a:ext cx="3935413" cy="51435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 sz="3600"/>
              <a:t>One Consumer’s Image</a:t>
            </a:r>
            <a:br>
              <a:rPr lang="en-US" sz="3600"/>
            </a:br>
            <a:r>
              <a:rPr lang="en-US" sz="3600"/>
              <a:t>of an Impulse Buyer</a:t>
            </a:r>
          </a:p>
        </p:txBody>
      </p:sp>
      <p:sp>
        <p:nvSpPr>
          <p:cNvPr id="226307" name="Rectangle 3"/>
          <p:cNvSpPr>
            <a:spLocks noChangeArrowheads="1"/>
          </p:cNvSpPr>
          <p:nvPr/>
        </p:nvSpPr>
        <p:spPr bwMode="auto">
          <a:xfrm>
            <a:off x="457200" y="1371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6309" name="Text Box 5"/>
          <p:cNvSpPr txBox="1">
            <a:spLocks noChangeArrowheads="1"/>
          </p:cNvSpPr>
          <p:nvPr/>
        </p:nvSpPr>
        <p:spPr bwMode="auto">
          <a:xfrm>
            <a:off x="3352800" y="64008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496E"/>
                </a:solidFill>
              </a:rPr>
              <a:t>Figure 10.5</a:t>
            </a:r>
          </a:p>
        </p:txBody>
      </p:sp>
      <p:pic>
        <p:nvPicPr>
          <p:cNvPr id="226311" name="Picture 7" descr="C:\MyData\Melissa\Solomon CB 6e\Jpegs\Chapter 10\FG.10.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0"/>
            <a:ext cx="5524500" cy="483711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en-US" sz="3600"/>
              <a:t>Categorizing Shoppers</a:t>
            </a:r>
            <a:br>
              <a:rPr lang="en-US" sz="3600"/>
            </a:br>
            <a:r>
              <a:rPr lang="en-US" sz="3600"/>
              <a:t>by Advance Planning</a:t>
            </a:r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r>
              <a:rPr lang="en-US"/>
              <a:t>Planners</a:t>
            </a:r>
          </a:p>
          <a:p>
            <a:pPr lvl="1"/>
            <a:r>
              <a:rPr lang="en-US"/>
              <a:t>Tend to know what products and specific brands they will buy beforehand.</a:t>
            </a:r>
          </a:p>
          <a:p>
            <a:r>
              <a:rPr lang="en-US"/>
              <a:t>Partial Planners</a:t>
            </a:r>
          </a:p>
          <a:p>
            <a:pPr lvl="1"/>
            <a:r>
              <a:rPr lang="en-US"/>
              <a:t>Know they need certain products, but do not decide on a specific brand until they are in the store</a:t>
            </a:r>
          </a:p>
          <a:p>
            <a:r>
              <a:rPr lang="en-US"/>
              <a:t>Impulse Purchasers</a:t>
            </a:r>
          </a:p>
          <a:p>
            <a:pPr lvl="1"/>
            <a:r>
              <a:rPr lang="en-US"/>
              <a:t>Do no advance planning</a:t>
            </a:r>
          </a:p>
        </p:txBody>
      </p:sp>
      <p:sp>
        <p:nvSpPr>
          <p:cNvPr id="208900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en-US"/>
              <a:t>Point-of-Purchase Stimuli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Point-of-Purchase Stimuli (POP)</a:t>
            </a:r>
          </a:p>
          <a:p>
            <a:pPr lvl="1">
              <a:lnSpc>
                <a:spcPct val="90000"/>
              </a:lnSpc>
            </a:pPr>
            <a:r>
              <a:rPr lang="en-US"/>
              <a:t>An elaborate product display or demonstration, a coupon-dispensing machine, or someone giving out free samples</a:t>
            </a:r>
          </a:p>
          <a:p>
            <a:pPr lvl="1">
              <a:lnSpc>
                <a:spcPct val="90000"/>
              </a:lnSpc>
            </a:pPr>
            <a:r>
              <a:rPr lang="en-US"/>
              <a:t>Some more dramatic POP displays:</a:t>
            </a:r>
          </a:p>
          <a:p>
            <a:pPr lvl="2">
              <a:lnSpc>
                <a:spcPct val="90000"/>
              </a:lnSpc>
            </a:pPr>
            <a:r>
              <a:rPr lang="en-US"/>
              <a:t>Timex</a:t>
            </a:r>
          </a:p>
          <a:p>
            <a:pPr lvl="2">
              <a:lnSpc>
                <a:spcPct val="90000"/>
              </a:lnSpc>
            </a:pPr>
            <a:r>
              <a:rPr lang="en-US"/>
              <a:t>Kellogg’s Corn Flakes</a:t>
            </a:r>
          </a:p>
          <a:p>
            <a:pPr lvl="2">
              <a:lnSpc>
                <a:spcPct val="90000"/>
              </a:lnSpc>
            </a:pPr>
            <a:r>
              <a:rPr lang="en-US"/>
              <a:t>Elizabeth Allen</a:t>
            </a:r>
          </a:p>
          <a:p>
            <a:pPr lvl="2">
              <a:lnSpc>
                <a:spcPct val="90000"/>
              </a:lnSpc>
            </a:pPr>
            <a:r>
              <a:rPr lang="en-US"/>
              <a:t>Tower Records</a:t>
            </a:r>
          </a:p>
          <a:p>
            <a:pPr lvl="2">
              <a:lnSpc>
                <a:spcPct val="90000"/>
              </a:lnSpc>
            </a:pPr>
            <a:r>
              <a:rPr lang="en-US"/>
              <a:t>Trifari</a:t>
            </a:r>
          </a:p>
          <a:p>
            <a:pPr lvl="2">
              <a:lnSpc>
                <a:spcPct val="90000"/>
              </a:lnSpc>
            </a:pPr>
            <a:r>
              <a:rPr lang="en-US"/>
              <a:t>Charmin</a:t>
            </a:r>
          </a:p>
          <a:p>
            <a:pPr lvl="2">
              <a:lnSpc>
                <a:spcPct val="90000"/>
              </a:lnSpc>
            </a:pPr>
            <a:r>
              <a:rPr lang="en-US"/>
              <a:t>The Farnam Company</a:t>
            </a:r>
          </a:p>
        </p:txBody>
      </p:sp>
      <p:sp>
        <p:nvSpPr>
          <p:cNvPr id="209924" name="Rectangle 4"/>
          <p:cNvSpPr>
            <a:spLocks noChangeArrowheads="1"/>
          </p:cNvSpPr>
          <p:nvPr/>
        </p:nvSpPr>
        <p:spPr bwMode="auto">
          <a:xfrm>
            <a:off x="457200" y="12192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/>
              <a:t>Music Samplers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5181600"/>
            <a:ext cx="8001000" cy="129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0"/>
              <a:t>Music samplers that allow shoppers to check out the latest music tunes before buying have become a fixture in many stores.</a:t>
            </a:r>
          </a:p>
        </p:txBody>
      </p:sp>
      <p:sp>
        <p:nvSpPr>
          <p:cNvPr id="228356" name="Rectangle 4"/>
          <p:cNvSpPr>
            <a:spLocks noChangeArrowheads="1"/>
          </p:cNvSpPr>
          <p:nvPr/>
        </p:nvSpPr>
        <p:spPr bwMode="auto">
          <a:xfrm>
            <a:off x="457200" y="990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28360" name="Picture 8" descr="C:\MyData\Melissa\Solomon CB 6e\Jpegs\Chapter 10\EX.10.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5943600" cy="40386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/>
              <a:t>The Salesperson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i="1"/>
              <a:t>Exchange Theory: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Every interaction involves an exchange of value.</a:t>
            </a:r>
          </a:p>
          <a:p>
            <a:pPr>
              <a:lnSpc>
                <a:spcPct val="90000"/>
              </a:lnSpc>
            </a:pPr>
            <a:r>
              <a:rPr lang="en-US" sz="2800" i="1"/>
              <a:t>Commercial Friendships: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When service personnel and customers form relationships</a:t>
            </a:r>
          </a:p>
          <a:p>
            <a:pPr>
              <a:lnSpc>
                <a:spcPct val="90000"/>
              </a:lnSpc>
            </a:pPr>
            <a:r>
              <a:rPr lang="en-US" sz="2800" i="1"/>
              <a:t>Identity Negotiation: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 relationship in which some agreement must be reached about the roles of each participant</a:t>
            </a:r>
          </a:p>
          <a:p>
            <a:pPr>
              <a:lnSpc>
                <a:spcPct val="90000"/>
              </a:lnSpc>
            </a:pPr>
            <a:r>
              <a:rPr lang="en-US" sz="2800" i="1"/>
              <a:t>Interaction Styles: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Salespeople can adapt their approach according to customer’s traits and preferences</a:t>
            </a:r>
          </a:p>
          <a:p>
            <a:pPr lvl="1">
              <a:lnSpc>
                <a:spcPct val="90000"/>
              </a:lnSpc>
            </a:pPr>
            <a:endParaRPr lang="en-US" sz="2400" i="1"/>
          </a:p>
          <a:p>
            <a:pPr>
              <a:lnSpc>
                <a:spcPct val="90000"/>
              </a:lnSpc>
            </a:pPr>
            <a:endParaRPr lang="en-US" sz="2800"/>
          </a:p>
        </p:txBody>
      </p:sp>
      <p:sp>
        <p:nvSpPr>
          <p:cNvPr id="156676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/>
              <a:t>Postpurchase Satisfaction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458200" cy="495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Consumer satisfaction/dissatisfaction (CS/D):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Determined by the overall feelings, or attitude, a person has about a product after it has been purchased.</a:t>
            </a:r>
          </a:p>
          <a:p>
            <a:pPr>
              <a:lnSpc>
                <a:spcPct val="80000"/>
              </a:lnSpc>
            </a:pPr>
            <a:r>
              <a:rPr lang="en-US" sz="2800"/>
              <a:t>Perceptions of Product Quality: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Consumers use a number of cues to infer quality</a:t>
            </a:r>
          </a:p>
          <a:p>
            <a:pPr>
              <a:lnSpc>
                <a:spcPct val="80000"/>
              </a:lnSpc>
            </a:pPr>
            <a:r>
              <a:rPr lang="en-US" sz="2800"/>
              <a:t>Quality Is What We Expect It To Be:</a:t>
            </a:r>
          </a:p>
          <a:p>
            <a:pPr lvl="1">
              <a:lnSpc>
                <a:spcPct val="80000"/>
              </a:lnSpc>
            </a:pPr>
            <a:r>
              <a:rPr lang="en-US" sz="2400" i="1"/>
              <a:t>Expectancy Disconfirmation Model: </a:t>
            </a:r>
            <a:r>
              <a:rPr lang="en-US" sz="2400"/>
              <a:t>Consumers form beliefs about product performance based on prior experience with the product and/or communications about the product that imply a certain level of quality.</a:t>
            </a:r>
          </a:p>
          <a:p>
            <a:pPr lvl="1">
              <a:lnSpc>
                <a:spcPct val="80000"/>
              </a:lnSpc>
            </a:pPr>
            <a:r>
              <a:rPr lang="en-US" sz="2400" i="1"/>
              <a:t>Managing Expectations:</a:t>
            </a:r>
            <a:r>
              <a:rPr lang="en-US" sz="2400"/>
              <a:t> Customer dissatisfaction is usually due to expectations exceeding the company’s ability to deliver.</a:t>
            </a:r>
            <a:endParaRPr lang="en-US" sz="2400" i="1"/>
          </a:p>
        </p:txBody>
      </p:sp>
      <p:sp>
        <p:nvSpPr>
          <p:cNvPr id="171012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/>
              <a:t>Quality Perceptions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447800"/>
            <a:ext cx="4191000" cy="3352800"/>
          </a:xfrm>
        </p:spPr>
        <p:txBody>
          <a:bodyPr/>
          <a:lstStyle/>
          <a:p>
            <a:r>
              <a:rPr lang="en-US" sz="2800" b="0"/>
              <a:t>This ad for Ford relies on a common claim about quality.</a:t>
            </a:r>
          </a:p>
        </p:txBody>
      </p:sp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29383" name="Picture 7" descr="C:\MyData\Melissa\Solomon CB 6e\Jpegs\Chapter 10\EX.10.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95400"/>
            <a:ext cx="4132263" cy="51435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/>
              <a:t>Customer Expectation Zones</a:t>
            </a:r>
          </a:p>
        </p:txBody>
      </p:sp>
      <p:sp>
        <p:nvSpPr>
          <p:cNvPr id="230403" name="Rectangle 3"/>
          <p:cNvSpPr>
            <a:spLocks noChangeArrowheads="1"/>
          </p:cNvSpPr>
          <p:nvPr/>
        </p:nvSpPr>
        <p:spPr bwMode="auto">
          <a:xfrm>
            <a:off x="457200" y="1371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0405" name="Text Box 5"/>
          <p:cNvSpPr txBox="1">
            <a:spLocks noChangeArrowheads="1"/>
          </p:cNvSpPr>
          <p:nvPr/>
        </p:nvSpPr>
        <p:spPr bwMode="auto">
          <a:xfrm>
            <a:off x="3352800" y="64008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496E"/>
                </a:solidFill>
              </a:rPr>
              <a:t>Figure 10.6</a:t>
            </a:r>
          </a:p>
        </p:txBody>
      </p:sp>
      <p:pic>
        <p:nvPicPr>
          <p:cNvPr id="230408" name="Picture 8" descr="C:\MyData\Melissa\Solomon CB 6e\Jpegs\Chapter 10\FG.10.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8472488" cy="339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Acting on Dissatisfaction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5344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Three Possible Courses of Action</a:t>
            </a:r>
          </a:p>
          <a:p>
            <a:pPr lvl="1">
              <a:lnSpc>
                <a:spcPct val="90000"/>
              </a:lnSpc>
            </a:pPr>
            <a:r>
              <a:rPr lang="en-US" i="1"/>
              <a:t>Voice Response:</a:t>
            </a:r>
            <a:r>
              <a:rPr lang="en-US"/>
              <a:t> The consumer can appeal directly to the retailer for redress.</a:t>
            </a:r>
          </a:p>
          <a:p>
            <a:pPr lvl="1">
              <a:lnSpc>
                <a:spcPct val="90000"/>
              </a:lnSpc>
            </a:pPr>
            <a:r>
              <a:rPr lang="en-US" i="1"/>
              <a:t>Private Response:</a:t>
            </a:r>
            <a:r>
              <a:rPr lang="en-US"/>
              <a:t> Express dissatisfaction about the store or product to friends and/or boycott the store.</a:t>
            </a:r>
          </a:p>
          <a:p>
            <a:pPr lvl="1">
              <a:lnSpc>
                <a:spcPct val="90000"/>
              </a:lnSpc>
            </a:pPr>
            <a:r>
              <a:rPr lang="en-US" i="1"/>
              <a:t>Third-Party Response:</a:t>
            </a:r>
            <a:r>
              <a:rPr lang="en-US"/>
              <a:t> The consumer can take legal action against the merchant, register a complaint with the Better Business Bureau, or write a letter to the newspaper.</a:t>
            </a:r>
          </a:p>
          <a:p>
            <a:pPr>
              <a:lnSpc>
                <a:spcPct val="90000"/>
              </a:lnSpc>
            </a:pPr>
            <a:r>
              <a:rPr lang="en-US"/>
              <a:t> TQM: Going to the Gemba</a:t>
            </a:r>
          </a:p>
          <a:p>
            <a:pPr lvl="1">
              <a:lnSpc>
                <a:spcPct val="90000"/>
              </a:lnSpc>
            </a:pPr>
            <a:r>
              <a:rPr lang="en-US" i="1"/>
              <a:t>Gemba:</a:t>
            </a:r>
            <a:r>
              <a:rPr lang="en-US"/>
              <a:t> The one true source of information.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457200" y="1371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Product Disposal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534400" cy="4876800"/>
          </a:xfrm>
        </p:spPr>
        <p:txBody>
          <a:bodyPr/>
          <a:lstStyle/>
          <a:p>
            <a:r>
              <a:rPr lang="en-US"/>
              <a:t>Disposal Options:</a:t>
            </a:r>
          </a:p>
          <a:p>
            <a:pPr lvl="1"/>
            <a:r>
              <a:rPr lang="en-US"/>
              <a:t>(1) Keep the item</a:t>
            </a:r>
          </a:p>
          <a:p>
            <a:pPr lvl="1"/>
            <a:r>
              <a:rPr lang="en-US"/>
              <a:t>(2) Temporarily Dispose of it</a:t>
            </a:r>
          </a:p>
          <a:p>
            <a:pPr lvl="1"/>
            <a:r>
              <a:rPr lang="en-US"/>
              <a:t>(3) Permanently dispose of it</a:t>
            </a:r>
          </a:p>
          <a:p>
            <a:r>
              <a:rPr lang="en-US"/>
              <a:t>Lateral Cycling: Junk Versus “Junque”</a:t>
            </a:r>
          </a:p>
          <a:p>
            <a:pPr lvl="1"/>
            <a:r>
              <a:rPr lang="en-US" i="1"/>
              <a:t>Lateral Cycling:</a:t>
            </a:r>
            <a:r>
              <a:rPr lang="en-US"/>
              <a:t> When already purchased objects are sold to others or exchanged for other things.</a:t>
            </a:r>
          </a:p>
          <a:p>
            <a:pPr lvl="1"/>
            <a:r>
              <a:rPr lang="en-US" i="1"/>
              <a:t>Underground Economy: </a:t>
            </a:r>
            <a:r>
              <a:rPr lang="en-US"/>
              <a:t>Secondary markets (e.g. eBay)</a:t>
            </a:r>
          </a:p>
          <a:p>
            <a:pPr lvl="1"/>
            <a:endParaRPr lang="en-US"/>
          </a:p>
        </p:txBody>
      </p:sp>
      <p:sp>
        <p:nvSpPr>
          <p:cNvPr id="158724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/>
              <a:t>Consumers’ Disposal Options</a:t>
            </a:r>
          </a:p>
        </p:txBody>
      </p:sp>
      <p:sp>
        <p:nvSpPr>
          <p:cNvPr id="232451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2453" name="Text Box 5"/>
          <p:cNvSpPr txBox="1">
            <a:spLocks noChangeArrowheads="1"/>
          </p:cNvSpPr>
          <p:nvPr/>
        </p:nvSpPr>
        <p:spPr bwMode="auto">
          <a:xfrm>
            <a:off x="3352800" y="64008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496E"/>
                </a:solidFill>
              </a:rPr>
              <a:t>Figure 10.8</a:t>
            </a:r>
          </a:p>
        </p:txBody>
      </p:sp>
      <p:pic>
        <p:nvPicPr>
          <p:cNvPr id="232456" name="Picture 8" descr="C:\MyData\Melissa\Solomon CB 6e\Jpegs\Chapter 10\FG.10.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8477250" cy="492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/>
              <a:t>Volkswagen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48200" y="1752600"/>
            <a:ext cx="4191000" cy="3352800"/>
          </a:xfrm>
        </p:spPr>
        <p:txBody>
          <a:bodyPr/>
          <a:lstStyle/>
          <a:p>
            <a:r>
              <a:rPr lang="en-US" sz="2800" b="0"/>
              <a:t>This Dutch ad says, “And when you’ve had enough of it, we’ll clear it away nicely.”</a:t>
            </a:r>
          </a:p>
        </p:txBody>
      </p:sp>
      <p:sp>
        <p:nvSpPr>
          <p:cNvPr id="233476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33479" name="Picture 7" descr="C:\MyData\Melissa\Solomon CB 6e\Jpegs\Chapter 10\EX.10.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3768725" cy="52578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2254</TotalTime>
  <Words>1032</Words>
  <Application>Microsoft Office PowerPoint</Application>
  <PresentationFormat>On-screen Show (4:3)</PresentationFormat>
  <Paragraphs>149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Default Design</vt:lpstr>
      <vt:lpstr> Buying and Disposing</vt:lpstr>
      <vt:lpstr>Situational Effects on Consumer Behavior</vt:lpstr>
      <vt:lpstr>Purchase and Postpurchase Issues</vt:lpstr>
      <vt:lpstr>Situation Influences Choice</vt:lpstr>
      <vt:lpstr>Social and Physical Surroundings</vt:lpstr>
      <vt:lpstr>Physical Environments</vt:lpstr>
      <vt:lpstr>Temporal Factors</vt:lpstr>
      <vt:lpstr>Time Poverty</vt:lpstr>
      <vt:lpstr>Drawings of Time</vt:lpstr>
      <vt:lpstr>Psychological Time</vt:lpstr>
      <vt:lpstr>Antecedent States</vt:lpstr>
      <vt:lpstr>Dimensions of Emotional States</vt:lpstr>
      <vt:lpstr>Shopping: A Job or An Adventure?</vt:lpstr>
      <vt:lpstr>Pros and Cons of E-Commerce</vt:lpstr>
      <vt:lpstr>Retailing as Theater</vt:lpstr>
      <vt:lpstr>FedEx Brand Position</vt:lpstr>
      <vt:lpstr>In-Store Decision Making</vt:lpstr>
      <vt:lpstr>Spontaneous Shopping</vt:lpstr>
      <vt:lpstr>One Consumer’s Image of an Impulse Buyer</vt:lpstr>
      <vt:lpstr>Categorizing Shoppers by Advance Planning</vt:lpstr>
      <vt:lpstr>Point-of-Purchase Stimuli</vt:lpstr>
      <vt:lpstr>Music Samplers</vt:lpstr>
      <vt:lpstr>The Salesperson</vt:lpstr>
      <vt:lpstr>Postpurchase Satisfaction</vt:lpstr>
      <vt:lpstr>Quality Perceptions</vt:lpstr>
      <vt:lpstr>Customer Expectation Zones</vt:lpstr>
      <vt:lpstr>Acting on Dissatisfaction</vt:lpstr>
      <vt:lpstr>Product Disposal</vt:lpstr>
      <vt:lpstr>Consumers’ Disposal Options</vt:lpstr>
      <vt:lpstr>Volkswagen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Consumers Rule</dc:title>
  <dc:creator>Clark</dc:creator>
  <cp:lastModifiedBy>NTS</cp:lastModifiedBy>
  <cp:revision>162</cp:revision>
  <dcterms:created xsi:type="dcterms:W3CDTF">2003-06-01T19:35:00Z</dcterms:created>
  <dcterms:modified xsi:type="dcterms:W3CDTF">2013-10-31T06:19:26Z</dcterms:modified>
</cp:coreProperties>
</file>