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0" r:id="rId1"/>
  </p:sldMasterIdLst>
  <p:notesMasterIdLst>
    <p:notesMasterId r:id="rId38"/>
  </p:notesMasterIdLst>
  <p:sldIdLst>
    <p:sldId id="256" r:id="rId2"/>
    <p:sldId id="261" r:id="rId3"/>
    <p:sldId id="265" r:id="rId4"/>
    <p:sldId id="312" r:id="rId5"/>
    <p:sldId id="270" r:id="rId6"/>
    <p:sldId id="313" r:id="rId7"/>
    <p:sldId id="274" r:id="rId8"/>
    <p:sldId id="275" r:id="rId9"/>
    <p:sldId id="276" r:id="rId10"/>
    <p:sldId id="277" r:id="rId11"/>
    <p:sldId id="278" r:id="rId12"/>
    <p:sldId id="279" r:id="rId13"/>
    <p:sldId id="281" r:id="rId14"/>
    <p:sldId id="282" r:id="rId15"/>
    <p:sldId id="315" r:id="rId16"/>
    <p:sldId id="287" r:id="rId17"/>
    <p:sldId id="288" r:id="rId18"/>
    <p:sldId id="290" r:id="rId19"/>
    <p:sldId id="291" r:id="rId20"/>
    <p:sldId id="292" r:id="rId21"/>
    <p:sldId id="293" r:id="rId22"/>
    <p:sldId id="294" r:id="rId23"/>
    <p:sldId id="295" r:id="rId24"/>
    <p:sldId id="316" r:id="rId25"/>
    <p:sldId id="296" r:id="rId26"/>
    <p:sldId id="298" r:id="rId27"/>
    <p:sldId id="317" r:id="rId28"/>
    <p:sldId id="299" r:id="rId29"/>
    <p:sldId id="303" r:id="rId30"/>
    <p:sldId id="318" r:id="rId31"/>
    <p:sldId id="304" r:id="rId32"/>
    <p:sldId id="305" r:id="rId33"/>
    <p:sldId id="306" r:id="rId34"/>
    <p:sldId id="310" r:id="rId35"/>
    <p:sldId id="311" r:id="rId36"/>
    <p:sldId id="320" r:id="rId37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5FFD9"/>
    <a:srgbClr val="99CC00"/>
    <a:srgbClr val="B9FFED"/>
    <a:srgbClr val="FFEAD5"/>
    <a:srgbClr val="FFCC99"/>
    <a:srgbClr val="C9FFE4"/>
    <a:srgbClr val="B1FFD8"/>
    <a:srgbClr val="99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2787"/>
    <p:restoredTop sz="90841" autoAdjust="0"/>
  </p:normalViewPr>
  <p:slideViewPr>
    <p:cSldViewPr>
      <p:cViewPr varScale="1">
        <p:scale>
          <a:sx n="59" d="100"/>
          <a:sy n="59" d="100"/>
        </p:scale>
        <p:origin x="-13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BDBCE4-AAD7-45D3-9914-1912396814A3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BBD98-AB36-4A07-8856-7B982671CD7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9264-3F62-4477-A475-EA18E301DC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880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0163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9EF7-AEA7-41B9-89C6-29A285151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980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3FB7-4EE6-49C0-8F93-95BEA5CF01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6709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22096-C266-4F67-8E2D-7A1F659915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047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81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7CCB-358E-44D4-BB9C-92A32195C2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008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D514C-37DF-479B-9F23-8C158EBC8C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38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0044F-6700-445B-9D77-07B8696E9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783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077B0-AFC8-4095-8C0F-4F505CEBB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701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8BCD-D138-4F6F-9B8D-B61E8C4232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342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46F81-4BFE-4D98-B550-EFC7171553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4967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activebuyersguide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gifttree.com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tc.gov/bcp/conline/pubs/alerts/giftalrt.htm" TargetMode="Externa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CCFFCC"/>
                </a:solidFill>
              </a14:hiddenFill>
            </a:ext>
          </a:extLst>
        </p:spPr>
        <p:txBody>
          <a:bodyPr/>
          <a:lstStyle/>
          <a:p>
            <a:pPr algn="r"/>
            <a:r>
              <a:rPr lang="en-US" sz="4100" b="1" dirty="0" smtClean="0"/>
              <a:t>Purchase Process</a:t>
            </a:r>
            <a:endParaRPr lang="en-US" sz="4100" dirty="0"/>
          </a:p>
          <a:p>
            <a:pPr algn="r"/>
            <a:endParaRPr lang="en-US" sz="40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Levels of Consumer Decision Making</a:t>
            </a:r>
            <a:endParaRPr lang="en-US" b="1"/>
          </a:p>
        </p:txBody>
      </p:sp>
      <p:sp>
        <p:nvSpPr>
          <p:cNvPr id="675843" name="Rectangle 3"/>
          <p:cNvSpPr>
            <a:spLocks noChangeArrowheads="1"/>
          </p:cNvSpPr>
          <p:nvPr/>
        </p:nvSpPr>
        <p:spPr bwMode="auto">
          <a:xfrm>
            <a:off x="939800" y="1828800"/>
            <a:ext cx="5321300" cy="1447800"/>
          </a:xfrm>
          <a:prstGeom prst="rect">
            <a:avLst/>
          </a:prstGeom>
          <a:gradFill rotWithShape="0">
            <a:gsLst>
              <a:gs pos="0">
                <a:srgbClr val="FFCCFF">
                  <a:gamma/>
                  <a:shade val="46275"/>
                  <a:invGamma/>
                </a:srgbClr>
              </a:gs>
              <a:gs pos="100000">
                <a:srgbClr val="FFCC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75844" name="Rectangle 4"/>
          <p:cNvSpPr>
            <a:spLocks noChangeArrowheads="1"/>
          </p:cNvSpPr>
          <p:nvPr/>
        </p:nvSpPr>
        <p:spPr bwMode="auto">
          <a:xfrm>
            <a:off x="609600" y="4648200"/>
            <a:ext cx="5321300" cy="1524000"/>
          </a:xfrm>
          <a:prstGeom prst="rect">
            <a:avLst/>
          </a:prstGeom>
          <a:gradFill rotWithShape="0">
            <a:gsLst>
              <a:gs pos="0">
                <a:srgbClr val="CCFFFF">
                  <a:gamma/>
                  <a:shade val="46275"/>
                  <a:invGamma/>
                </a:srgbClr>
              </a:gs>
              <a:gs pos="100000">
                <a:srgbClr val="CC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75845" name="Rectangle 5"/>
          <p:cNvSpPr>
            <a:spLocks noChangeArrowheads="1"/>
          </p:cNvSpPr>
          <p:nvPr/>
        </p:nvSpPr>
        <p:spPr bwMode="auto">
          <a:xfrm>
            <a:off x="2667000" y="3276600"/>
            <a:ext cx="5232400" cy="1358900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100000">
                <a:srgbClr val="CCFFC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75846" name="Rectangle 6"/>
          <p:cNvSpPr>
            <a:spLocks noChangeArrowheads="1"/>
          </p:cNvSpPr>
          <p:nvPr/>
        </p:nvSpPr>
        <p:spPr bwMode="auto">
          <a:xfrm>
            <a:off x="1524000" y="1981200"/>
            <a:ext cx="2768600" cy="1143000"/>
          </a:xfrm>
          <a:prstGeom prst="rect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tint val="10196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1"/>
              <a:t>Extensive Problem Solving</a:t>
            </a:r>
          </a:p>
        </p:txBody>
      </p:sp>
      <p:sp>
        <p:nvSpPr>
          <p:cNvPr id="675847" name="Rectangle 7"/>
          <p:cNvSpPr>
            <a:spLocks noChangeArrowheads="1"/>
          </p:cNvSpPr>
          <p:nvPr/>
        </p:nvSpPr>
        <p:spPr bwMode="auto">
          <a:xfrm>
            <a:off x="4191000" y="3352800"/>
            <a:ext cx="2768600" cy="1143000"/>
          </a:xfrm>
          <a:prstGeom prst="rect">
            <a:avLst/>
          </a:prstGeom>
          <a:gradFill rotWithShape="0">
            <a:gsLst>
              <a:gs pos="0">
                <a:srgbClr val="339966"/>
              </a:gs>
              <a:gs pos="100000">
                <a:srgbClr val="339966">
                  <a:gamma/>
                  <a:tint val="10196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1"/>
              <a:t>Limited Problem Solving</a:t>
            </a:r>
          </a:p>
        </p:txBody>
      </p:sp>
      <p:sp>
        <p:nvSpPr>
          <p:cNvPr id="675848" name="Rectangle 8"/>
          <p:cNvSpPr>
            <a:spLocks noChangeArrowheads="1"/>
          </p:cNvSpPr>
          <p:nvPr/>
        </p:nvSpPr>
        <p:spPr bwMode="auto">
          <a:xfrm>
            <a:off x="1600200" y="4876800"/>
            <a:ext cx="2768600" cy="1143000"/>
          </a:xfrm>
          <a:prstGeom prst="rect">
            <a:avLst/>
          </a:prstGeom>
          <a:gradFill rotWithShape="0">
            <a:gsLst>
              <a:gs pos="0">
                <a:srgbClr val="3366FF"/>
              </a:gs>
              <a:gs pos="100000">
                <a:srgbClr val="3366FF">
                  <a:gamma/>
                  <a:tint val="10196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1"/>
              <a:t>Routine Response Behavior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b="1"/>
              <a:t>Models of Consumers: Four Views of Consumer Decision Making</a:t>
            </a:r>
            <a:endParaRPr lang="en-US" b="1"/>
          </a:p>
        </p:txBody>
      </p:sp>
      <p:sp>
        <p:nvSpPr>
          <p:cNvPr id="6799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362200"/>
            <a:ext cx="7772400" cy="342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An Economic View</a:t>
            </a:r>
          </a:p>
          <a:p>
            <a:pPr>
              <a:lnSpc>
                <a:spcPct val="90000"/>
              </a:lnSpc>
            </a:pPr>
            <a:r>
              <a:rPr lang="en-US"/>
              <a:t>A Passive View</a:t>
            </a:r>
          </a:p>
          <a:p>
            <a:pPr>
              <a:lnSpc>
                <a:spcPct val="90000"/>
              </a:lnSpc>
            </a:pPr>
            <a:r>
              <a:rPr lang="en-US"/>
              <a:t>A Cognitive View</a:t>
            </a:r>
          </a:p>
          <a:p>
            <a:pPr>
              <a:lnSpc>
                <a:spcPct val="90000"/>
              </a:lnSpc>
            </a:pPr>
            <a:r>
              <a:rPr lang="en-US"/>
              <a:t>An Emotional View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/>
              <a:t>Figure 16.1 Goal Setting and Pursuit</a:t>
            </a:r>
            <a:endParaRPr lang="en-US"/>
          </a:p>
        </p:txBody>
      </p:sp>
      <p:sp>
        <p:nvSpPr>
          <p:cNvPr id="728067" name="Rectangle 3"/>
          <p:cNvSpPr>
            <a:spLocks noChangeArrowheads="1"/>
          </p:cNvSpPr>
          <p:nvPr/>
        </p:nvSpPr>
        <p:spPr bwMode="auto">
          <a:xfrm>
            <a:off x="990600" y="2743200"/>
            <a:ext cx="2057400" cy="1371600"/>
          </a:xfrm>
          <a:prstGeom prst="rect">
            <a:avLst/>
          </a:prstGeom>
          <a:solidFill>
            <a:srgbClr val="8BFF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/>
              <a:t>Goal </a:t>
            </a:r>
          </a:p>
          <a:p>
            <a:r>
              <a:rPr lang="en-US" sz="2800"/>
              <a:t>Setting</a:t>
            </a:r>
          </a:p>
        </p:txBody>
      </p:sp>
      <p:sp>
        <p:nvSpPr>
          <p:cNvPr id="728068" name="Rectangle 4"/>
          <p:cNvSpPr>
            <a:spLocks noChangeArrowheads="1"/>
          </p:cNvSpPr>
          <p:nvPr/>
        </p:nvSpPr>
        <p:spPr bwMode="auto">
          <a:xfrm>
            <a:off x="990600" y="4419600"/>
            <a:ext cx="2057400" cy="1371600"/>
          </a:xfrm>
          <a:prstGeom prst="rect">
            <a:avLst/>
          </a:prstGeom>
          <a:solidFill>
            <a:srgbClr val="FFE4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/>
              <a:t>Formation</a:t>
            </a:r>
          </a:p>
          <a:p>
            <a:r>
              <a:rPr lang="en-US" sz="2800"/>
              <a:t>of Goal</a:t>
            </a:r>
          </a:p>
          <a:p>
            <a:r>
              <a:rPr lang="en-US" sz="2800"/>
              <a:t>Intention</a:t>
            </a:r>
          </a:p>
        </p:txBody>
      </p:sp>
      <p:sp>
        <p:nvSpPr>
          <p:cNvPr id="728069" name="Rectangle 5"/>
          <p:cNvSpPr>
            <a:spLocks noChangeArrowheads="1"/>
          </p:cNvSpPr>
          <p:nvPr/>
        </p:nvSpPr>
        <p:spPr bwMode="auto">
          <a:xfrm>
            <a:off x="3505200" y="4419600"/>
            <a:ext cx="2057400" cy="13716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/>
              <a:t>Action </a:t>
            </a:r>
          </a:p>
          <a:p>
            <a:r>
              <a:rPr lang="en-US" sz="2800"/>
              <a:t>Planning</a:t>
            </a:r>
          </a:p>
        </p:txBody>
      </p:sp>
      <p:sp>
        <p:nvSpPr>
          <p:cNvPr id="728070" name="Rectangle 6"/>
          <p:cNvSpPr>
            <a:spLocks noChangeArrowheads="1"/>
          </p:cNvSpPr>
          <p:nvPr/>
        </p:nvSpPr>
        <p:spPr bwMode="auto">
          <a:xfrm>
            <a:off x="6019800" y="4419600"/>
            <a:ext cx="2057400" cy="1371600"/>
          </a:xfrm>
          <a:prstGeom prst="rect">
            <a:avLst/>
          </a:prstGeom>
          <a:solidFill>
            <a:srgbClr val="E0FFC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/>
              <a:t>Action </a:t>
            </a:r>
          </a:p>
          <a:p>
            <a:r>
              <a:rPr lang="en-US" sz="2800"/>
              <a:t>Initiation/</a:t>
            </a:r>
          </a:p>
          <a:p>
            <a:r>
              <a:rPr lang="en-US" sz="2800"/>
              <a:t>Control</a:t>
            </a:r>
          </a:p>
        </p:txBody>
      </p:sp>
      <p:sp>
        <p:nvSpPr>
          <p:cNvPr id="728071" name="Rectangle 7"/>
          <p:cNvSpPr>
            <a:spLocks noChangeArrowheads="1"/>
          </p:cNvSpPr>
          <p:nvPr/>
        </p:nvSpPr>
        <p:spPr bwMode="auto">
          <a:xfrm>
            <a:off x="6019800" y="2667000"/>
            <a:ext cx="2057400" cy="1371600"/>
          </a:xfrm>
          <a:prstGeom prst="rect">
            <a:avLst/>
          </a:prstGeom>
          <a:solidFill>
            <a:srgbClr val="8FE2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/>
              <a:t>Goal</a:t>
            </a:r>
          </a:p>
          <a:p>
            <a:r>
              <a:rPr lang="en-US" sz="2800"/>
              <a:t>Attainment/</a:t>
            </a:r>
          </a:p>
          <a:p>
            <a:r>
              <a:rPr lang="en-US" sz="2800"/>
              <a:t>Failure</a:t>
            </a:r>
          </a:p>
        </p:txBody>
      </p:sp>
      <p:sp>
        <p:nvSpPr>
          <p:cNvPr id="728072" name="Rectangle 8"/>
          <p:cNvSpPr>
            <a:spLocks noChangeArrowheads="1"/>
          </p:cNvSpPr>
          <p:nvPr/>
        </p:nvSpPr>
        <p:spPr bwMode="auto">
          <a:xfrm>
            <a:off x="3505200" y="1752600"/>
            <a:ext cx="2057400" cy="838200"/>
          </a:xfrm>
          <a:prstGeom prst="rect">
            <a:avLst/>
          </a:prstGeom>
          <a:solidFill>
            <a:srgbClr val="FFFF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/>
              <a:t>Feedback</a:t>
            </a:r>
          </a:p>
        </p:txBody>
      </p:sp>
      <p:cxnSp>
        <p:nvCxnSpPr>
          <p:cNvPr id="728073" name="AutoShape 9"/>
          <p:cNvCxnSpPr>
            <a:cxnSpLocks noChangeShapeType="1"/>
            <a:endCxn id="728067" idx="0"/>
          </p:cNvCxnSpPr>
          <p:nvPr/>
        </p:nvCxnSpPr>
        <p:spPr bwMode="auto">
          <a:xfrm rot="10800000" flipV="1">
            <a:off x="2019300" y="2133600"/>
            <a:ext cx="1257300" cy="6096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8074" name="AutoShape 10"/>
          <p:cNvCxnSpPr>
            <a:cxnSpLocks noChangeShapeType="1"/>
            <a:stCxn id="728067" idx="2"/>
            <a:endCxn id="728068" idx="0"/>
          </p:cNvCxnSpPr>
          <p:nvPr/>
        </p:nvCxnSpPr>
        <p:spPr bwMode="auto">
          <a:xfrm>
            <a:off x="2019300" y="4114800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8075" name="AutoShape 11"/>
          <p:cNvCxnSpPr>
            <a:cxnSpLocks noChangeShapeType="1"/>
            <a:stCxn id="728068" idx="3"/>
            <a:endCxn id="728069" idx="1"/>
          </p:cNvCxnSpPr>
          <p:nvPr/>
        </p:nvCxnSpPr>
        <p:spPr bwMode="auto">
          <a:xfrm>
            <a:off x="3048000" y="5105400"/>
            <a:ext cx="457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8076" name="AutoShape 12"/>
          <p:cNvCxnSpPr>
            <a:cxnSpLocks noChangeShapeType="1"/>
            <a:stCxn id="728069" idx="3"/>
            <a:endCxn id="728070" idx="1"/>
          </p:cNvCxnSpPr>
          <p:nvPr/>
        </p:nvCxnSpPr>
        <p:spPr bwMode="auto">
          <a:xfrm>
            <a:off x="5562600" y="5105400"/>
            <a:ext cx="457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8077" name="AutoShape 13"/>
          <p:cNvCxnSpPr>
            <a:cxnSpLocks noChangeShapeType="1"/>
            <a:stCxn id="728070" idx="0"/>
            <a:endCxn id="728071" idx="2"/>
          </p:cNvCxnSpPr>
          <p:nvPr/>
        </p:nvCxnSpPr>
        <p:spPr bwMode="auto">
          <a:xfrm flipV="1">
            <a:off x="7048500" y="40386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8078" name="AutoShape 14"/>
          <p:cNvCxnSpPr>
            <a:cxnSpLocks noChangeShapeType="1"/>
            <a:stCxn id="728071" idx="0"/>
            <a:endCxn id="728072" idx="3"/>
          </p:cNvCxnSpPr>
          <p:nvPr/>
        </p:nvCxnSpPr>
        <p:spPr bwMode="auto">
          <a:xfrm rot="5400000" flipH="1">
            <a:off x="6057900" y="1676400"/>
            <a:ext cx="495300" cy="14859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82" name="Rectangle 2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5058" name="Rectangle 2"/>
          <p:cNvSpPr>
            <a:spLocks noChangeArrowheads="1"/>
          </p:cNvSpPr>
          <p:nvPr/>
        </p:nvSpPr>
        <p:spPr bwMode="auto">
          <a:xfrm>
            <a:off x="1981200" y="5575300"/>
            <a:ext cx="6578600" cy="1117600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50000">
                <a:srgbClr val="FFFFCC">
                  <a:gamma/>
                  <a:tint val="20000"/>
                  <a:invGamma/>
                </a:srgbClr>
              </a:gs>
              <a:gs pos="100000">
                <a:srgbClr val="FFFFCC"/>
              </a:gs>
            </a:gsLst>
            <a:lin ang="18900000" scaled="1"/>
          </a:gra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5059" name="Rectangle 3"/>
          <p:cNvSpPr>
            <a:spLocks noChangeArrowheads="1"/>
          </p:cNvSpPr>
          <p:nvPr/>
        </p:nvSpPr>
        <p:spPr bwMode="auto">
          <a:xfrm>
            <a:off x="1943100" y="2870200"/>
            <a:ext cx="6578600" cy="2527300"/>
          </a:xfrm>
          <a:prstGeom prst="rect">
            <a:avLst/>
          </a:prstGeom>
          <a:gradFill rotWithShape="0">
            <a:gsLst>
              <a:gs pos="0">
                <a:srgbClr val="CCFFCC"/>
              </a:gs>
              <a:gs pos="50000">
                <a:srgbClr val="CCFFCC">
                  <a:gamma/>
                  <a:tint val="20000"/>
                  <a:invGamma/>
                </a:srgbClr>
              </a:gs>
              <a:gs pos="100000">
                <a:srgbClr val="CCFFCC"/>
              </a:gs>
            </a:gsLst>
            <a:lin ang="18900000" scaled="1"/>
          </a:gra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5060" name="Rectangle 4"/>
          <p:cNvSpPr>
            <a:spLocks noChangeArrowheads="1"/>
          </p:cNvSpPr>
          <p:nvPr/>
        </p:nvSpPr>
        <p:spPr bwMode="auto">
          <a:xfrm>
            <a:off x="1955800" y="876300"/>
            <a:ext cx="6565900" cy="17526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50000">
                <a:srgbClr val="CCECFF">
                  <a:gamma/>
                  <a:tint val="20000"/>
                  <a:invGamma/>
                </a:srgbClr>
              </a:gs>
              <a:gs pos="100000">
                <a:srgbClr val="CCECFF"/>
              </a:gs>
            </a:gsLst>
            <a:lin ang="18900000" scaled="1"/>
          </a:gradFill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5061" name="Text Box 5"/>
          <p:cNvSpPr txBox="1">
            <a:spLocks noChangeArrowheads="1"/>
          </p:cNvSpPr>
          <p:nvPr/>
        </p:nvSpPr>
        <p:spPr bwMode="auto">
          <a:xfrm>
            <a:off x="685800" y="190500"/>
            <a:ext cx="8128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Figure 16.2  A Simple Model of Consumer Decision Making</a:t>
            </a:r>
          </a:p>
        </p:txBody>
      </p:sp>
      <p:sp>
        <p:nvSpPr>
          <p:cNvPr id="685062" name="Rectangle 6" descr="Blue tissue paper"/>
          <p:cNvSpPr>
            <a:spLocks noChangeArrowheads="1"/>
          </p:cNvSpPr>
          <p:nvPr/>
        </p:nvSpPr>
        <p:spPr bwMode="auto">
          <a:xfrm>
            <a:off x="2146300" y="939800"/>
            <a:ext cx="2692400" cy="16129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1800"/>
              <a:t>Firm’s Marketing Efforts</a:t>
            </a:r>
          </a:p>
          <a:p>
            <a:pPr algn="l"/>
            <a:r>
              <a:rPr lang="en-US" sz="1800"/>
              <a:t>1. Product</a:t>
            </a:r>
          </a:p>
          <a:p>
            <a:pPr algn="l"/>
            <a:r>
              <a:rPr lang="en-US" sz="1800"/>
              <a:t>2. Promotion</a:t>
            </a:r>
          </a:p>
          <a:p>
            <a:pPr algn="l"/>
            <a:r>
              <a:rPr lang="en-US" sz="1800"/>
              <a:t>3. Price</a:t>
            </a:r>
          </a:p>
          <a:p>
            <a:pPr algn="l"/>
            <a:r>
              <a:rPr lang="en-US" sz="1800"/>
              <a:t>4. Channels of distribution</a:t>
            </a:r>
          </a:p>
        </p:txBody>
      </p:sp>
      <p:sp>
        <p:nvSpPr>
          <p:cNvPr id="685063" name="Rectangle 7" descr="Blue tissue paper"/>
          <p:cNvSpPr>
            <a:spLocks noChangeArrowheads="1"/>
          </p:cNvSpPr>
          <p:nvPr/>
        </p:nvSpPr>
        <p:spPr bwMode="auto">
          <a:xfrm>
            <a:off x="5219700" y="939800"/>
            <a:ext cx="3213100" cy="16129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1800"/>
              <a:t>Sociocultural Environment</a:t>
            </a:r>
          </a:p>
          <a:p>
            <a:pPr algn="l"/>
            <a:r>
              <a:rPr lang="en-US" sz="1800"/>
              <a:t>1. Family</a:t>
            </a:r>
          </a:p>
          <a:p>
            <a:pPr algn="l"/>
            <a:r>
              <a:rPr lang="en-US" sz="1800"/>
              <a:t>2. Informal sources</a:t>
            </a:r>
          </a:p>
          <a:p>
            <a:pPr algn="l"/>
            <a:r>
              <a:rPr lang="en-US" sz="1800"/>
              <a:t>3. Other noncommercial sources</a:t>
            </a:r>
          </a:p>
          <a:p>
            <a:pPr algn="l"/>
            <a:r>
              <a:rPr lang="en-US" sz="1800"/>
              <a:t>4. Social class</a:t>
            </a:r>
          </a:p>
          <a:p>
            <a:pPr algn="l"/>
            <a:r>
              <a:rPr lang="en-US" sz="1800"/>
              <a:t>5. Subculture and culture</a:t>
            </a:r>
          </a:p>
        </p:txBody>
      </p:sp>
      <p:sp>
        <p:nvSpPr>
          <p:cNvPr id="685064" name="Rectangle 8" descr="Bouquet"/>
          <p:cNvSpPr>
            <a:spLocks noChangeArrowheads="1"/>
          </p:cNvSpPr>
          <p:nvPr/>
        </p:nvSpPr>
        <p:spPr bwMode="auto">
          <a:xfrm>
            <a:off x="2463800" y="2921000"/>
            <a:ext cx="2781300" cy="22479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1800"/>
              <a:t>Need Recognition</a:t>
            </a:r>
          </a:p>
          <a:p>
            <a:endParaRPr lang="en-US" sz="1800"/>
          </a:p>
          <a:p>
            <a:r>
              <a:rPr lang="en-US" sz="1800"/>
              <a:t>Prepurchase Search</a:t>
            </a:r>
          </a:p>
          <a:p>
            <a:endParaRPr lang="en-US" sz="1800"/>
          </a:p>
          <a:p>
            <a:r>
              <a:rPr lang="en-US" sz="1800"/>
              <a:t>Evaluation of Alternatives</a:t>
            </a:r>
          </a:p>
        </p:txBody>
      </p:sp>
      <p:sp>
        <p:nvSpPr>
          <p:cNvPr id="685065" name="Rectangle 9" descr="Bouquet"/>
          <p:cNvSpPr>
            <a:spLocks noChangeArrowheads="1"/>
          </p:cNvSpPr>
          <p:nvPr/>
        </p:nvSpPr>
        <p:spPr bwMode="auto">
          <a:xfrm>
            <a:off x="6096000" y="2921000"/>
            <a:ext cx="2082800" cy="15875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1800"/>
              <a:t>Psychological Field</a:t>
            </a:r>
          </a:p>
          <a:p>
            <a:pPr algn="l"/>
            <a:r>
              <a:rPr lang="en-US" sz="1800"/>
              <a:t>1. Motivation</a:t>
            </a:r>
          </a:p>
          <a:p>
            <a:pPr algn="l"/>
            <a:r>
              <a:rPr lang="en-US" sz="1800"/>
              <a:t>2. Perception</a:t>
            </a:r>
          </a:p>
          <a:p>
            <a:pPr algn="l"/>
            <a:r>
              <a:rPr lang="en-US" sz="1800"/>
              <a:t>3. Learning</a:t>
            </a:r>
          </a:p>
          <a:p>
            <a:pPr algn="l"/>
            <a:r>
              <a:rPr lang="en-US" sz="1800"/>
              <a:t>4. Personality</a:t>
            </a:r>
          </a:p>
          <a:p>
            <a:pPr algn="l"/>
            <a:r>
              <a:rPr lang="en-US" sz="1800"/>
              <a:t>5. Attitudes</a:t>
            </a:r>
          </a:p>
        </p:txBody>
      </p:sp>
      <p:sp>
        <p:nvSpPr>
          <p:cNvPr id="685066" name="Rectangle 10" descr="Bouquet"/>
          <p:cNvSpPr>
            <a:spLocks noChangeArrowheads="1"/>
          </p:cNvSpPr>
          <p:nvPr/>
        </p:nvSpPr>
        <p:spPr bwMode="auto">
          <a:xfrm>
            <a:off x="6375400" y="4699000"/>
            <a:ext cx="1524000" cy="635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1800"/>
              <a:t>Experience</a:t>
            </a:r>
          </a:p>
        </p:txBody>
      </p:sp>
      <p:sp>
        <p:nvSpPr>
          <p:cNvPr id="685067" name="Rectangle 11" descr="Water droplets"/>
          <p:cNvSpPr>
            <a:spLocks noChangeArrowheads="1"/>
          </p:cNvSpPr>
          <p:nvPr/>
        </p:nvSpPr>
        <p:spPr bwMode="auto">
          <a:xfrm>
            <a:off x="2667000" y="5638800"/>
            <a:ext cx="1968500" cy="9652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1800"/>
              <a:t>Purchase</a:t>
            </a:r>
          </a:p>
          <a:p>
            <a:pPr algn="l"/>
            <a:r>
              <a:rPr lang="en-US" sz="1800"/>
              <a:t>1. Trial</a:t>
            </a:r>
          </a:p>
          <a:p>
            <a:pPr algn="l"/>
            <a:r>
              <a:rPr lang="en-US" sz="1800"/>
              <a:t>2. Repeat purchase</a:t>
            </a:r>
          </a:p>
        </p:txBody>
      </p:sp>
      <p:sp>
        <p:nvSpPr>
          <p:cNvPr id="685068" name="Rectangle 12" descr="Water droplets"/>
          <p:cNvSpPr>
            <a:spLocks noChangeArrowheads="1"/>
          </p:cNvSpPr>
          <p:nvPr/>
        </p:nvSpPr>
        <p:spPr bwMode="auto">
          <a:xfrm>
            <a:off x="5892800" y="5638800"/>
            <a:ext cx="2489200" cy="9652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1800"/>
              <a:t>Postpurchase Evaluation</a:t>
            </a:r>
          </a:p>
        </p:txBody>
      </p:sp>
      <p:cxnSp>
        <p:nvCxnSpPr>
          <p:cNvPr id="685069" name="AutoShape 13"/>
          <p:cNvCxnSpPr>
            <a:cxnSpLocks noChangeShapeType="1"/>
            <a:stCxn id="685059" idx="0"/>
            <a:endCxn id="685060" idx="2"/>
          </p:cNvCxnSpPr>
          <p:nvPr/>
        </p:nvCxnSpPr>
        <p:spPr bwMode="auto">
          <a:xfrm flipV="1">
            <a:off x="5232400" y="2628900"/>
            <a:ext cx="6350" cy="2413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5070" name="AutoShape 14"/>
          <p:cNvCxnSpPr>
            <a:cxnSpLocks noChangeShapeType="1"/>
            <a:stCxn id="685058" idx="0"/>
            <a:endCxn id="685059" idx="2"/>
          </p:cNvCxnSpPr>
          <p:nvPr/>
        </p:nvCxnSpPr>
        <p:spPr bwMode="auto">
          <a:xfrm flipH="1" flipV="1">
            <a:off x="5232400" y="5397500"/>
            <a:ext cx="38100" cy="1778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5071" name="AutoShape 15"/>
          <p:cNvCxnSpPr>
            <a:cxnSpLocks noChangeShapeType="1"/>
            <a:stCxn id="685067" idx="3"/>
            <a:endCxn id="685068" idx="1"/>
          </p:cNvCxnSpPr>
          <p:nvPr/>
        </p:nvCxnSpPr>
        <p:spPr bwMode="auto">
          <a:xfrm>
            <a:off x="4635500" y="6121400"/>
            <a:ext cx="12573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5072" name="AutoShape 16"/>
          <p:cNvCxnSpPr>
            <a:cxnSpLocks noChangeShapeType="1"/>
            <a:stCxn id="685065" idx="1"/>
            <a:endCxn id="685064" idx="3"/>
          </p:cNvCxnSpPr>
          <p:nvPr/>
        </p:nvCxnSpPr>
        <p:spPr bwMode="auto">
          <a:xfrm flipH="1">
            <a:off x="5245100" y="3714750"/>
            <a:ext cx="850900" cy="330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5073" name="AutoShape 17"/>
          <p:cNvCxnSpPr>
            <a:cxnSpLocks noChangeShapeType="1"/>
            <a:endCxn id="685066" idx="1"/>
          </p:cNvCxnSpPr>
          <p:nvPr/>
        </p:nvCxnSpPr>
        <p:spPr bwMode="auto">
          <a:xfrm>
            <a:off x="5270500" y="4756150"/>
            <a:ext cx="1104900" cy="2603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5074" name="AutoShape 18"/>
          <p:cNvCxnSpPr>
            <a:cxnSpLocks noChangeShapeType="1"/>
            <a:stCxn id="685066" idx="0"/>
            <a:endCxn id="685065" idx="2"/>
          </p:cNvCxnSpPr>
          <p:nvPr/>
        </p:nvCxnSpPr>
        <p:spPr bwMode="auto">
          <a:xfrm flipV="1">
            <a:off x="7137400" y="4508500"/>
            <a:ext cx="0" cy="1905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5075" name="AutoShape 19"/>
          <p:cNvCxnSpPr>
            <a:cxnSpLocks noChangeShapeType="1"/>
            <a:stCxn id="685068" idx="0"/>
            <a:endCxn id="685066" idx="2"/>
          </p:cNvCxnSpPr>
          <p:nvPr/>
        </p:nvCxnSpPr>
        <p:spPr bwMode="auto">
          <a:xfrm flipV="1">
            <a:off x="7137400" y="5334000"/>
            <a:ext cx="0" cy="3048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5076" name="Text Box 20"/>
          <p:cNvSpPr txBox="1">
            <a:spLocks noChangeArrowheads="1"/>
          </p:cNvSpPr>
          <p:nvPr/>
        </p:nvSpPr>
        <p:spPr bwMode="auto">
          <a:xfrm>
            <a:off x="873125" y="57785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Output</a:t>
            </a:r>
          </a:p>
        </p:txBody>
      </p:sp>
      <p:sp>
        <p:nvSpPr>
          <p:cNvPr id="685077" name="Text Box 21"/>
          <p:cNvSpPr txBox="1">
            <a:spLocks noChangeArrowheads="1"/>
          </p:cNvSpPr>
          <p:nvPr/>
        </p:nvSpPr>
        <p:spPr bwMode="auto">
          <a:xfrm>
            <a:off x="892175" y="3797300"/>
            <a:ext cx="882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Process</a:t>
            </a:r>
          </a:p>
        </p:txBody>
      </p:sp>
      <p:sp>
        <p:nvSpPr>
          <p:cNvPr id="685078" name="Text Box 22"/>
          <p:cNvSpPr txBox="1">
            <a:spLocks noChangeArrowheads="1"/>
          </p:cNvSpPr>
          <p:nvPr/>
        </p:nvSpPr>
        <p:spPr bwMode="auto">
          <a:xfrm>
            <a:off x="1000125" y="1333500"/>
            <a:ext cx="666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Input</a:t>
            </a:r>
          </a:p>
        </p:txBody>
      </p:sp>
      <p:sp>
        <p:nvSpPr>
          <p:cNvPr id="685079" name="Text Box 23"/>
          <p:cNvSpPr txBox="1">
            <a:spLocks noChangeArrowheads="1"/>
          </p:cNvSpPr>
          <p:nvPr/>
        </p:nvSpPr>
        <p:spPr bwMode="auto">
          <a:xfrm>
            <a:off x="1911350" y="571500"/>
            <a:ext cx="1968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External Influences</a:t>
            </a:r>
          </a:p>
        </p:txBody>
      </p:sp>
      <p:sp>
        <p:nvSpPr>
          <p:cNvPr id="685080" name="Text Box 24"/>
          <p:cNvSpPr txBox="1">
            <a:spLocks noChangeArrowheads="1"/>
          </p:cNvSpPr>
          <p:nvPr/>
        </p:nvSpPr>
        <p:spPr bwMode="auto">
          <a:xfrm>
            <a:off x="1997075" y="2552700"/>
            <a:ext cx="2762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Consumer Decision Making</a:t>
            </a:r>
          </a:p>
        </p:txBody>
      </p:sp>
      <p:sp>
        <p:nvSpPr>
          <p:cNvPr id="685081" name="Text Box 25"/>
          <p:cNvSpPr txBox="1">
            <a:spLocks noChangeArrowheads="1"/>
          </p:cNvSpPr>
          <p:nvPr/>
        </p:nvSpPr>
        <p:spPr bwMode="auto">
          <a:xfrm>
            <a:off x="1955800" y="5308600"/>
            <a:ext cx="223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Postdecision Behavior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/>
              <a:t>Three Stages of Consumer Decision Making</a:t>
            </a:r>
            <a:endParaRPr lang="en-US"/>
          </a:p>
        </p:txBody>
      </p:sp>
      <p:sp>
        <p:nvSpPr>
          <p:cNvPr id="7290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09800"/>
            <a:ext cx="7772400" cy="3048000"/>
          </a:xfrm>
        </p:spPr>
        <p:txBody>
          <a:bodyPr/>
          <a:lstStyle/>
          <a:p>
            <a:r>
              <a:rPr lang="en-US"/>
              <a:t>Need Recognition</a:t>
            </a:r>
          </a:p>
          <a:p>
            <a:r>
              <a:rPr lang="en-US"/>
              <a:t>Prepurchase Search</a:t>
            </a:r>
          </a:p>
          <a:p>
            <a:r>
              <a:rPr lang="en-US"/>
              <a:t>Evaluation of Alternatives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Text Box 2"/>
          <p:cNvSpPr txBox="1">
            <a:spLocks noChangeArrowheads="1"/>
          </p:cNvSpPr>
          <p:nvPr/>
        </p:nvSpPr>
        <p:spPr bwMode="auto">
          <a:xfrm>
            <a:off x="635000" y="638175"/>
            <a:ext cx="8128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Table 16.2 Factors that are Likely to Increase Prepurchase Search</a:t>
            </a:r>
          </a:p>
        </p:txBody>
      </p:sp>
      <p:sp>
        <p:nvSpPr>
          <p:cNvPr id="689155" name="Rectangle 3"/>
          <p:cNvSpPr>
            <a:spLocks noChangeArrowheads="1"/>
          </p:cNvSpPr>
          <p:nvPr/>
        </p:nvSpPr>
        <p:spPr bwMode="auto">
          <a:xfrm>
            <a:off x="609600" y="2057400"/>
            <a:ext cx="7924800" cy="4114800"/>
          </a:xfrm>
          <a:prstGeom prst="rect">
            <a:avLst/>
          </a:prstGeom>
          <a:solidFill>
            <a:srgbClr val="FFEAD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en-US" b="1"/>
              <a:t>Product Factors</a:t>
            </a:r>
            <a:endParaRPr lang="en-US" sz="2800" b="1" i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l"/>
            <a:r>
              <a:rPr lang="en-US" sz="2800" b="1"/>
              <a:t>Long interpurchase time (a long-lasting or infrequently used product)</a:t>
            </a:r>
          </a:p>
          <a:p>
            <a:pPr algn="l"/>
            <a:r>
              <a:rPr lang="en-US" sz="2800" b="1"/>
              <a:t>Frequent changes in product styling</a:t>
            </a:r>
          </a:p>
          <a:p>
            <a:pPr algn="l"/>
            <a:r>
              <a:rPr lang="en-US" sz="2800" b="1"/>
              <a:t>Volume purchasing (large number of units)</a:t>
            </a:r>
          </a:p>
          <a:p>
            <a:pPr algn="l"/>
            <a:r>
              <a:rPr lang="en-US" sz="2800" b="1"/>
              <a:t>High price</a:t>
            </a:r>
          </a:p>
          <a:p>
            <a:pPr algn="l"/>
            <a:r>
              <a:rPr lang="en-US" sz="2800" b="1"/>
              <a:t>Many alternative brands</a:t>
            </a:r>
          </a:p>
          <a:p>
            <a:pPr algn="l"/>
            <a:r>
              <a:rPr lang="en-US" sz="2800" b="1"/>
              <a:t>Much variation in features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78" name="Text Box 2"/>
          <p:cNvSpPr txBox="1">
            <a:spLocks noChangeArrowheads="1"/>
          </p:cNvSpPr>
          <p:nvPr/>
        </p:nvSpPr>
        <p:spPr bwMode="auto">
          <a:xfrm>
            <a:off x="635000" y="638175"/>
            <a:ext cx="8128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Table 16.2 continued</a:t>
            </a:r>
          </a:p>
        </p:txBody>
      </p:sp>
      <p:sp>
        <p:nvSpPr>
          <p:cNvPr id="690179" name="Rectangle 3"/>
          <p:cNvSpPr>
            <a:spLocks noChangeArrowheads="1"/>
          </p:cNvSpPr>
          <p:nvPr/>
        </p:nvSpPr>
        <p:spPr bwMode="auto">
          <a:xfrm>
            <a:off x="609600" y="1295400"/>
            <a:ext cx="7924800" cy="4876800"/>
          </a:xfrm>
          <a:prstGeom prst="rect">
            <a:avLst/>
          </a:prstGeom>
          <a:solidFill>
            <a:srgbClr val="FFEAD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algn="l"/>
            <a:r>
              <a:rPr lang="en-US" b="1"/>
              <a:t>Experience</a:t>
            </a:r>
          </a:p>
          <a:p>
            <a:pPr marL="228600" indent="-228600" algn="l"/>
            <a:r>
              <a:rPr lang="en-US" sz="2000"/>
              <a:t>	First-time purchase</a:t>
            </a:r>
          </a:p>
          <a:p>
            <a:pPr marL="228600" indent="-228600" algn="l"/>
            <a:r>
              <a:rPr lang="en-US" sz="2000"/>
              <a:t>	No past experience because the product is new</a:t>
            </a:r>
          </a:p>
          <a:p>
            <a:pPr marL="228600" indent="-228600" algn="l"/>
            <a:r>
              <a:rPr lang="en-US" sz="2000"/>
              <a:t>	Unsatisfactory past experience within the product category</a:t>
            </a:r>
          </a:p>
          <a:p>
            <a:pPr marL="228600" indent="-228600" algn="l"/>
            <a:r>
              <a:rPr lang="en-US" sz="2000" i="1"/>
              <a:t>Social Acceptability</a:t>
            </a:r>
            <a:endParaRPr lang="en-US" sz="2000"/>
          </a:p>
          <a:p>
            <a:pPr marL="228600" indent="-228600" algn="l"/>
            <a:r>
              <a:rPr lang="en-US" sz="2000"/>
              <a:t>	The purchase is for a gift</a:t>
            </a:r>
          </a:p>
          <a:p>
            <a:pPr marL="228600" indent="-228600" algn="l"/>
            <a:r>
              <a:rPr lang="en-US" sz="2000"/>
              <a:t>	The product is socially visible</a:t>
            </a:r>
          </a:p>
          <a:p>
            <a:pPr marL="228600" indent="-228600" algn="l"/>
            <a:r>
              <a:rPr lang="en-US" sz="2000" i="1"/>
              <a:t>Value-Related Considerations</a:t>
            </a:r>
            <a:endParaRPr lang="en-US" sz="2000"/>
          </a:p>
          <a:p>
            <a:pPr marL="228600" indent="-228600" algn="l"/>
            <a:r>
              <a:rPr lang="en-US" sz="2000"/>
              <a:t>	Purchase is discretionary rather than necessary</a:t>
            </a:r>
          </a:p>
          <a:p>
            <a:pPr marL="228600" indent="-228600" algn="l"/>
            <a:r>
              <a:rPr lang="en-US" sz="2000"/>
              <a:t>	All alternatives have both desirable and undesirable consequences</a:t>
            </a:r>
          </a:p>
          <a:p>
            <a:pPr marL="228600" indent="-228600" algn="l"/>
            <a:r>
              <a:rPr lang="en-US" sz="2000"/>
              <a:t>	Family members disagree on product requirements or evaluation of alternatives</a:t>
            </a:r>
          </a:p>
          <a:p>
            <a:pPr marL="228600" indent="-228600" algn="l"/>
            <a:r>
              <a:rPr lang="en-US" sz="2000"/>
              <a:t>	Product usage deviates from important reference group</a:t>
            </a:r>
          </a:p>
          <a:p>
            <a:pPr marL="228600" indent="-228600" algn="l"/>
            <a:r>
              <a:rPr lang="en-US" sz="2000"/>
              <a:t>	The purchase involves ecological considerations</a:t>
            </a:r>
          </a:p>
          <a:p>
            <a:pPr marL="228600" indent="-228600" algn="l"/>
            <a:r>
              <a:rPr lang="en-US" sz="2000"/>
              <a:t>	Many sources of conflicting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Text Box 2"/>
          <p:cNvSpPr txBox="1">
            <a:spLocks noChangeArrowheads="1"/>
          </p:cNvSpPr>
          <p:nvPr/>
        </p:nvSpPr>
        <p:spPr bwMode="auto">
          <a:xfrm>
            <a:off x="635000" y="638175"/>
            <a:ext cx="8128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Table 16.2 continued</a:t>
            </a:r>
          </a:p>
        </p:txBody>
      </p:sp>
      <p:sp>
        <p:nvSpPr>
          <p:cNvPr id="691203" name="Rectangle 3"/>
          <p:cNvSpPr>
            <a:spLocks noChangeArrowheads="1"/>
          </p:cNvSpPr>
          <p:nvPr/>
        </p:nvSpPr>
        <p:spPr bwMode="auto">
          <a:xfrm>
            <a:off x="609600" y="1600200"/>
            <a:ext cx="7924800" cy="4572000"/>
          </a:xfrm>
          <a:prstGeom prst="rect">
            <a:avLst/>
          </a:prstGeom>
          <a:solidFill>
            <a:srgbClr val="FFEAD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algn="l"/>
            <a:r>
              <a:rPr lang="en-US" b="1"/>
              <a:t>Product Factors</a:t>
            </a:r>
          </a:p>
          <a:p>
            <a:pPr marL="228600" indent="-228600" algn="l"/>
            <a:r>
              <a:rPr lang="en-US" i="1"/>
              <a:t>Demographic Characteristics of Consumer</a:t>
            </a:r>
            <a:endParaRPr lang="en-US"/>
          </a:p>
          <a:p>
            <a:pPr marL="228600" indent="-228600" algn="l"/>
            <a:r>
              <a:rPr lang="en-US"/>
              <a:t>	Well-educated</a:t>
            </a:r>
          </a:p>
          <a:p>
            <a:pPr marL="228600" indent="-228600" algn="l"/>
            <a:r>
              <a:rPr lang="en-US"/>
              <a:t>	High-income</a:t>
            </a:r>
          </a:p>
          <a:p>
            <a:pPr marL="228600" indent="-228600" algn="l"/>
            <a:r>
              <a:rPr lang="en-US"/>
              <a:t>	White-collar occupation</a:t>
            </a:r>
          </a:p>
          <a:p>
            <a:pPr marL="228600" indent="-228600" algn="l"/>
            <a:r>
              <a:rPr lang="en-US"/>
              <a:t>	Under 35 years of age</a:t>
            </a:r>
          </a:p>
          <a:p>
            <a:pPr marL="228600" indent="-228600" algn="l"/>
            <a:r>
              <a:rPr lang="en-US" i="1"/>
              <a:t>Personality</a:t>
            </a:r>
            <a:endParaRPr lang="en-US"/>
          </a:p>
          <a:p>
            <a:pPr marL="228600" indent="-228600" algn="l"/>
            <a:r>
              <a:rPr lang="en-US"/>
              <a:t>	Low dogmatic</a:t>
            </a:r>
          </a:p>
          <a:p>
            <a:pPr marL="228600" indent="-228600" algn="l"/>
            <a:r>
              <a:rPr lang="en-US"/>
              <a:t>	Low-risk perceiver (broad categorizer)</a:t>
            </a:r>
          </a:p>
          <a:p>
            <a:pPr marL="228600" indent="-228600" algn="l"/>
            <a:r>
              <a:rPr lang="en-US"/>
              <a:t>	Other personal factors, such as high product involvement and enjoyment of shopping and 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26" name="Text Box 2"/>
          <p:cNvSpPr txBox="1">
            <a:spLocks noChangeArrowheads="1"/>
          </p:cNvSpPr>
          <p:nvPr/>
        </p:nvSpPr>
        <p:spPr bwMode="auto">
          <a:xfrm>
            <a:off x="635000" y="638175"/>
            <a:ext cx="8128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Table 16.3  Alternative Prepurchase Information Sources for an Ultralight Laptop</a:t>
            </a:r>
          </a:p>
        </p:txBody>
      </p:sp>
      <p:sp>
        <p:nvSpPr>
          <p:cNvPr id="692227" name="Rectangle 3"/>
          <p:cNvSpPr>
            <a:spLocks noChangeArrowheads="1"/>
          </p:cNvSpPr>
          <p:nvPr/>
        </p:nvSpPr>
        <p:spPr bwMode="auto">
          <a:xfrm>
            <a:off x="1092200" y="2463800"/>
            <a:ext cx="3581400" cy="3136900"/>
          </a:xfrm>
          <a:prstGeom prst="rect">
            <a:avLst/>
          </a:prstGeom>
          <a:solidFill>
            <a:srgbClr val="F5FF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14300" indent="-114300" algn="l"/>
            <a:r>
              <a:rPr lang="en-US" sz="2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PERSONAL</a:t>
            </a:r>
          </a:p>
          <a:p>
            <a:pPr marL="114300" indent="-114300" algn="l"/>
            <a:endParaRPr lang="en-US" sz="2200" b="1"/>
          </a:p>
          <a:p>
            <a:pPr marL="114300" indent="-114300" algn="l"/>
            <a:r>
              <a:rPr lang="en-US" sz="2200" b="1"/>
              <a:t>Friends</a:t>
            </a:r>
          </a:p>
          <a:p>
            <a:pPr marL="114300" indent="-114300" algn="l"/>
            <a:r>
              <a:rPr lang="en-US" sz="2200" b="1"/>
              <a:t>Neighbors</a:t>
            </a:r>
          </a:p>
          <a:p>
            <a:pPr marL="114300" indent="-114300" algn="l"/>
            <a:r>
              <a:rPr lang="en-US" sz="2200" b="1"/>
              <a:t>Relatives</a:t>
            </a:r>
          </a:p>
          <a:p>
            <a:pPr marL="114300" indent="-114300" algn="l"/>
            <a:r>
              <a:rPr lang="en-US" sz="2200" b="1"/>
              <a:t>Co-workers</a:t>
            </a:r>
          </a:p>
          <a:p>
            <a:pPr marL="114300" indent="-114300" algn="l"/>
            <a:r>
              <a:rPr lang="en-US" sz="2200" b="1"/>
              <a:t>Computer salespeople</a:t>
            </a:r>
          </a:p>
          <a:p>
            <a:pPr marL="114300" indent="-114300" algn="l"/>
            <a:r>
              <a:rPr lang="en-US" sz="2200" b="1"/>
              <a:t>Calling the electronics store</a:t>
            </a:r>
            <a:endParaRPr lang="en-US" sz="2200" b="1">
              <a:solidFill>
                <a:schemeClr val="bg1"/>
              </a:solidFill>
            </a:endParaRPr>
          </a:p>
        </p:txBody>
      </p:sp>
      <p:sp>
        <p:nvSpPr>
          <p:cNvPr id="692228" name="Rectangle 4"/>
          <p:cNvSpPr>
            <a:spLocks noChangeArrowheads="1"/>
          </p:cNvSpPr>
          <p:nvPr/>
        </p:nvSpPr>
        <p:spPr bwMode="auto">
          <a:xfrm>
            <a:off x="4673600" y="2463800"/>
            <a:ext cx="3581400" cy="3136900"/>
          </a:xfrm>
          <a:prstGeom prst="rect">
            <a:avLst/>
          </a:prstGeom>
          <a:solidFill>
            <a:srgbClr val="F5FF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14300" indent="-114300" algn="l"/>
            <a:r>
              <a:rPr lang="en-US" sz="2200" b="1">
                <a:effectLst>
                  <a:outerShdw blurRad="38100" dist="38100" dir="2700000" algn="tl">
                    <a:srgbClr val="FFFFFF"/>
                  </a:outerShdw>
                </a:effectLst>
              </a:rPr>
              <a:t>IMPERSONAL</a:t>
            </a:r>
          </a:p>
          <a:p>
            <a:pPr marL="114300" indent="-114300" algn="l"/>
            <a:endParaRPr lang="en-US" sz="2200" b="1"/>
          </a:p>
          <a:p>
            <a:pPr marL="114300" indent="-114300" algn="l"/>
            <a:r>
              <a:rPr lang="en-US" sz="2200" b="1"/>
              <a:t>Newspaper articles</a:t>
            </a:r>
          </a:p>
          <a:p>
            <a:pPr marL="114300" indent="-114300" algn="l"/>
            <a:r>
              <a:rPr lang="en-US" sz="2200" b="1"/>
              <a:t>Magazine articles</a:t>
            </a:r>
          </a:p>
          <a:p>
            <a:pPr marL="114300" indent="-114300" algn="l"/>
            <a:r>
              <a:rPr lang="en-US" sz="2200" b="1" i="1"/>
              <a:t>Consumer Reports</a:t>
            </a:r>
            <a:endParaRPr lang="en-US" sz="2200" b="1"/>
          </a:p>
          <a:p>
            <a:pPr marL="114300" indent="-114300" algn="l"/>
            <a:r>
              <a:rPr lang="en-US" sz="2200" b="1"/>
              <a:t>Direct-mail brochures</a:t>
            </a:r>
          </a:p>
          <a:p>
            <a:pPr marL="114300" indent="-114300" algn="l"/>
            <a:r>
              <a:rPr lang="en-US" sz="2200" b="1"/>
              <a:t>Information from product advertisements</a:t>
            </a:r>
          </a:p>
          <a:p>
            <a:pPr marL="114300" indent="-114300" algn="l"/>
            <a:r>
              <a:rPr lang="en-US" sz="2200" b="1"/>
              <a:t>Internal web site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Issues in Alternative Evaluation</a:t>
            </a:r>
            <a:endParaRPr lang="en-US" b="1"/>
          </a:p>
        </p:txBody>
      </p:sp>
      <p:sp>
        <p:nvSpPr>
          <p:cNvPr id="6932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/>
              <a:t>Evoked Set</a:t>
            </a:r>
          </a:p>
          <a:p>
            <a:pPr>
              <a:lnSpc>
                <a:spcPct val="80000"/>
              </a:lnSpc>
            </a:pPr>
            <a:r>
              <a:rPr lang="en-US"/>
              <a:t>Criteria Used for Evaluating Brands</a:t>
            </a:r>
          </a:p>
          <a:p>
            <a:pPr>
              <a:lnSpc>
                <a:spcPct val="80000"/>
              </a:lnSpc>
            </a:pPr>
            <a:r>
              <a:rPr lang="en-US"/>
              <a:t>Consumer Decision Rules</a:t>
            </a:r>
          </a:p>
          <a:p>
            <a:pPr>
              <a:lnSpc>
                <a:spcPct val="80000"/>
              </a:lnSpc>
            </a:pPr>
            <a:r>
              <a:rPr lang="en-US"/>
              <a:t>Lifestyles as a Consumer Decision Strategy</a:t>
            </a:r>
          </a:p>
          <a:p>
            <a:pPr>
              <a:lnSpc>
                <a:spcPct val="80000"/>
              </a:lnSpc>
            </a:pPr>
            <a:r>
              <a:rPr lang="en-US"/>
              <a:t>Incomplete Information and Noncomparable Alternatives</a:t>
            </a:r>
          </a:p>
          <a:p>
            <a:pPr>
              <a:lnSpc>
                <a:spcPct val="80000"/>
              </a:lnSpc>
            </a:pPr>
            <a:r>
              <a:rPr lang="en-US"/>
              <a:t>Series of Decisions</a:t>
            </a:r>
          </a:p>
          <a:p>
            <a:pPr>
              <a:lnSpc>
                <a:spcPct val="80000"/>
              </a:lnSpc>
            </a:pPr>
            <a:r>
              <a:rPr lang="en-US"/>
              <a:t>Decision Rules and Marketing Strategy</a:t>
            </a:r>
          </a:p>
          <a:p>
            <a:pPr>
              <a:lnSpc>
                <a:spcPct val="80000"/>
              </a:lnSpc>
            </a:pPr>
            <a:r>
              <a:rPr lang="en-US"/>
              <a:t>Consumption Vision</a:t>
            </a:r>
          </a:p>
        </p:txBody>
      </p:sp>
      <p:pic>
        <p:nvPicPr>
          <p:cNvPr id="693253" name="Picture 5" descr="C:\WINDOWS\Desktop\web.bm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114800"/>
            <a:ext cx="6794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300" name="Rectangle 2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4274" name="Text Box 2"/>
          <p:cNvSpPr txBox="1">
            <a:spLocks noChangeArrowheads="1"/>
          </p:cNvSpPr>
          <p:nvPr/>
        </p:nvSpPr>
        <p:spPr bwMode="auto">
          <a:xfrm>
            <a:off x="622300" y="523875"/>
            <a:ext cx="8128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Figure 16.3  The Evoked Set as a Subset of All Brands in a Product Class</a:t>
            </a:r>
          </a:p>
        </p:txBody>
      </p:sp>
      <p:sp>
        <p:nvSpPr>
          <p:cNvPr id="694275" name="Rectangle 3" descr="Recycled paper"/>
          <p:cNvSpPr>
            <a:spLocks noChangeArrowheads="1"/>
          </p:cNvSpPr>
          <p:nvPr/>
        </p:nvSpPr>
        <p:spPr bwMode="auto">
          <a:xfrm>
            <a:off x="3886200" y="1778000"/>
            <a:ext cx="1120775" cy="6858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/>
              <a:t>All Brands</a:t>
            </a:r>
          </a:p>
        </p:txBody>
      </p:sp>
      <p:sp>
        <p:nvSpPr>
          <p:cNvPr id="694276" name="Rectangle 4" descr="Newsprint"/>
          <p:cNvSpPr>
            <a:spLocks noChangeArrowheads="1"/>
          </p:cNvSpPr>
          <p:nvPr/>
        </p:nvSpPr>
        <p:spPr bwMode="auto">
          <a:xfrm>
            <a:off x="1765300" y="2781300"/>
            <a:ext cx="1282700" cy="6858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/>
              <a:t>Known Brands</a:t>
            </a:r>
          </a:p>
        </p:txBody>
      </p:sp>
      <p:sp>
        <p:nvSpPr>
          <p:cNvPr id="694277" name="Rectangle 5" descr="Newsprint"/>
          <p:cNvSpPr>
            <a:spLocks noChangeArrowheads="1"/>
          </p:cNvSpPr>
          <p:nvPr/>
        </p:nvSpPr>
        <p:spPr bwMode="auto">
          <a:xfrm>
            <a:off x="5715000" y="2781300"/>
            <a:ext cx="1257300" cy="6858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/>
              <a:t>Unknown Brands</a:t>
            </a:r>
          </a:p>
        </p:txBody>
      </p:sp>
      <p:sp>
        <p:nvSpPr>
          <p:cNvPr id="694278" name="Rectangle 6" descr="White marble"/>
          <p:cNvSpPr>
            <a:spLocks noChangeArrowheads="1"/>
          </p:cNvSpPr>
          <p:nvPr/>
        </p:nvSpPr>
        <p:spPr bwMode="auto">
          <a:xfrm>
            <a:off x="6477000" y="4038600"/>
            <a:ext cx="1600200" cy="685800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/>
              <a:t>Overlooked Brands</a:t>
            </a:r>
          </a:p>
        </p:txBody>
      </p:sp>
      <p:sp>
        <p:nvSpPr>
          <p:cNvPr id="694279" name="Rectangle 7" descr="White marble"/>
          <p:cNvSpPr>
            <a:spLocks noChangeArrowheads="1"/>
          </p:cNvSpPr>
          <p:nvPr/>
        </p:nvSpPr>
        <p:spPr bwMode="auto">
          <a:xfrm>
            <a:off x="4724400" y="4038600"/>
            <a:ext cx="1501775" cy="685800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/>
              <a:t>Indifferent Brands</a:t>
            </a:r>
          </a:p>
        </p:txBody>
      </p:sp>
      <p:sp>
        <p:nvSpPr>
          <p:cNvPr id="694280" name="Rectangle 8" descr="White marble"/>
          <p:cNvSpPr>
            <a:spLocks noChangeArrowheads="1"/>
          </p:cNvSpPr>
          <p:nvPr/>
        </p:nvSpPr>
        <p:spPr bwMode="auto">
          <a:xfrm>
            <a:off x="2717800" y="4038600"/>
            <a:ext cx="1754188" cy="685800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/>
              <a:t>Unacceptable Brands</a:t>
            </a:r>
          </a:p>
        </p:txBody>
      </p:sp>
      <p:sp>
        <p:nvSpPr>
          <p:cNvPr id="694281" name="Rectangle 9" descr="White marble"/>
          <p:cNvSpPr>
            <a:spLocks noChangeArrowheads="1"/>
          </p:cNvSpPr>
          <p:nvPr/>
        </p:nvSpPr>
        <p:spPr bwMode="auto">
          <a:xfrm>
            <a:off x="939800" y="4038600"/>
            <a:ext cx="1501775" cy="685800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/>
              <a:t>Acceptable Brands</a:t>
            </a:r>
          </a:p>
        </p:txBody>
      </p:sp>
      <p:sp>
        <p:nvSpPr>
          <p:cNvPr id="694282" name="Rectangle 10" descr="Blue tissue paper"/>
          <p:cNvSpPr>
            <a:spLocks noChangeArrowheads="1"/>
          </p:cNvSpPr>
          <p:nvPr/>
        </p:nvSpPr>
        <p:spPr bwMode="auto">
          <a:xfrm>
            <a:off x="1879600" y="5651500"/>
            <a:ext cx="1803400" cy="6858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/>
              <a:t>Not Purchased Brands</a:t>
            </a:r>
          </a:p>
        </p:txBody>
      </p:sp>
      <p:sp>
        <p:nvSpPr>
          <p:cNvPr id="694283" name="Rectangle 11" descr="Blue tissue paper"/>
          <p:cNvSpPr>
            <a:spLocks noChangeArrowheads="1"/>
          </p:cNvSpPr>
          <p:nvPr/>
        </p:nvSpPr>
        <p:spPr bwMode="auto">
          <a:xfrm>
            <a:off x="304800" y="5626100"/>
            <a:ext cx="1376363" cy="6858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/>
              <a:t>Purchased Brands</a:t>
            </a:r>
          </a:p>
        </p:txBody>
      </p:sp>
      <p:cxnSp>
        <p:nvCxnSpPr>
          <p:cNvPr id="694284" name="AutoShape 12"/>
          <p:cNvCxnSpPr>
            <a:cxnSpLocks noChangeShapeType="1"/>
            <a:stCxn id="694276" idx="0"/>
            <a:endCxn id="694277" idx="0"/>
          </p:cNvCxnSpPr>
          <p:nvPr/>
        </p:nvCxnSpPr>
        <p:spPr bwMode="auto">
          <a:xfrm rot="5400000" flipV="1">
            <a:off x="4374356" y="813594"/>
            <a:ext cx="1588" cy="3937000"/>
          </a:xfrm>
          <a:prstGeom prst="bentConnector3">
            <a:avLst>
              <a:gd name="adj1" fmla="val -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4285" name="AutoShape 13"/>
          <p:cNvCxnSpPr>
            <a:cxnSpLocks noChangeShapeType="1"/>
            <a:stCxn id="694283" idx="0"/>
            <a:endCxn id="694282" idx="0"/>
          </p:cNvCxnSpPr>
          <p:nvPr/>
        </p:nvCxnSpPr>
        <p:spPr bwMode="auto">
          <a:xfrm rot="5400000" flipV="1">
            <a:off x="1874838" y="4745037"/>
            <a:ext cx="25400" cy="1787525"/>
          </a:xfrm>
          <a:prstGeom prst="bentConnector3">
            <a:avLst>
              <a:gd name="adj1" fmla="val -90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4286" name="AutoShape 14"/>
          <p:cNvCxnSpPr>
            <a:cxnSpLocks noChangeShapeType="1"/>
            <a:stCxn id="694281" idx="2"/>
          </p:cNvCxnSpPr>
          <p:nvPr/>
        </p:nvCxnSpPr>
        <p:spPr bwMode="auto">
          <a:xfrm>
            <a:off x="1690688" y="4724400"/>
            <a:ext cx="6350" cy="673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4287" name="AutoShape 15"/>
          <p:cNvCxnSpPr>
            <a:cxnSpLocks noChangeShapeType="1"/>
            <a:stCxn id="694276" idx="2"/>
          </p:cNvCxnSpPr>
          <p:nvPr/>
        </p:nvCxnSpPr>
        <p:spPr bwMode="auto">
          <a:xfrm flipH="1">
            <a:off x="2400300" y="3467100"/>
            <a:ext cx="6350" cy="2159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4288" name="AutoShape 16"/>
          <p:cNvCxnSpPr>
            <a:cxnSpLocks noChangeShapeType="1"/>
            <a:stCxn id="694275" idx="2"/>
          </p:cNvCxnSpPr>
          <p:nvPr/>
        </p:nvCxnSpPr>
        <p:spPr bwMode="auto">
          <a:xfrm flipH="1">
            <a:off x="4445000" y="2463800"/>
            <a:ext cx="1588" cy="101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4289" name="AutoShape 17"/>
          <p:cNvCxnSpPr>
            <a:cxnSpLocks noChangeShapeType="1"/>
            <a:stCxn id="694281" idx="0"/>
            <a:endCxn id="694278" idx="0"/>
          </p:cNvCxnSpPr>
          <p:nvPr/>
        </p:nvCxnSpPr>
        <p:spPr bwMode="auto">
          <a:xfrm rot="5400000" flipV="1">
            <a:off x="4483100" y="1246188"/>
            <a:ext cx="1588" cy="5586412"/>
          </a:xfrm>
          <a:prstGeom prst="bentConnector3">
            <a:avLst>
              <a:gd name="adj1" fmla="val -2230000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4290" name="Line 18"/>
          <p:cNvSpPr>
            <a:spLocks noChangeShapeType="1"/>
          </p:cNvSpPr>
          <p:nvPr/>
        </p:nvSpPr>
        <p:spPr bwMode="auto">
          <a:xfrm>
            <a:off x="3403600" y="3695700"/>
            <a:ext cx="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4291" name="Line 19"/>
          <p:cNvSpPr>
            <a:spLocks noChangeShapeType="1"/>
          </p:cNvSpPr>
          <p:nvPr/>
        </p:nvSpPr>
        <p:spPr bwMode="auto">
          <a:xfrm>
            <a:off x="5245100" y="3695700"/>
            <a:ext cx="0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4292" name="Text Box 20"/>
          <p:cNvSpPr txBox="1">
            <a:spLocks noChangeArrowheads="1"/>
          </p:cNvSpPr>
          <p:nvPr/>
        </p:nvSpPr>
        <p:spPr bwMode="auto">
          <a:xfrm>
            <a:off x="1606550" y="3683000"/>
            <a:ext cx="1282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Evoked Set</a:t>
            </a:r>
          </a:p>
        </p:txBody>
      </p:sp>
      <p:sp>
        <p:nvSpPr>
          <p:cNvPr id="694293" name="Text Box 21"/>
          <p:cNvSpPr txBox="1">
            <a:spLocks noChangeArrowheads="1"/>
          </p:cNvSpPr>
          <p:nvPr/>
        </p:nvSpPr>
        <p:spPr bwMode="auto">
          <a:xfrm>
            <a:off x="3340100" y="36830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Inept Set</a:t>
            </a:r>
          </a:p>
        </p:txBody>
      </p:sp>
      <p:sp>
        <p:nvSpPr>
          <p:cNvPr id="694294" name="Text Box 22"/>
          <p:cNvSpPr txBox="1">
            <a:spLocks noChangeArrowheads="1"/>
          </p:cNvSpPr>
          <p:nvPr/>
        </p:nvSpPr>
        <p:spPr bwMode="auto">
          <a:xfrm>
            <a:off x="5219700" y="3708400"/>
            <a:ext cx="104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Inert Set</a:t>
            </a:r>
          </a:p>
        </p:txBody>
      </p:sp>
      <p:sp>
        <p:nvSpPr>
          <p:cNvPr id="694295" name="Text Box 23"/>
          <p:cNvSpPr txBox="1">
            <a:spLocks noChangeArrowheads="1"/>
          </p:cNvSpPr>
          <p:nvPr/>
        </p:nvSpPr>
        <p:spPr bwMode="auto">
          <a:xfrm>
            <a:off x="6073775" y="3390900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(1)</a:t>
            </a:r>
          </a:p>
        </p:txBody>
      </p:sp>
      <p:sp>
        <p:nvSpPr>
          <p:cNvPr id="694296" name="Text Box 24"/>
          <p:cNvSpPr txBox="1">
            <a:spLocks noChangeArrowheads="1"/>
          </p:cNvSpPr>
          <p:nvPr/>
        </p:nvSpPr>
        <p:spPr bwMode="auto">
          <a:xfrm>
            <a:off x="3241675" y="4660900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(2)</a:t>
            </a:r>
          </a:p>
        </p:txBody>
      </p:sp>
      <p:sp>
        <p:nvSpPr>
          <p:cNvPr id="694297" name="Text Box 25"/>
          <p:cNvSpPr txBox="1">
            <a:spLocks noChangeArrowheads="1"/>
          </p:cNvSpPr>
          <p:nvPr/>
        </p:nvSpPr>
        <p:spPr bwMode="auto">
          <a:xfrm>
            <a:off x="5083175" y="4699000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(3)</a:t>
            </a:r>
          </a:p>
        </p:txBody>
      </p:sp>
      <p:sp>
        <p:nvSpPr>
          <p:cNvPr id="694298" name="Text Box 26"/>
          <p:cNvSpPr txBox="1">
            <a:spLocks noChangeArrowheads="1"/>
          </p:cNvSpPr>
          <p:nvPr/>
        </p:nvSpPr>
        <p:spPr bwMode="auto">
          <a:xfrm>
            <a:off x="6937375" y="4699000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(4)</a:t>
            </a:r>
          </a:p>
        </p:txBody>
      </p:sp>
      <p:sp>
        <p:nvSpPr>
          <p:cNvPr id="694299" name="Text Box 27"/>
          <p:cNvSpPr txBox="1">
            <a:spLocks noChangeArrowheads="1"/>
          </p:cNvSpPr>
          <p:nvPr/>
        </p:nvSpPr>
        <p:spPr bwMode="auto">
          <a:xfrm>
            <a:off x="2505075" y="6311900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(5)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 descr="Parchment"/>
          <p:cNvSpPr>
            <a:spLocks noChangeArrowheads="1"/>
          </p:cNvSpPr>
          <p:nvPr/>
        </p:nvSpPr>
        <p:spPr bwMode="auto">
          <a:xfrm>
            <a:off x="609600" y="533400"/>
            <a:ext cx="23622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760" rIns="365760" anchor="ctr"/>
          <a:lstStyle/>
          <a:p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Inept Set</a:t>
            </a:r>
            <a:endParaRPr lang="en-US" sz="3200"/>
          </a:p>
        </p:txBody>
      </p:sp>
      <p:sp>
        <p:nvSpPr>
          <p:cNvPr id="696324" name="Rectangle 4"/>
          <p:cNvSpPr>
            <a:spLocks noChangeArrowheads="1"/>
          </p:cNvSpPr>
          <p:nvPr/>
        </p:nvSpPr>
        <p:spPr bwMode="auto">
          <a:xfrm>
            <a:off x="2971800" y="533400"/>
            <a:ext cx="55626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8640" rIns="548640" anchor="ctr"/>
          <a:lstStyle/>
          <a:p>
            <a:r>
              <a:rPr lang="en-US" sz="3200"/>
              <a:t>Brands that a consumer excludes from purchase consideration.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346" name="Rectangle 2" descr="Parchment"/>
          <p:cNvSpPr>
            <a:spLocks noChangeArrowheads="1"/>
          </p:cNvSpPr>
          <p:nvPr/>
        </p:nvSpPr>
        <p:spPr bwMode="auto">
          <a:xfrm>
            <a:off x="533400" y="533400"/>
            <a:ext cx="27432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760" rIns="365760" anchor="ctr"/>
          <a:lstStyle/>
          <a:p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Inert Set</a:t>
            </a:r>
            <a:endParaRPr lang="en-US" sz="3200"/>
          </a:p>
        </p:txBody>
      </p:sp>
      <p:sp>
        <p:nvSpPr>
          <p:cNvPr id="697348" name="Rectangle 4"/>
          <p:cNvSpPr>
            <a:spLocks noChangeArrowheads="1"/>
          </p:cNvSpPr>
          <p:nvPr/>
        </p:nvSpPr>
        <p:spPr bwMode="auto">
          <a:xfrm>
            <a:off x="3276600" y="533400"/>
            <a:ext cx="52578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8640" rIns="548640" anchor="ctr"/>
          <a:lstStyle/>
          <a:p>
            <a:r>
              <a:rPr lang="en-US" sz="3200"/>
              <a:t>Brands that a consumer is indifferent toward because they are perceived as having no particular advantage.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5410200" y="609600"/>
            <a:ext cx="3048000" cy="5181600"/>
          </a:xfrm>
        </p:spPr>
        <p:txBody>
          <a:bodyPr/>
          <a:lstStyle/>
          <a:p>
            <a:r>
              <a:rPr lang="en-US" sz="4000" b="1"/>
              <a:t>Figure 16.4 Ad Suggesting Criteria for Decision Making</a:t>
            </a:r>
            <a:endParaRPr lang="en-US"/>
          </a:p>
        </p:txBody>
      </p:sp>
      <p:pic>
        <p:nvPicPr>
          <p:cNvPr id="731139" name="Picture 3" descr="C:\My Documents\Prentice-Hall\Schiffman\images\Schiffman_CH16_01_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48006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Consumer Decision Rules</a:t>
            </a:r>
          </a:p>
        </p:txBody>
      </p:sp>
      <p:sp>
        <p:nvSpPr>
          <p:cNvPr id="7024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06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Compensatory</a:t>
            </a:r>
          </a:p>
          <a:p>
            <a:pPr>
              <a:lnSpc>
                <a:spcPct val="90000"/>
              </a:lnSpc>
            </a:pPr>
            <a:r>
              <a:rPr lang="en-US"/>
              <a:t>Noncompensatory</a:t>
            </a:r>
          </a:p>
          <a:p>
            <a:pPr lvl="1">
              <a:lnSpc>
                <a:spcPct val="90000"/>
              </a:lnSpc>
            </a:pPr>
            <a:r>
              <a:rPr lang="en-US"/>
              <a:t>Conjunctive Decision Rule</a:t>
            </a:r>
          </a:p>
          <a:p>
            <a:pPr lvl="1">
              <a:lnSpc>
                <a:spcPct val="90000"/>
              </a:lnSpc>
            </a:pPr>
            <a:r>
              <a:rPr lang="en-US"/>
              <a:t>Disjunctive Decision Rule</a:t>
            </a:r>
          </a:p>
          <a:p>
            <a:pPr lvl="1">
              <a:lnSpc>
                <a:spcPct val="90000"/>
              </a:lnSpc>
            </a:pPr>
            <a:r>
              <a:rPr lang="en-US"/>
              <a:t>Lexicographic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0" name="Rectangle 2" descr="Parchment"/>
          <p:cNvSpPr>
            <a:spLocks noChangeArrowheads="1"/>
          </p:cNvSpPr>
          <p:nvPr/>
        </p:nvSpPr>
        <p:spPr bwMode="auto">
          <a:xfrm>
            <a:off x="609600" y="533400"/>
            <a:ext cx="33528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760" rIns="365760" anchor="ctr"/>
          <a:lstStyle/>
          <a:p>
            <a:r>
              <a:rPr lang="en-US" sz="3100" b="1">
                <a:effectLst>
                  <a:outerShdw blurRad="38100" dist="38100" dir="2700000" algn="tl">
                    <a:srgbClr val="FFFFFF"/>
                  </a:outerShdw>
                </a:effectLst>
              </a:rPr>
              <a:t>Compensatory Decision Rules</a:t>
            </a:r>
            <a:endParaRPr lang="en-US" sz="3100"/>
          </a:p>
        </p:txBody>
      </p:sp>
      <p:sp>
        <p:nvSpPr>
          <p:cNvPr id="703492" name="Rectangle 4"/>
          <p:cNvSpPr>
            <a:spLocks noChangeArrowheads="1"/>
          </p:cNvSpPr>
          <p:nvPr/>
        </p:nvSpPr>
        <p:spPr bwMode="auto">
          <a:xfrm>
            <a:off x="3962400" y="533400"/>
            <a:ext cx="4572000" cy="563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8640" rIns="548640" anchor="ctr"/>
          <a:lstStyle/>
          <a:p>
            <a:r>
              <a:rPr lang="en-US" sz="3200"/>
              <a:t>A type of decision rule in which a consumer evaluates each brand in terms of each relevant attribute and then selects the brand with the highest weighted score.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2" descr="Parchment"/>
          <p:cNvSpPr>
            <a:spLocks noChangeArrowheads="1"/>
          </p:cNvSpPr>
          <p:nvPr/>
        </p:nvSpPr>
        <p:spPr bwMode="auto">
          <a:xfrm>
            <a:off x="609600" y="533400"/>
            <a:ext cx="31242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760" rIns="365760" anchor="ctr"/>
          <a:lstStyle/>
          <a:p>
            <a:r>
              <a:rPr lang="en-US" sz="3000" b="1">
                <a:effectLst>
                  <a:outerShdw blurRad="38100" dist="38100" dir="2700000" algn="tl">
                    <a:srgbClr val="FFFFFF"/>
                  </a:outerShdw>
                </a:effectLst>
              </a:rPr>
              <a:t>Non-compensatory Decision </a:t>
            </a:r>
          </a:p>
          <a:p>
            <a:r>
              <a:rPr lang="en-US" sz="3000" b="1">
                <a:effectLst>
                  <a:outerShdw blurRad="38100" dist="38100" dir="2700000" algn="tl">
                    <a:srgbClr val="FFFFFF"/>
                  </a:outerShdw>
                </a:effectLst>
              </a:rPr>
              <a:t>Rules</a:t>
            </a:r>
            <a:endParaRPr lang="en-US" sz="3000"/>
          </a:p>
        </p:txBody>
      </p:sp>
      <p:sp>
        <p:nvSpPr>
          <p:cNvPr id="705540" name="Rectangle 4"/>
          <p:cNvSpPr>
            <a:spLocks noChangeArrowheads="1"/>
          </p:cNvSpPr>
          <p:nvPr/>
        </p:nvSpPr>
        <p:spPr bwMode="auto">
          <a:xfrm>
            <a:off x="3733800" y="533400"/>
            <a:ext cx="4800600" cy="563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8640" rIns="548640" anchor="ctr"/>
          <a:lstStyle/>
          <a:p>
            <a:r>
              <a:rPr lang="en-US" sz="3200"/>
              <a:t>A type of consumer decision rule by which positive evaluation of a brand attribute does not compensate for  a negative evaluation of the same brand on some other attribute.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 descr="Parchment"/>
          <p:cNvSpPr>
            <a:spLocks noChangeArrowheads="1"/>
          </p:cNvSpPr>
          <p:nvPr/>
        </p:nvSpPr>
        <p:spPr bwMode="auto">
          <a:xfrm>
            <a:off x="609600" y="533400"/>
            <a:ext cx="29718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760" rIns="365760" anchor="ctr"/>
          <a:lstStyle/>
          <a:p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Conjunctive Decision Rule</a:t>
            </a:r>
            <a:endParaRPr lang="en-US" sz="3200"/>
          </a:p>
        </p:txBody>
      </p:sp>
      <p:sp>
        <p:nvSpPr>
          <p:cNvPr id="706564" name="Rectangle 4"/>
          <p:cNvSpPr>
            <a:spLocks noChangeArrowheads="1"/>
          </p:cNvSpPr>
          <p:nvPr/>
        </p:nvSpPr>
        <p:spPr bwMode="auto">
          <a:xfrm>
            <a:off x="3581400" y="533400"/>
            <a:ext cx="4953000" cy="563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8640" rIns="548640" anchor="ctr"/>
          <a:lstStyle/>
          <a:p>
            <a:r>
              <a:rPr lang="en-US" sz="3200"/>
              <a:t>A noncompensatory decision rule in which consumers establish a minimally acceptable cutoff point for each attribute evaluated. Brands that fall below the cutoff point on any one attribute are eliminated from further consideration.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2" descr="Parchment"/>
          <p:cNvSpPr>
            <a:spLocks noChangeArrowheads="1"/>
          </p:cNvSpPr>
          <p:nvPr/>
        </p:nvSpPr>
        <p:spPr bwMode="auto">
          <a:xfrm>
            <a:off x="609600" y="533400"/>
            <a:ext cx="30480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760" rIns="365760" anchor="ctr"/>
          <a:lstStyle/>
          <a:p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Disjunctive Rule</a:t>
            </a:r>
            <a:endParaRPr lang="en-US" sz="3200"/>
          </a:p>
        </p:txBody>
      </p:sp>
      <p:sp>
        <p:nvSpPr>
          <p:cNvPr id="707588" name="Rectangle 4"/>
          <p:cNvSpPr>
            <a:spLocks noChangeArrowheads="1"/>
          </p:cNvSpPr>
          <p:nvPr/>
        </p:nvSpPr>
        <p:spPr bwMode="auto">
          <a:xfrm>
            <a:off x="3657600" y="533400"/>
            <a:ext cx="4876800" cy="563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8640" rIns="548640" anchor="ctr"/>
          <a:lstStyle/>
          <a:p>
            <a:r>
              <a:rPr lang="en-US" sz="3200"/>
              <a:t>A noncompensatory decision rule in which consumers establish a minimally acceptable cutoff point for each relevant product attribute.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10" name="Rectangle 2" descr="Parchment"/>
          <p:cNvSpPr>
            <a:spLocks noChangeArrowheads="1"/>
          </p:cNvSpPr>
          <p:nvPr/>
        </p:nvSpPr>
        <p:spPr bwMode="auto">
          <a:xfrm>
            <a:off x="609600" y="533400"/>
            <a:ext cx="30480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760" rIns="365760" anchor="ctr"/>
          <a:lstStyle/>
          <a:p>
            <a:r>
              <a:rPr lang="en-US" sz="2900" b="1">
                <a:effectLst>
                  <a:outerShdw blurRad="38100" dist="38100" dir="2700000" algn="tl">
                    <a:srgbClr val="FFFFFF"/>
                  </a:outerShdw>
                </a:effectLst>
              </a:rPr>
              <a:t>Lexicographic Rule</a:t>
            </a:r>
            <a:endParaRPr lang="en-US" sz="2800"/>
          </a:p>
        </p:txBody>
      </p:sp>
      <p:sp>
        <p:nvSpPr>
          <p:cNvPr id="708612" name="Rectangle 4"/>
          <p:cNvSpPr>
            <a:spLocks noChangeArrowheads="1"/>
          </p:cNvSpPr>
          <p:nvPr/>
        </p:nvSpPr>
        <p:spPr bwMode="auto">
          <a:xfrm>
            <a:off x="3657600" y="533400"/>
            <a:ext cx="4876800" cy="563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8640" rIns="548640" anchor="ctr"/>
          <a:lstStyle/>
          <a:p>
            <a:r>
              <a:rPr lang="en-US" sz="3200"/>
              <a:t>A noncompensatory decision rule - consumers first rank product attributes in terms of  importance, then compare brands in terms of the attribute considered most important.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4" name="Rectangle 2" descr="Parchment"/>
          <p:cNvSpPr>
            <a:spLocks noChangeArrowheads="1"/>
          </p:cNvSpPr>
          <p:nvPr/>
        </p:nvSpPr>
        <p:spPr bwMode="auto">
          <a:xfrm>
            <a:off x="609600" y="533400"/>
            <a:ext cx="26670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760" rIns="365760" anchor="ctr"/>
          <a:lstStyle/>
          <a:p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Affect Referral Decision Rule</a:t>
            </a:r>
            <a:endParaRPr lang="en-US" sz="3200"/>
          </a:p>
        </p:txBody>
      </p:sp>
      <p:sp>
        <p:nvSpPr>
          <p:cNvPr id="709636" name="Rectangle 4"/>
          <p:cNvSpPr>
            <a:spLocks noChangeArrowheads="1"/>
          </p:cNvSpPr>
          <p:nvPr/>
        </p:nvSpPr>
        <p:spPr bwMode="auto">
          <a:xfrm>
            <a:off x="3276600" y="533400"/>
            <a:ext cx="5257800" cy="563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8640" rIns="548640" anchor="ctr"/>
          <a:lstStyle/>
          <a:p>
            <a:r>
              <a:rPr lang="en-US" sz="3200"/>
              <a:t>A simplified decision rule by which consumers make a product choice on the basis of their previously established overall ratings of the brands considered, rather than on specific attributes.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Text Box 2"/>
          <p:cNvSpPr txBox="1">
            <a:spLocks noChangeArrowheads="1"/>
          </p:cNvSpPr>
          <p:nvPr/>
        </p:nvSpPr>
        <p:spPr bwMode="auto">
          <a:xfrm>
            <a:off x="635000" y="638175"/>
            <a:ext cx="8128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latin typeface="Arial" charset="0"/>
              </a:rPr>
              <a:t>Table 16.7  Hypothetical Use of Popular Decision Rules in Making a Decision to Purchase an Ultralight Laptop</a:t>
            </a:r>
            <a:endParaRPr lang="en-US" sz="3200" b="1">
              <a:latin typeface="Arial" charset="0"/>
            </a:endParaRPr>
          </a:p>
        </p:txBody>
      </p:sp>
      <p:grpSp>
        <p:nvGrpSpPr>
          <p:cNvPr id="710671" name="Group 15"/>
          <p:cNvGrpSpPr>
            <a:grpSpLocks/>
          </p:cNvGrpSpPr>
          <p:nvPr/>
        </p:nvGrpSpPr>
        <p:grpSpPr bwMode="auto">
          <a:xfrm>
            <a:off x="609600" y="2057400"/>
            <a:ext cx="7924800" cy="4111625"/>
            <a:chOff x="728" y="1450"/>
            <a:chExt cx="4352" cy="2590"/>
          </a:xfrm>
        </p:grpSpPr>
        <p:sp>
          <p:nvSpPr>
            <p:cNvPr id="710659" name="Rectangle 3"/>
            <p:cNvSpPr>
              <a:spLocks noChangeArrowheads="1"/>
            </p:cNvSpPr>
            <p:nvPr/>
          </p:nvSpPr>
          <p:spPr bwMode="auto">
            <a:xfrm>
              <a:off x="728" y="1450"/>
              <a:ext cx="1287" cy="21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DECISION RULE</a:t>
              </a:r>
            </a:p>
          </p:txBody>
        </p:sp>
        <p:sp>
          <p:nvSpPr>
            <p:cNvPr id="710660" name="Rectangle 4"/>
            <p:cNvSpPr>
              <a:spLocks noChangeArrowheads="1"/>
            </p:cNvSpPr>
            <p:nvPr/>
          </p:nvSpPr>
          <p:spPr bwMode="auto">
            <a:xfrm>
              <a:off x="2015" y="1450"/>
              <a:ext cx="3065" cy="21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MENTAL STATEMENT</a:t>
              </a:r>
            </a:p>
          </p:txBody>
        </p:sp>
        <p:sp>
          <p:nvSpPr>
            <p:cNvPr id="710661" name="Rectangle 5"/>
            <p:cNvSpPr>
              <a:spLocks noChangeArrowheads="1"/>
            </p:cNvSpPr>
            <p:nvPr/>
          </p:nvSpPr>
          <p:spPr bwMode="auto">
            <a:xfrm>
              <a:off x="728" y="1664"/>
              <a:ext cx="1287" cy="56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Compensatory rule</a:t>
              </a:r>
            </a:p>
          </p:txBody>
        </p:sp>
        <p:sp>
          <p:nvSpPr>
            <p:cNvPr id="710662" name="Rectangle 6"/>
            <p:cNvSpPr>
              <a:spLocks noChangeArrowheads="1"/>
            </p:cNvSpPr>
            <p:nvPr/>
          </p:nvSpPr>
          <p:spPr bwMode="auto">
            <a:xfrm>
              <a:off x="2015" y="1664"/>
              <a:ext cx="3065" cy="56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“I selected the computer that came out best when I balanced the good ratings against the bad ratings.”</a:t>
              </a:r>
            </a:p>
          </p:txBody>
        </p:sp>
        <p:sp>
          <p:nvSpPr>
            <p:cNvPr id="710663" name="Rectangle 7"/>
            <p:cNvSpPr>
              <a:spLocks noChangeArrowheads="1"/>
            </p:cNvSpPr>
            <p:nvPr/>
          </p:nvSpPr>
          <p:spPr bwMode="auto">
            <a:xfrm>
              <a:off x="728" y="2230"/>
              <a:ext cx="1287" cy="3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Conjunctive rule</a:t>
              </a:r>
            </a:p>
          </p:txBody>
        </p:sp>
        <p:sp>
          <p:nvSpPr>
            <p:cNvPr id="710664" name="Rectangle 8"/>
            <p:cNvSpPr>
              <a:spLocks noChangeArrowheads="1"/>
            </p:cNvSpPr>
            <p:nvPr/>
          </p:nvSpPr>
          <p:spPr bwMode="auto">
            <a:xfrm>
              <a:off x="2015" y="2230"/>
              <a:ext cx="3065" cy="3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“I selected the computer that had no bad features.”</a:t>
              </a:r>
            </a:p>
          </p:txBody>
        </p:sp>
        <p:sp>
          <p:nvSpPr>
            <p:cNvPr id="710665" name="Rectangle 9"/>
            <p:cNvSpPr>
              <a:spLocks noChangeArrowheads="1"/>
            </p:cNvSpPr>
            <p:nvPr/>
          </p:nvSpPr>
          <p:spPr bwMode="auto">
            <a:xfrm>
              <a:off x="728" y="2620"/>
              <a:ext cx="1287" cy="3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Disjunctive rule</a:t>
              </a:r>
            </a:p>
          </p:txBody>
        </p:sp>
        <p:sp>
          <p:nvSpPr>
            <p:cNvPr id="710666" name="Rectangle 10"/>
            <p:cNvSpPr>
              <a:spLocks noChangeArrowheads="1"/>
            </p:cNvSpPr>
            <p:nvPr/>
          </p:nvSpPr>
          <p:spPr bwMode="auto">
            <a:xfrm>
              <a:off x="2015" y="2620"/>
              <a:ext cx="3065" cy="3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“I picked the computer that excelled in at least one attribute.”</a:t>
              </a:r>
            </a:p>
          </p:txBody>
        </p:sp>
        <p:sp>
          <p:nvSpPr>
            <p:cNvPr id="710667" name="Rectangle 11"/>
            <p:cNvSpPr>
              <a:spLocks noChangeArrowheads="1"/>
            </p:cNvSpPr>
            <p:nvPr/>
          </p:nvSpPr>
          <p:spPr bwMode="auto">
            <a:xfrm>
              <a:off x="728" y="3010"/>
              <a:ext cx="1287" cy="6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Lexicographic rule</a:t>
              </a:r>
            </a:p>
          </p:txBody>
        </p:sp>
        <p:sp>
          <p:nvSpPr>
            <p:cNvPr id="710668" name="Rectangle 12"/>
            <p:cNvSpPr>
              <a:spLocks noChangeArrowheads="1"/>
            </p:cNvSpPr>
            <p:nvPr/>
          </p:nvSpPr>
          <p:spPr bwMode="auto">
            <a:xfrm>
              <a:off x="2015" y="3010"/>
              <a:ext cx="3065" cy="6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“I looked at the feature that was most important to me and chose the computer that ranked highest on that attribute.”</a:t>
              </a:r>
            </a:p>
          </p:txBody>
        </p:sp>
        <p:sp>
          <p:nvSpPr>
            <p:cNvPr id="710669" name="Rectangle 13"/>
            <p:cNvSpPr>
              <a:spLocks noChangeArrowheads="1"/>
            </p:cNvSpPr>
            <p:nvPr/>
          </p:nvSpPr>
          <p:spPr bwMode="auto">
            <a:xfrm>
              <a:off x="728" y="3614"/>
              <a:ext cx="1287" cy="4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Affect referral rule</a:t>
              </a:r>
            </a:p>
          </p:txBody>
        </p:sp>
        <p:sp>
          <p:nvSpPr>
            <p:cNvPr id="710670" name="Rectangle 14"/>
            <p:cNvSpPr>
              <a:spLocks noChangeArrowheads="1"/>
            </p:cNvSpPr>
            <p:nvPr/>
          </p:nvSpPr>
          <p:spPr bwMode="auto">
            <a:xfrm>
              <a:off x="2015" y="3614"/>
              <a:ext cx="3065" cy="4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“I bought the brand with the highest overall rating.”</a:t>
              </a:r>
            </a:p>
          </p:txBody>
        </p:sp>
      </p:grp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Coping with Missing Information</a:t>
            </a:r>
            <a:endParaRPr lang="en-US"/>
          </a:p>
        </p:txBody>
      </p:sp>
      <p:sp>
        <p:nvSpPr>
          <p:cNvPr id="7321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>
            <a:normAutofit lnSpcReduction="10000"/>
          </a:bodyPr>
          <a:lstStyle/>
          <a:p>
            <a:r>
              <a:rPr lang="en-US"/>
              <a:t>Delay decision until missing information is obtained</a:t>
            </a:r>
          </a:p>
          <a:p>
            <a:r>
              <a:rPr lang="en-US"/>
              <a:t>Ignore missing information and use available information</a:t>
            </a:r>
          </a:p>
          <a:p>
            <a:r>
              <a:rPr lang="en-US"/>
              <a:t>Change the decision strategy to one that better accommodates for the missing information</a:t>
            </a:r>
          </a:p>
          <a:p>
            <a:r>
              <a:rPr lang="en-US"/>
              <a:t>Infer the missing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Types of Purchases</a:t>
            </a:r>
          </a:p>
        </p:txBody>
      </p:sp>
      <p:sp>
        <p:nvSpPr>
          <p:cNvPr id="711687" name="Oval 7"/>
          <p:cNvSpPr>
            <a:spLocks noChangeArrowheads="1"/>
          </p:cNvSpPr>
          <p:nvPr/>
        </p:nvSpPr>
        <p:spPr bwMode="auto">
          <a:xfrm>
            <a:off x="1371600" y="2362200"/>
            <a:ext cx="2362200" cy="1676400"/>
          </a:xfrm>
          <a:prstGeom prst="ellipse">
            <a:avLst/>
          </a:prstGeom>
          <a:solidFill>
            <a:srgbClr val="99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/>
              <a:t>Trial</a:t>
            </a:r>
          </a:p>
          <a:p>
            <a:r>
              <a:rPr lang="en-US" sz="2800" b="1"/>
              <a:t>Purchases</a:t>
            </a:r>
            <a:endParaRPr lang="en-US"/>
          </a:p>
        </p:txBody>
      </p:sp>
      <p:sp>
        <p:nvSpPr>
          <p:cNvPr id="711688" name="Oval 8"/>
          <p:cNvSpPr>
            <a:spLocks noChangeArrowheads="1"/>
          </p:cNvSpPr>
          <p:nvPr/>
        </p:nvSpPr>
        <p:spPr bwMode="auto">
          <a:xfrm>
            <a:off x="4724400" y="2286000"/>
            <a:ext cx="2362200" cy="1676400"/>
          </a:xfrm>
          <a:prstGeom prst="ellipse">
            <a:avLst/>
          </a:prstGeom>
          <a:solidFill>
            <a:srgbClr val="99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/>
              <a:t>Repeat </a:t>
            </a:r>
          </a:p>
          <a:p>
            <a:r>
              <a:rPr lang="en-US" sz="2800" b="1"/>
              <a:t>Purchases</a:t>
            </a:r>
            <a:endParaRPr lang="en-US"/>
          </a:p>
        </p:txBody>
      </p:sp>
      <p:sp>
        <p:nvSpPr>
          <p:cNvPr id="711689" name="Oval 9"/>
          <p:cNvSpPr>
            <a:spLocks noChangeArrowheads="1"/>
          </p:cNvSpPr>
          <p:nvPr/>
        </p:nvSpPr>
        <p:spPr bwMode="auto">
          <a:xfrm>
            <a:off x="3124200" y="3886200"/>
            <a:ext cx="2362200" cy="1676400"/>
          </a:xfrm>
          <a:prstGeom prst="ellipse">
            <a:avLst/>
          </a:prstGeom>
          <a:solidFill>
            <a:srgbClr val="99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/>
              <a:t>Long-Term</a:t>
            </a:r>
          </a:p>
          <a:p>
            <a:r>
              <a:rPr lang="en-US" b="1"/>
              <a:t>Commitment</a:t>
            </a:r>
          </a:p>
          <a:p>
            <a:r>
              <a:rPr lang="en-US" b="1"/>
              <a:t>Purchases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 b="1"/>
              <a:t>Outcomes of Postpurchase Evaluation</a:t>
            </a:r>
            <a:endParaRPr lang="en-US" b="1"/>
          </a:p>
        </p:txBody>
      </p:sp>
      <p:sp>
        <p:nvSpPr>
          <p:cNvPr id="7137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Actual Performance Matches Expectations</a:t>
            </a:r>
          </a:p>
          <a:p>
            <a:pPr lvl="1">
              <a:lnSpc>
                <a:spcPct val="90000"/>
              </a:lnSpc>
            </a:pPr>
            <a:r>
              <a:rPr lang="en-US"/>
              <a:t>Neutral Feeling</a:t>
            </a:r>
          </a:p>
          <a:p>
            <a:pPr>
              <a:lnSpc>
                <a:spcPct val="90000"/>
              </a:lnSpc>
            </a:pPr>
            <a:r>
              <a:rPr lang="en-US"/>
              <a:t>Actual Performance Exceeds Expectations</a:t>
            </a:r>
          </a:p>
          <a:p>
            <a:pPr lvl="1">
              <a:lnSpc>
                <a:spcPct val="90000"/>
              </a:lnSpc>
            </a:pPr>
            <a:r>
              <a:rPr lang="en-US"/>
              <a:t>Positive Disconfirmation of Expectations</a:t>
            </a:r>
          </a:p>
          <a:p>
            <a:pPr>
              <a:lnSpc>
                <a:spcPct val="90000"/>
              </a:lnSpc>
            </a:pPr>
            <a:r>
              <a:rPr lang="en-US"/>
              <a:t>Performance is Below Expectations</a:t>
            </a:r>
          </a:p>
          <a:p>
            <a:pPr lvl="1">
              <a:lnSpc>
                <a:spcPct val="90000"/>
              </a:lnSpc>
            </a:pPr>
            <a:r>
              <a:rPr lang="en-US"/>
              <a:t>Negative Disconfirmation of Expectations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Gifting Behavior</a:t>
            </a:r>
            <a:endParaRPr lang="en-US"/>
          </a:p>
        </p:txBody>
      </p:sp>
      <p:sp>
        <p:nvSpPr>
          <p:cNvPr id="733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	Gifting is an act of symbolic communication, with explicit and implicit meanings ranging from congratulations and love, to regret, obligation, and dominance.</a:t>
            </a:r>
          </a:p>
        </p:txBody>
      </p:sp>
      <p:pic>
        <p:nvPicPr>
          <p:cNvPr id="733188" name="Picture 4" descr="C:\WINDOWS\Desktop\web.bm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114800"/>
            <a:ext cx="6794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64" name="Text Box 12"/>
          <p:cNvSpPr txBox="1">
            <a:spLocks noChangeArrowheads="1"/>
          </p:cNvSpPr>
          <p:nvPr/>
        </p:nvSpPr>
        <p:spPr bwMode="auto">
          <a:xfrm>
            <a:off x="635000" y="638175"/>
            <a:ext cx="8128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Table 16.9  Five Giver-Receiver Gifting Subdivisions</a:t>
            </a:r>
          </a:p>
        </p:txBody>
      </p:sp>
      <p:grpSp>
        <p:nvGrpSpPr>
          <p:cNvPr id="714768" name="Group 16"/>
          <p:cNvGrpSpPr>
            <a:grpSpLocks/>
          </p:cNvGrpSpPr>
          <p:nvPr/>
        </p:nvGrpSpPr>
        <p:grpSpPr bwMode="auto">
          <a:xfrm>
            <a:off x="609600" y="2133600"/>
            <a:ext cx="7772400" cy="2311400"/>
            <a:chOff x="504" y="1344"/>
            <a:chExt cx="4824" cy="1456"/>
          </a:xfrm>
        </p:grpSpPr>
        <p:sp>
          <p:nvSpPr>
            <p:cNvPr id="714754" name="Rectangle 2"/>
            <p:cNvSpPr>
              <a:spLocks noChangeArrowheads="1"/>
            </p:cNvSpPr>
            <p:nvPr/>
          </p:nvSpPr>
          <p:spPr bwMode="auto">
            <a:xfrm>
              <a:off x="504" y="2376"/>
              <a:ext cx="1128" cy="42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flatTx/>
            </a:bodyPr>
            <a:lstStyle/>
            <a:p>
              <a:r>
                <a:rPr lang="en-US" sz="2000" b="1"/>
                <a:t>GROUP</a:t>
              </a:r>
            </a:p>
          </p:txBody>
        </p:sp>
        <p:sp>
          <p:nvSpPr>
            <p:cNvPr id="714755" name="Rectangle 3"/>
            <p:cNvSpPr>
              <a:spLocks noChangeArrowheads="1"/>
            </p:cNvSpPr>
            <p:nvPr/>
          </p:nvSpPr>
          <p:spPr bwMode="auto">
            <a:xfrm>
              <a:off x="1632" y="2376"/>
              <a:ext cx="1232" cy="42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flatTx/>
            </a:bodyPr>
            <a:lstStyle/>
            <a:p>
              <a:r>
                <a:rPr lang="en-US" sz="2000"/>
                <a:t>Intercategory gifting</a:t>
              </a:r>
            </a:p>
          </p:txBody>
        </p:sp>
        <p:sp>
          <p:nvSpPr>
            <p:cNvPr id="714756" name="Rectangle 4"/>
            <p:cNvSpPr>
              <a:spLocks noChangeArrowheads="1"/>
            </p:cNvSpPr>
            <p:nvPr/>
          </p:nvSpPr>
          <p:spPr bwMode="auto">
            <a:xfrm>
              <a:off x="2864" y="2376"/>
              <a:ext cx="1232" cy="42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flatTx/>
            </a:bodyPr>
            <a:lstStyle/>
            <a:p>
              <a:r>
                <a:rPr lang="en-US" sz="2000"/>
                <a:t>Intergroup gifting</a:t>
              </a:r>
            </a:p>
          </p:txBody>
        </p:sp>
        <p:sp>
          <p:nvSpPr>
            <p:cNvPr id="714757" name="Rectangle 5"/>
            <p:cNvSpPr>
              <a:spLocks noChangeArrowheads="1"/>
            </p:cNvSpPr>
            <p:nvPr/>
          </p:nvSpPr>
          <p:spPr bwMode="auto">
            <a:xfrm>
              <a:off x="4096" y="2376"/>
              <a:ext cx="1232" cy="42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flatTx/>
            </a:bodyPr>
            <a:lstStyle/>
            <a:p>
              <a:r>
                <a:rPr lang="en-US" sz="2000"/>
                <a:t>Intragroup gifting</a:t>
              </a:r>
            </a:p>
          </p:txBody>
        </p:sp>
        <p:sp>
          <p:nvSpPr>
            <p:cNvPr id="714758" name="Rectangle 6"/>
            <p:cNvSpPr>
              <a:spLocks noChangeArrowheads="1"/>
            </p:cNvSpPr>
            <p:nvPr/>
          </p:nvSpPr>
          <p:spPr bwMode="auto">
            <a:xfrm>
              <a:off x="504" y="1952"/>
              <a:ext cx="1128" cy="42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flatTx/>
            </a:bodyPr>
            <a:lstStyle/>
            <a:p>
              <a:r>
                <a:rPr lang="en-US" sz="2000" b="1"/>
                <a:t>INDIVIDUAL</a:t>
              </a:r>
            </a:p>
          </p:txBody>
        </p:sp>
        <p:sp>
          <p:nvSpPr>
            <p:cNvPr id="714759" name="Rectangle 7"/>
            <p:cNvSpPr>
              <a:spLocks noChangeArrowheads="1"/>
            </p:cNvSpPr>
            <p:nvPr/>
          </p:nvSpPr>
          <p:spPr bwMode="auto">
            <a:xfrm>
              <a:off x="1632" y="1952"/>
              <a:ext cx="1232" cy="42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flatTx/>
            </a:bodyPr>
            <a:lstStyle/>
            <a:p>
              <a:r>
                <a:rPr lang="en-US" sz="2000"/>
                <a:t>Interpersonal gifting</a:t>
              </a:r>
            </a:p>
          </p:txBody>
        </p:sp>
        <p:sp>
          <p:nvSpPr>
            <p:cNvPr id="714760" name="Rectangle 8"/>
            <p:cNvSpPr>
              <a:spLocks noChangeArrowheads="1"/>
            </p:cNvSpPr>
            <p:nvPr/>
          </p:nvSpPr>
          <p:spPr bwMode="auto">
            <a:xfrm>
              <a:off x="2864" y="1952"/>
              <a:ext cx="1232" cy="42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flatTx/>
            </a:bodyPr>
            <a:lstStyle/>
            <a:p>
              <a:r>
                <a:rPr lang="en-US" sz="2000"/>
                <a:t>Intercategory gifting</a:t>
              </a:r>
            </a:p>
          </p:txBody>
        </p:sp>
        <p:sp>
          <p:nvSpPr>
            <p:cNvPr id="714761" name="Rectangle 9"/>
            <p:cNvSpPr>
              <a:spLocks noChangeArrowheads="1"/>
            </p:cNvSpPr>
            <p:nvPr/>
          </p:nvSpPr>
          <p:spPr bwMode="auto">
            <a:xfrm>
              <a:off x="4096" y="1952"/>
              <a:ext cx="1232" cy="424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flatTx/>
            </a:bodyPr>
            <a:lstStyle/>
            <a:p>
              <a:r>
                <a:rPr lang="en-US" sz="2000"/>
                <a:t>Intrapersonal gifting</a:t>
              </a:r>
            </a:p>
          </p:txBody>
        </p:sp>
        <p:sp>
          <p:nvSpPr>
            <p:cNvPr id="714762" name="Rectangle 10"/>
            <p:cNvSpPr>
              <a:spLocks noChangeArrowheads="1"/>
            </p:cNvSpPr>
            <p:nvPr/>
          </p:nvSpPr>
          <p:spPr bwMode="auto">
            <a:xfrm>
              <a:off x="504" y="1344"/>
              <a:ext cx="1128" cy="60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b">
              <a:flatTx/>
            </a:bodyPr>
            <a:lstStyle/>
            <a:p>
              <a:r>
                <a:rPr lang="en-US" sz="2000" b="1"/>
                <a:t>GIVERS</a:t>
              </a:r>
            </a:p>
          </p:txBody>
        </p:sp>
        <p:sp>
          <p:nvSpPr>
            <p:cNvPr id="714763" name="Rectangle 11"/>
            <p:cNvSpPr>
              <a:spLocks noChangeArrowheads="1"/>
            </p:cNvSpPr>
            <p:nvPr/>
          </p:nvSpPr>
          <p:spPr bwMode="auto">
            <a:xfrm>
              <a:off x="1632" y="1344"/>
              <a:ext cx="1232" cy="60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b">
              <a:flatTx/>
            </a:bodyPr>
            <a:lstStyle/>
            <a:p>
              <a:r>
                <a:rPr lang="en-US" sz="2000" b="1"/>
                <a:t>INDIVIDUAL</a:t>
              </a:r>
            </a:p>
          </p:txBody>
        </p:sp>
        <p:sp>
          <p:nvSpPr>
            <p:cNvPr id="714765" name="Rectangle 13"/>
            <p:cNvSpPr>
              <a:spLocks noChangeArrowheads="1"/>
            </p:cNvSpPr>
            <p:nvPr/>
          </p:nvSpPr>
          <p:spPr bwMode="auto">
            <a:xfrm>
              <a:off x="2864" y="1344"/>
              <a:ext cx="1232" cy="60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b">
              <a:flatTx/>
            </a:bodyPr>
            <a:lstStyle/>
            <a:p>
              <a:r>
                <a:rPr lang="en-US" sz="2000" b="1"/>
                <a:t>RECEIVES “OTHER” GROUP</a:t>
              </a:r>
            </a:p>
          </p:txBody>
        </p:sp>
        <p:sp>
          <p:nvSpPr>
            <p:cNvPr id="714766" name="Rectangle 14"/>
            <p:cNvSpPr>
              <a:spLocks noChangeArrowheads="1"/>
            </p:cNvSpPr>
            <p:nvPr/>
          </p:nvSpPr>
          <p:spPr bwMode="auto">
            <a:xfrm>
              <a:off x="4096" y="1344"/>
              <a:ext cx="1232" cy="60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1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179605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b">
              <a:flatTx/>
            </a:bodyPr>
            <a:lstStyle/>
            <a:p>
              <a:r>
                <a:rPr lang="en-US" sz="2000" b="1"/>
                <a:t>SELF*</a:t>
              </a:r>
            </a:p>
          </p:txBody>
        </p:sp>
      </p:grpSp>
      <p:sp>
        <p:nvSpPr>
          <p:cNvPr id="714767" name="Text Box 15"/>
          <p:cNvSpPr txBox="1">
            <a:spLocks noChangeArrowheads="1"/>
          </p:cNvSpPr>
          <p:nvPr/>
        </p:nvSpPr>
        <p:spPr bwMode="auto">
          <a:xfrm>
            <a:off x="749300" y="4816475"/>
            <a:ext cx="7489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*This “SELF” is either singular self (“me”) or plural (“us”).</a:t>
            </a:r>
          </a:p>
        </p:txBody>
      </p:sp>
      <p:pic>
        <p:nvPicPr>
          <p:cNvPr id="714769" name="Picture 17" descr="C:\WINDOWS\Desktop\web.bm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10200"/>
            <a:ext cx="6794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0" name="Text Box 2"/>
          <p:cNvSpPr txBox="1">
            <a:spLocks noChangeArrowheads="1"/>
          </p:cNvSpPr>
          <p:nvPr/>
        </p:nvSpPr>
        <p:spPr bwMode="auto">
          <a:xfrm>
            <a:off x="635000" y="638175"/>
            <a:ext cx="8128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Table 16.12  Reported Circumstances and Motivations for Self-Gift Behavior</a:t>
            </a:r>
          </a:p>
        </p:txBody>
      </p:sp>
      <p:sp>
        <p:nvSpPr>
          <p:cNvPr id="718851" name="Rectangle 3"/>
          <p:cNvSpPr>
            <a:spLocks noChangeArrowheads="1"/>
          </p:cNvSpPr>
          <p:nvPr/>
        </p:nvSpPr>
        <p:spPr bwMode="auto">
          <a:xfrm>
            <a:off x="609600" y="2286000"/>
            <a:ext cx="3784600" cy="35433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CCECFF">
                  <a:gamma/>
                  <a:tint val="43922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en-US" sz="2000" b="1"/>
              <a:t>CIRCUMSTANCES</a:t>
            </a:r>
            <a:endParaRPr lang="en-US" sz="2000"/>
          </a:p>
          <a:p>
            <a:pPr algn="l"/>
            <a:endParaRPr lang="en-US" sz="2000"/>
          </a:p>
          <a:p>
            <a:pPr algn="l"/>
            <a:r>
              <a:rPr lang="en-US" sz="2000"/>
              <a:t>Personal accomplishment</a:t>
            </a:r>
          </a:p>
          <a:p>
            <a:pPr algn="l"/>
            <a:r>
              <a:rPr lang="en-US" sz="2000"/>
              <a:t>Feeling down</a:t>
            </a:r>
          </a:p>
          <a:p>
            <a:pPr algn="l"/>
            <a:r>
              <a:rPr lang="en-US" sz="2000"/>
              <a:t>Holiday</a:t>
            </a:r>
          </a:p>
          <a:p>
            <a:pPr algn="l"/>
            <a:r>
              <a:rPr lang="en-US" sz="2000"/>
              <a:t>Feeling stressed</a:t>
            </a:r>
          </a:p>
          <a:p>
            <a:pPr algn="l"/>
            <a:r>
              <a:rPr lang="en-US" sz="2000"/>
              <a:t>Have some extra money</a:t>
            </a:r>
          </a:p>
          <a:p>
            <a:pPr algn="l"/>
            <a:r>
              <a:rPr lang="en-US" sz="2000"/>
              <a:t>Need</a:t>
            </a:r>
          </a:p>
          <a:p>
            <a:pPr algn="l"/>
            <a:r>
              <a:rPr lang="en-US" sz="2000"/>
              <a:t>Had not bought for self in a while</a:t>
            </a:r>
          </a:p>
          <a:p>
            <a:pPr algn="l"/>
            <a:r>
              <a:rPr lang="en-US" sz="2000"/>
              <a:t>Attainment of a desired goal</a:t>
            </a:r>
          </a:p>
          <a:p>
            <a:pPr algn="l"/>
            <a:r>
              <a:rPr lang="en-US" sz="2000"/>
              <a:t>Others</a:t>
            </a:r>
            <a:endParaRPr lang="en-US" sz="2000" b="1"/>
          </a:p>
        </p:txBody>
      </p:sp>
      <p:sp>
        <p:nvSpPr>
          <p:cNvPr id="718852" name="Rectangle 4"/>
          <p:cNvSpPr>
            <a:spLocks noChangeArrowheads="1"/>
          </p:cNvSpPr>
          <p:nvPr/>
        </p:nvSpPr>
        <p:spPr bwMode="auto">
          <a:xfrm>
            <a:off x="4394200" y="2286000"/>
            <a:ext cx="4140200" cy="3543300"/>
          </a:xfrm>
          <a:prstGeom prst="rect">
            <a:avLst/>
          </a:prstGeom>
          <a:gradFill rotWithShape="0">
            <a:gsLst>
              <a:gs pos="0">
                <a:srgbClr val="CCCCFF"/>
              </a:gs>
              <a:gs pos="100000">
                <a:srgbClr val="CCCCFF">
                  <a:gamma/>
                  <a:tint val="43922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en-US" sz="2000" b="1"/>
              <a:t>MOTIVATIONS</a:t>
            </a:r>
            <a:endParaRPr lang="en-US" sz="2000"/>
          </a:p>
          <a:p>
            <a:pPr algn="l"/>
            <a:endParaRPr lang="en-US" sz="2000"/>
          </a:p>
          <a:p>
            <a:pPr algn="l"/>
            <a:r>
              <a:rPr lang="en-US" sz="2000"/>
              <a:t>To reward oneself</a:t>
            </a:r>
          </a:p>
          <a:p>
            <a:pPr algn="l"/>
            <a:r>
              <a:rPr lang="en-US" sz="2000"/>
              <a:t>To be nice to oneself</a:t>
            </a:r>
          </a:p>
          <a:p>
            <a:pPr algn="l"/>
            <a:r>
              <a:rPr lang="en-US" sz="2000"/>
              <a:t>To cheer up oneself</a:t>
            </a:r>
          </a:p>
          <a:p>
            <a:pPr algn="l"/>
            <a:r>
              <a:rPr lang="en-US" sz="2000"/>
              <a:t>To fulfill a need</a:t>
            </a:r>
          </a:p>
          <a:p>
            <a:pPr algn="l"/>
            <a:r>
              <a:rPr lang="en-US" sz="2000"/>
              <a:t>To celebrate</a:t>
            </a:r>
          </a:p>
          <a:p>
            <a:pPr algn="l"/>
            <a:r>
              <a:rPr lang="en-US" sz="2000"/>
              <a:t>To relieve stress</a:t>
            </a:r>
          </a:p>
          <a:p>
            <a:pPr algn="l"/>
            <a:r>
              <a:rPr lang="en-US" sz="2000"/>
              <a:t>To maintain a good feeling</a:t>
            </a:r>
          </a:p>
          <a:p>
            <a:pPr algn="l"/>
            <a:r>
              <a:rPr lang="en-US" sz="2000"/>
              <a:t>To provide an incentive toward a goal</a:t>
            </a:r>
          </a:p>
          <a:p>
            <a:pPr algn="l"/>
            <a:r>
              <a:rPr lang="en-US" sz="2000"/>
              <a:t>Others</a:t>
            </a:r>
            <a:endParaRPr lang="en-US" sz="2000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Gifting Subdivisions</a:t>
            </a:r>
            <a:endParaRPr lang="en-US"/>
          </a:p>
        </p:txBody>
      </p:sp>
      <p:sp>
        <p:nvSpPr>
          <p:cNvPr id="734211" name="Rectangle 3"/>
          <p:cNvSpPr>
            <a:spLocks noChangeArrowheads="1"/>
          </p:cNvSpPr>
          <p:nvPr/>
        </p:nvSpPr>
        <p:spPr bwMode="auto">
          <a:xfrm>
            <a:off x="1447800" y="2133600"/>
            <a:ext cx="2743200" cy="1143000"/>
          </a:xfrm>
          <a:prstGeom prst="rect">
            <a:avLst/>
          </a:prstGeom>
          <a:solidFill>
            <a:srgbClr val="FFEAD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/>
              <a:t>Intergroup </a:t>
            </a:r>
          </a:p>
          <a:p>
            <a:r>
              <a:rPr lang="en-US" sz="2800" b="1"/>
              <a:t>Gifting</a:t>
            </a:r>
          </a:p>
        </p:txBody>
      </p:sp>
      <p:sp>
        <p:nvSpPr>
          <p:cNvPr id="734212" name="Rectangle 4"/>
          <p:cNvSpPr>
            <a:spLocks noChangeArrowheads="1"/>
          </p:cNvSpPr>
          <p:nvPr/>
        </p:nvSpPr>
        <p:spPr bwMode="auto">
          <a:xfrm>
            <a:off x="3352800" y="4724400"/>
            <a:ext cx="2743200" cy="1143000"/>
          </a:xfrm>
          <a:prstGeom prst="rect">
            <a:avLst/>
          </a:prstGeom>
          <a:solidFill>
            <a:srgbClr val="FFEAD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/>
              <a:t>Intrapersonal </a:t>
            </a:r>
          </a:p>
          <a:p>
            <a:r>
              <a:rPr lang="en-US" sz="2800" b="1"/>
              <a:t>Gifting</a:t>
            </a:r>
          </a:p>
        </p:txBody>
      </p:sp>
      <p:sp>
        <p:nvSpPr>
          <p:cNvPr id="734213" name="Rectangle 5"/>
          <p:cNvSpPr>
            <a:spLocks noChangeArrowheads="1"/>
          </p:cNvSpPr>
          <p:nvPr/>
        </p:nvSpPr>
        <p:spPr bwMode="auto">
          <a:xfrm>
            <a:off x="1447800" y="3429000"/>
            <a:ext cx="2743200" cy="1143000"/>
          </a:xfrm>
          <a:prstGeom prst="rect">
            <a:avLst/>
          </a:prstGeom>
          <a:solidFill>
            <a:srgbClr val="FFEAD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/>
              <a:t>Intragroup </a:t>
            </a:r>
          </a:p>
          <a:p>
            <a:r>
              <a:rPr lang="en-US" sz="2800" b="1"/>
              <a:t>Gifting</a:t>
            </a:r>
          </a:p>
        </p:txBody>
      </p:sp>
      <p:sp>
        <p:nvSpPr>
          <p:cNvPr id="734214" name="Rectangle 6"/>
          <p:cNvSpPr>
            <a:spLocks noChangeArrowheads="1"/>
          </p:cNvSpPr>
          <p:nvPr/>
        </p:nvSpPr>
        <p:spPr bwMode="auto">
          <a:xfrm>
            <a:off x="5029200" y="3429000"/>
            <a:ext cx="2743200" cy="1143000"/>
          </a:xfrm>
          <a:prstGeom prst="rect">
            <a:avLst/>
          </a:prstGeom>
          <a:solidFill>
            <a:srgbClr val="FFEAD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/>
              <a:t>Interpersonal</a:t>
            </a:r>
          </a:p>
          <a:p>
            <a:r>
              <a:rPr lang="en-US" sz="2800" b="1"/>
              <a:t>Gifting</a:t>
            </a:r>
          </a:p>
        </p:txBody>
      </p:sp>
      <p:sp>
        <p:nvSpPr>
          <p:cNvPr id="734215" name="Rectangle 7"/>
          <p:cNvSpPr>
            <a:spLocks noChangeArrowheads="1"/>
          </p:cNvSpPr>
          <p:nvPr/>
        </p:nvSpPr>
        <p:spPr bwMode="auto">
          <a:xfrm>
            <a:off x="5029200" y="2133600"/>
            <a:ext cx="2743200" cy="1143000"/>
          </a:xfrm>
          <a:prstGeom prst="rect">
            <a:avLst/>
          </a:prstGeom>
          <a:solidFill>
            <a:srgbClr val="FFEAD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/>
              <a:t>Intercategory</a:t>
            </a:r>
          </a:p>
          <a:p>
            <a:r>
              <a:rPr lang="en-US" sz="2800" b="1"/>
              <a:t>Gifting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Text Box 2"/>
          <p:cNvSpPr txBox="1">
            <a:spLocks noChangeArrowheads="1"/>
          </p:cNvSpPr>
          <p:nvPr/>
        </p:nvSpPr>
        <p:spPr bwMode="auto">
          <a:xfrm>
            <a:off x="609600" y="762000"/>
            <a:ext cx="8128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Table 16.13  Gifting Relationships</a:t>
            </a:r>
          </a:p>
        </p:txBody>
      </p:sp>
      <p:grpSp>
        <p:nvGrpSpPr>
          <p:cNvPr id="719893" name="Group 21"/>
          <p:cNvGrpSpPr>
            <a:grpSpLocks/>
          </p:cNvGrpSpPr>
          <p:nvPr/>
        </p:nvGrpSpPr>
        <p:grpSpPr bwMode="auto">
          <a:xfrm>
            <a:off x="609600" y="1612900"/>
            <a:ext cx="7924800" cy="4584700"/>
            <a:chOff x="504" y="1016"/>
            <a:chExt cx="4776" cy="2888"/>
          </a:xfrm>
        </p:grpSpPr>
        <p:sp>
          <p:nvSpPr>
            <p:cNvPr id="719875" name="Rectangle 3"/>
            <p:cNvSpPr>
              <a:spLocks noChangeArrowheads="1"/>
            </p:cNvSpPr>
            <p:nvPr/>
          </p:nvSpPr>
          <p:spPr bwMode="auto">
            <a:xfrm>
              <a:off x="504" y="1016"/>
              <a:ext cx="1232" cy="440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b"/>
            <a:lstStyle/>
            <a:p>
              <a:pPr algn="l"/>
              <a:r>
                <a:rPr lang="en-US" sz="1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GIFTING RELATIONSHIP</a:t>
              </a:r>
            </a:p>
          </p:txBody>
        </p:sp>
        <p:sp>
          <p:nvSpPr>
            <p:cNvPr id="719876" name="Rectangle 4"/>
            <p:cNvSpPr>
              <a:spLocks noChangeArrowheads="1"/>
            </p:cNvSpPr>
            <p:nvPr/>
          </p:nvSpPr>
          <p:spPr bwMode="auto">
            <a:xfrm>
              <a:off x="504" y="1456"/>
              <a:ext cx="1232" cy="416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Intergroup</a:t>
              </a:r>
            </a:p>
          </p:txBody>
        </p:sp>
        <p:sp>
          <p:nvSpPr>
            <p:cNvPr id="719877" name="Rectangle 5"/>
            <p:cNvSpPr>
              <a:spLocks noChangeArrowheads="1"/>
            </p:cNvSpPr>
            <p:nvPr/>
          </p:nvSpPr>
          <p:spPr bwMode="auto">
            <a:xfrm>
              <a:off x="504" y="1872"/>
              <a:ext cx="1232" cy="584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Intercategory</a:t>
              </a:r>
            </a:p>
          </p:txBody>
        </p:sp>
        <p:sp>
          <p:nvSpPr>
            <p:cNvPr id="719878" name="Rectangle 6"/>
            <p:cNvSpPr>
              <a:spLocks noChangeArrowheads="1"/>
            </p:cNvSpPr>
            <p:nvPr/>
          </p:nvSpPr>
          <p:spPr bwMode="auto">
            <a:xfrm>
              <a:off x="3584" y="1016"/>
              <a:ext cx="1696" cy="440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b"/>
            <a:lstStyle/>
            <a:p>
              <a:pPr algn="l"/>
              <a:r>
                <a:rPr lang="en-US" sz="1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EXAMPLE</a:t>
              </a:r>
            </a:p>
          </p:txBody>
        </p:sp>
        <p:sp>
          <p:nvSpPr>
            <p:cNvPr id="719879" name="Rectangle 7"/>
            <p:cNvSpPr>
              <a:spLocks noChangeArrowheads="1"/>
            </p:cNvSpPr>
            <p:nvPr/>
          </p:nvSpPr>
          <p:spPr bwMode="auto">
            <a:xfrm>
              <a:off x="1736" y="1016"/>
              <a:ext cx="1848" cy="440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b"/>
            <a:lstStyle/>
            <a:p>
              <a:pPr algn="l"/>
              <a:r>
                <a:rPr lang="en-US" sz="1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DEFINITION</a:t>
              </a:r>
            </a:p>
          </p:txBody>
        </p:sp>
        <p:sp>
          <p:nvSpPr>
            <p:cNvPr id="719880" name="Rectangle 8"/>
            <p:cNvSpPr>
              <a:spLocks noChangeArrowheads="1"/>
            </p:cNvSpPr>
            <p:nvPr/>
          </p:nvSpPr>
          <p:spPr bwMode="auto">
            <a:xfrm>
              <a:off x="3584" y="1456"/>
              <a:ext cx="1696" cy="416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A Christmas gift from one family to another family</a:t>
              </a:r>
            </a:p>
          </p:txBody>
        </p:sp>
        <p:sp>
          <p:nvSpPr>
            <p:cNvPr id="719881" name="Rectangle 9"/>
            <p:cNvSpPr>
              <a:spLocks noChangeArrowheads="1"/>
            </p:cNvSpPr>
            <p:nvPr/>
          </p:nvSpPr>
          <p:spPr bwMode="auto">
            <a:xfrm>
              <a:off x="1736" y="1456"/>
              <a:ext cx="1848" cy="416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A group giving a gift to another group</a:t>
              </a:r>
            </a:p>
          </p:txBody>
        </p:sp>
        <p:sp>
          <p:nvSpPr>
            <p:cNvPr id="719882" name="Rectangle 10"/>
            <p:cNvSpPr>
              <a:spLocks noChangeArrowheads="1"/>
            </p:cNvSpPr>
            <p:nvPr/>
          </p:nvSpPr>
          <p:spPr bwMode="auto">
            <a:xfrm>
              <a:off x="3584" y="1872"/>
              <a:ext cx="1696" cy="584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A group of friends chips in to buy a new mother a baby gift</a:t>
              </a:r>
            </a:p>
          </p:txBody>
        </p:sp>
        <p:sp>
          <p:nvSpPr>
            <p:cNvPr id="719883" name="Rectangle 11"/>
            <p:cNvSpPr>
              <a:spLocks noChangeArrowheads="1"/>
            </p:cNvSpPr>
            <p:nvPr/>
          </p:nvSpPr>
          <p:spPr bwMode="auto">
            <a:xfrm>
              <a:off x="1736" y="1872"/>
              <a:ext cx="1848" cy="584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An individual giving a gift to a group or a group giving a gift to an individual</a:t>
              </a:r>
            </a:p>
          </p:txBody>
        </p:sp>
        <p:sp>
          <p:nvSpPr>
            <p:cNvPr id="719884" name="Rectangle 12"/>
            <p:cNvSpPr>
              <a:spLocks noChangeArrowheads="1"/>
            </p:cNvSpPr>
            <p:nvPr/>
          </p:nvSpPr>
          <p:spPr bwMode="auto">
            <a:xfrm>
              <a:off x="504" y="2456"/>
              <a:ext cx="1232" cy="416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Intragroup</a:t>
              </a:r>
            </a:p>
          </p:txBody>
        </p:sp>
        <p:sp>
          <p:nvSpPr>
            <p:cNvPr id="719885" name="Rectangle 13"/>
            <p:cNvSpPr>
              <a:spLocks noChangeArrowheads="1"/>
            </p:cNvSpPr>
            <p:nvPr/>
          </p:nvSpPr>
          <p:spPr bwMode="auto">
            <a:xfrm>
              <a:off x="504" y="2872"/>
              <a:ext cx="1232" cy="592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Interpersonal</a:t>
              </a:r>
            </a:p>
          </p:txBody>
        </p:sp>
        <p:sp>
          <p:nvSpPr>
            <p:cNvPr id="719886" name="Rectangle 14"/>
            <p:cNvSpPr>
              <a:spLocks noChangeArrowheads="1"/>
            </p:cNvSpPr>
            <p:nvPr/>
          </p:nvSpPr>
          <p:spPr bwMode="auto">
            <a:xfrm>
              <a:off x="3584" y="2456"/>
              <a:ext cx="1696" cy="416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A family buys a VCR for itself as a Christmas gift</a:t>
              </a:r>
            </a:p>
          </p:txBody>
        </p:sp>
        <p:sp>
          <p:nvSpPr>
            <p:cNvPr id="719887" name="Rectangle 15"/>
            <p:cNvSpPr>
              <a:spLocks noChangeArrowheads="1"/>
            </p:cNvSpPr>
            <p:nvPr/>
          </p:nvSpPr>
          <p:spPr bwMode="auto">
            <a:xfrm>
              <a:off x="1736" y="2456"/>
              <a:ext cx="1848" cy="416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A group giving a gift to itself or its members</a:t>
              </a:r>
            </a:p>
          </p:txBody>
        </p:sp>
        <p:sp>
          <p:nvSpPr>
            <p:cNvPr id="719888" name="Rectangle 16"/>
            <p:cNvSpPr>
              <a:spLocks noChangeArrowheads="1"/>
            </p:cNvSpPr>
            <p:nvPr/>
          </p:nvSpPr>
          <p:spPr bwMode="auto">
            <a:xfrm>
              <a:off x="3584" y="2872"/>
              <a:ext cx="1696" cy="592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Valentine’s Day chocolates presented from a boyfriend to a girlfriend</a:t>
              </a:r>
            </a:p>
          </p:txBody>
        </p:sp>
        <p:sp>
          <p:nvSpPr>
            <p:cNvPr id="719889" name="Rectangle 17"/>
            <p:cNvSpPr>
              <a:spLocks noChangeArrowheads="1"/>
            </p:cNvSpPr>
            <p:nvPr/>
          </p:nvSpPr>
          <p:spPr bwMode="auto">
            <a:xfrm>
              <a:off x="1736" y="2872"/>
              <a:ext cx="1848" cy="592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An individual giving a gift to another individual</a:t>
              </a:r>
            </a:p>
          </p:txBody>
        </p:sp>
        <p:sp>
          <p:nvSpPr>
            <p:cNvPr id="719890" name="Rectangle 18"/>
            <p:cNvSpPr>
              <a:spLocks noChangeArrowheads="1"/>
            </p:cNvSpPr>
            <p:nvPr/>
          </p:nvSpPr>
          <p:spPr bwMode="auto">
            <a:xfrm>
              <a:off x="504" y="3464"/>
              <a:ext cx="1232" cy="440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Intrapersonal</a:t>
              </a:r>
            </a:p>
          </p:txBody>
        </p:sp>
        <p:sp>
          <p:nvSpPr>
            <p:cNvPr id="719891" name="Rectangle 19"/>
            <p:cNvSpPr>
              <a:spLocks noChangeArrowheads="1"/>
            </p:cNvSpPr>
            <p:nvPr/>
          </p:nvSpPr>
          <p:spPr bwMode="auto">
            <a:xfrm>
              <a:off x="3584" y="3464"/>
              <a:ext cx="1696" cy="440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A woman buys herself jewelry to cheer herself up</a:t>
              </a:r>
            </a:p>
          </p:txBody>
        </p:sp>
        <p:sp>
          <p:nvSpPr>
            <p:cNvPr id="719892" name="Rectangle 20"/>
            <p:cNvSpPr>
              <a:spLocks noChangeArrowheads="1"/>
            </p:cNvSpPr>
            <p:nvPr/>
          </p:nvSpPr>
          <p:spPr bwMode="auto">
            <a:xfrm>
              <a:off x="1736" y="3464"/>
              <a:ext cx="1848" cy="440"/>
            </a:xfrm>
            <a:prstGeom prst="rect">
              <a:avLst/>
            </a:prstGeom>
            <a:solidFill>
              <a:srgbClr val="FFEAD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/>
              <a:r>
                <a:rPr lang="en-US" sz="1800"/>
                <a:t>Self-gift</a:t>
              </a:r>
            </a:p>
          </p:txBody>
        </p:sp>
      </p:grp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913" name="Rectangle 1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898" name="Rectangle 2"/>
          <p:cNvSpPr>
            <a:spLocks noChangeArrowheads="1"/>
          </p:cNvSpPr>
          <p:nvPr/>
        </p:nvSpPr>
        <p:spPr bwMode="auto">
          <a:xfrm>
            <a:off x="685800" y="1231900"/>
            <a:ext cx="7696200" cy="5359400"/>
          </a:xfrm>
          <a:prstGeom prst="rect">
            <a:avLst/>
          </a:prstGeom>
          <a:gradFill rotWithShape="0">
            <a:gsLst>
              <a:gs pos="0">
                <a:srgbClr val="FFFFBB"/>
              </a:gs>
              <a:gs pos="100000">
                <a:srgbClr val="FFFFBB">
                  <a:gamma/>
                  <a:tint val="13725"/>
                  <a:invGamma/>
                </a:srgbClr>
              </a:gs>
            </a:gsLst>
            <a:path path="rect">
              <a:fillToRect l="100000" t="100000"/>
            </a:path>
          </a:gra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899" name="Text Box 3"/>
          <p:cNvSpPr txBox="1">
            <a:spLocks noChangeArrowheads="1"/>
          </p:cNvSpPr>
          <p:nvPr/>
        </p:nvSpPr>
        <p:spPr bwMode="auto">
          <a:xfrm>
            <a:off x="635000" y="638175"/>
            <a:ext cx="8128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latin typeface="Arial" charset="0"/>
              </a:rPr>
              <a:t>Figure 16.5  A Simple Model of Consumption</a:t>
            </a:r>
          </a:p>
        </p:txBody>
      </p:sp>
      <p:sp>
        <p:nvSpPr>
          <p:cNvPr id="720900" name="Rectangle 4"/>
          <p:cNvSpPr>
            <a:spLocks noChangeArrowheads="1"/>
          </p:cNvSpPr>
          <p:nvPr/>
        </p:nvSpPr>
        <p:spPr bwMode="auto">
          <a:xfrm>
            <a:off x="2184400" y="1778000"/>
            <a:ext cx="5956300" cy="18034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0901" name="Rectangle 5"/>
          <p:cNvSpPr>
            <a:spLocks noChangeArrowheads="1"/>
          </p:cNvSpPr>
          <p:nvPr/>
        </p:nvSpPr>
        <p:spPr bwMode="auto">
          <a:xfrm>
            <a:off x="2184400" y="1346200"/>
            <a:ext cx="5956300" cy="43180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Choice or Purchase Decision</a:t>
            </a:r>
          </a:p>
        </p:txBody>
      </p:sp>
      <p:sp>
        <p:nvSpPr>
          <p:cNvPr id="720902" name="Rectangle 6"/>
          <p:cNvSpPr>
            <a:spLocks noChangeArrowheads="1"/>
          </p:cNvSpPr>
          <p:nvPr/>
        </p:nvSpPr>
        <p:spPr bwMode="auto">
          <a:xfrm>
            <a:off x="2984500" y="1854200"/>
            <a:ext cx="4508500" cy="647700"/>
          </a:xfrm>
          <a:prstGeom prst="rect">
            <a:avLst/>
          </a:prstGeom>
          <a:gradFill rotWithShape="0">
            <a:gsLst>
              <a:gs pos="0">
                <a:srgbClr val="FFFFBB">
                  <a:gamma/>
                  <a:tint val="39216"/>
                  <a:invGamma/>
                </a:srgbClr>
              </a:gs>
              <a:gs pos="100000">
                <a:srgbClr val="FFFFBB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1800" b="1"/>
              <a:t>Consumption Set</a:t>
            </a:r>
          </a:p>
          <a:p>
            <a:r>
              <a:rPr lang="en-US" sz="1800"/>
              <a:t>Added to one’s assortment or portfolio</a:t>
            </a:r>
            <a:endParaRPr lang="en-US" sz="1800" b="1"/>
          </a:p>
        </p:txBody>
      </p:sp>
      <p:sp>
        <p:nvSpPr>
          <p:cNvPr id="720903" name="Rectangle 7"/>
          <p:cNvSpPr>
            <a:spLocks noChangeArrowheads="1"/>
          </p:cNvSpPr>
          <p:nvPr/>
        </p:nvSpPr>
        <p:spPr bwMode="auto">
          <a:xfrm>
            <a:off x="2984500" y="2603500"/>
            <a:ext cx="4508500" cy="838200"/>
          </a:xfrm>
          <a:prstGeom prst="rect">
            <a:avLst/>
          </a:prstGeom>
          <a:gradFill rotWithShape="0">
            <a:gsLst>
              <a:gs pos="0">
                <a:srgbClr val="FFFFBB">
                  <a:gamma/>
                  <a:tint val="39216"/>
                  <a:invGamma/>
                </a:srgbClr>
              </a:gs>
              <a:gs pos="100000">
                <a:srgbClr val="FFFFBB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1800" b="1"/>
              <a:t>Consuming Style</a:t>
            </a:r>
          </a:p>
          <a:p>
            <a:r>
              <a:rPr lang="en-US" sz="1800"/>
              <a:t>How the individual fulfills his or her consumption requirements</a:t>
            </a:r>
            <a:endParaRPr lang="en-US" sz="1800" b="1"/>
          </a:p>
        </p:txBody>
      </p:sp>
      <p:sp>
        <p:nvSpPr>
          <p:cNvPr id="720904" name="Rectangle 8"/>
          <p:cNvSpPr>
            <a:spLocks noChangeArrowheads="1"/>
          </p:cNvSpPr>
          <p:nvPr/>
        </p:nvSpPr>
        <p:spPr bwMode="auto">
          <a:xfrm>
            <a:off x="2184400" y="4292600"/>
            <a:ext cx="5956300" cy="457200"/>
          </a:xfrm>
          <a:prstGeom prst="rect">
            <a:avLst/>
          </a:prstGeom>
          <a:solidFill>
            <a:srgbClr val="D7A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/>
              <a:t>Using, Possessing, Collecting, Disposing</a:t>
            </a:r>
          </a:p>
        </p:txBody>
      </p:sp>
      <p:sp>
        <p:nvSpPr>
          <p:cNvPr id="720905" name="Rectangle 9"/>
          <p:cNvSpPr>
            <a:spLocks noChangeArrowheads="1"/>
          </p:cNvSpPr>
          <p:nvPr/>
        </p:nvSpPr>
        <p:spPr bwMode="auto">
          <a:xfrm>
            <a:off x="2184400" y="3860800"/>
            <a:ext cx="5956300" cy="431800"/>
          </a:xfrm>
          <a:prstGeom prst="rect">
            <a:avLst/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Consuming and Possessing Things and Experiences</a:t>
            </a:r>
          </a:p>
        </p:txBody>
      </p:sp>
      <p:sp>
        <p:nvSpPr>
          <p:cNvPr id="720906" name="Rectangle 10"/>
          <p:cNvSpPr>
            <a:spLocks noChangeArrowheads="1"/>
          </p:cNvSpPr>
          <p:nvPr/>
        </p:nvSpPr>
        <p:spPr bwMode="auto">
          <a:xfrm>
            <a:off x="2197100" y="5549900"/>
            <a:ext cx="5956300" cy="939800"/>
          </a:xfrm>
          <a:prstGeom prst="rect">
            <a:avLst/>
          </a:prstGeom>
          <a:solidFill>
            <a:srgbClr val="B3FFB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/>
              <a:t>Altered consumer satisfaction, change in lifestyle and/or quality of life, learning and knowledge, expressing and entertaining oneself</a:t>
            </a:r>
          </a:p>
        </p:txBody>
      </p:sp>
      <p:sp>
        <p:nvSpPr>
          <p:cNvPr id="720907" name="Rectangle 11"/>
          <p:cNvSpPr>
            <a:spLocks noChangeArrowheads="1"/>
          </p:cNvSpPr>
          <p:nvPr/>
        </p:nvSpPr>
        <p:spPr bwMode="auto">
          <a:xfrm>
            <a:off x="2197100" y="5118100"/>
            <a:ext cx="5956300" cy="4318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Feelings, Moods, Attitudes, Behavior</a:t>
            </a:r>
          </a:p>
        </p:txBody>
      </p:sp>
      <p:cxnSp>
        <p:nvCxnSpPr>
          <p:cNvPr id="720908" name="AutoShape 12"/>
          <p:cNvCxnSpPr>
            <a:cxnSpLocks noChangeShapeType="1"/>
            <a:stCxn id="720900" idx="2"/>
            <a:endCxn id="720905" idx="0"/>
          </p:cNvCxnSpPr>
          <p:nvPr/>
        </p:nvCxnSpPr>
        <p:spPr bwMode="auto">
          <a:xfrm>
            <a:off x="5162550" y="3581400"/>
            <a:ext cx="0" cy="279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0909" name="AutoShape 13"/>
          <p:cNvCxnSpPr>
            <a:cxnSpLocks noChangeShapeType="1"/>
            <a:stCxn id="720904" idx="2"/>
            <a:endCxn id="720907" idx="0"/>
          </p:cNvCxnSpPr>
          <p:nvPr/>
        </p:nvCxnSpPr>
        <p:spPr bwMode="auto">
          <a:xfrm>
            <a:off x="5162550" y="4749800"/>
            <a:ext cx="12700" cy="368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0910" name="Text Box 14"/>
          <p:cNvSpPr txBox="1">
            <a:spLocks noChangeArrowheads="1"/>
          </p:cNvSpPr>
          <p:nvPr/>
        </p:nvSpPr>
        <p:spPr bwMode="auto">
          <a:xfrm>
            <a:off x="1241425" y="2120900"/>
            <a:ext cx="666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Input</a:t>
            </a:r>
          </a:p>
        </p:txBody>
      </p:sp>
      <p:sp>
        <p:nvSpPr>
          <p:cNvPr id="720911" name="Text Box 15"/>
          <p:cNvSpPr txBox="1">
            <a:spLocks noChangeArrowheads="1"/>
          </p:cNvSpPr>
          <p:nvPr/>
        </p:nvSpPr>
        <p:spPr bwMode="auto">
          <a:xfrm>
            <a:off x="819150" y="3733800"/>
            <a:ext cx="12382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Process of</a:t>
            </a:r>
          </a:p>
          <a:p>
            <a:r>
              <a:rPr lang="en-US" sz="1800"/>
              <a:t>Consuming</a:t>
            </a:r>
          </a:p>
          <a:p>
            <a:r>
              <a:rPr lang="en-US" sz="1800"/>
              <a:t>and</a:t>
            </a:r>
          </a:p>
          <a:p>
            <a:r>
              <a:rPr lang="en-US" sz="1800"/>
              <a:t>Possessing</a:t>
            </a:r>
          </a:p>
        </p:txBody>
      </p:sp>
      <p:sp>
        <p:nvSpPr>
          <p:cNvPr id="720912" name="Text Box 16"/>
          <p:cNvSpPr txBox="1">
            <a:spLocks noChangeArrowheads="1"/>
          </p:cNvSpPr>
          <p:nvPr/>
        </p:nvSpPr>
        <p:spPr bwMode="auto">
          <a:xfrm>
            <a:off x="1270000" y="5562600"/>
            <a:ext cx="81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Output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 descr="Parchment"/>
          <p:cNvSpPr>
            <a:spLocks noChangeArrowheads="1"/>
          </p:cNvSpPr>
          <p:nvPr/>
        </p:nvSpPr>
        <p:spPr bwMode="auto">
          <a:xfrm>
            <a:off x="609600" y="533400"/>
            <a:ext cx="3200400" cy="5638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760" rIns="365760" anchor="ctr"/>
          <a:lstStyle/>
          <a:p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Relationship Marketing</a:t>
            </a:r>
            <a:endParaRPr lang="en-US" sz="3200"/>
          </a:p>
        </p:txBody>
      </p:sp>
      <p:sp>
        <p:nvSpPr>
          <p:cNvPr id="721924" name="Rectangle 4"/>
          <p:cNvSpPr>
            <a:spLocks noChangeArrowheads="1"/>
          </p:cNvSpPr>
          <p:nvPr/>
        </p:nvSpPr>
        <p:spPr bwMode="auto">
          <a:xfrm>
            <a:off x="3810000" y="533400"/>
            <a:ext cx="47244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8640" rIns="548640" anchor="ctr"/>
          <a:lstStyle/>
          <a:p>
            <a:r>
              <a:rPr lang="en-US" sz="3200"/>
              <a:t>Marketing aimed at creating strong, lasting relationships with a core group of customers by making them feel good about the company and by giving them some kind of personal connection with the business.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C5017-05C0-4C3F-9C7D-663E580A3AA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ChangeArrowheads="1"/>
          </p:cNvSpPr>
          <p:nvPr/>
        </p:nvSpPr>
        <p:spPr bwMode="auto">
          <a:xfrm>
            <a:off x="4140200" y="1557338"/>
            <a:ext cx="546100" cy="4538662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50000">
                <a:srgbClr val="CCECFF">
                  <a:gamma/>
                  <a:tint val="40392"/>
                  <a:invGamma/>
                </a:srgbClr>
              </a:gs>
              <a:gs pos="100000">
                <a:srgbClr val="CCEC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6019" name="Text Box 3"/>
          <p:cNvSpPr txBox="1">
            <a:spLocks noChangeArrowheads="1"/>
          </p:cNvSpPr>
          <p:nvPr/>
        </p:nvSpPr>
        <p:spPr bwMode="auto">
          <a:xfrm>
            <a:off x="635000" y="638175"/>
            <a:ext cx="8128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latin typeface="Arial" charset="0"/>
              </a:rPr>
              <a:t>Table 16.14  A Broad-based Relationship Program</a:t>
            </a:r>
          </a:p>
        </p:txBody>
      </p:sp>
      <p:sp>
        <p:nvSpPr>
          <p:cNvPr id="726020" name="Rectangle 4"/>
          <p:cNvSpPr>
            <a:spLocks noChangeArrowheads="1"/>
          </p:cNvSpPr>
          <p:nvPr/>
        </p:nvSpPr>
        <p:spPr bwMode="auto">
          <a:xfrm>
            <a:off x="863600" y="4102100"/>
            <a:ext cx="3276600" cy="19939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50000">
                <a:srgbClr val="FFFF99">
                  <a:gamma/>
                  <a:tint val="20392"/>
                  <a:invGamma/>
                </a:srgbClr>
              </a:gs>
              <a:gs pos="100000">
                <a:srgbClr val="FFFF99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14300" indent="-114300" algn="l"/>
            <a:r>
              <a:rPr lang="en-US" sz="1800" b="1"/>
              <a:t>HOTELS</a:t>
            </a:r>
            <a:endParaRPr lang="en-US" sz="1800"/>
          </a:p>
          <a:p>
            <a:pPr marL="114300" indent="-114300" algn="l"/>
            <a:r>
              <a:rPr lang="en-US" sz="1800"/>
              <a:t>Conrad Hotels</a:t>
            </a:r>
          </a:p>
          <a:p>
            <a:pPr marL="114300" indent="-114300" algn="l"/>
            <a:r>
              <a:rPr lang="en-US" sz="1800"/>
              <a:t>Forte Hotels</a:t>
            </a:r>
          </a:p>
          <a:p>
            <a:pPr marL="114300" indent="-114300" algn="l"/>
            <a:r>
              <a:rPr lang="en-US" sz="1800"/>
              <a:t>Forum Hotels</a:t>
            </a:r>
          </a:p>
          <a:p>
            <a:pPr marL="114300" indent="-114300" algn="l"/>
            <a:r>
              <a:rPr lang="en-US" sz="1800"/>
              <a:t>Hilton Hotels &amp; Resorts</a:t>
            </a:r>
          </a:p>
          <a:p>
            <a:pPr marL="114300" indent="-114300" algn="l"/>
            <a:r>
              <a:rPr lang="en-US" sz="1800"/>
              <a:t>Hilton International Hotels</a:t>
            </a:r>
          </a:p>
          <a:p>
            <a:pPr marL="114300" indent="-114300" algn="l"/>
            <a:r>
              <a:rPr lang="en-US" sz="1800"/>
              <a:t>Holiday Inns</a:t>
            </a:r>
          </a:p>
          <a:p>
            <a:pPr marL="114300" indent="-114300" algn="l"/>
            <a:endParaRPr lang="en-US" sz="1800" b="1"/>
          </a:p>
        </p:txBody>
      </p:sp>
      <p:sp>
        <p:nvSpPr>
          <p:cNvPr id="726021" name="Rectangle 5"/>
          <p:cNvSpPr>
            <a:spLocks noChangeArrowheads="1"/>
          </p:cNvSpPr>
          <p:nvPr/>
        </p:nvSpPr>
        <p:spPr bwMode="auto">
          <a:xfrm>
            <a:off x="4686300" y="3340100"/>
            <a:ext cx="3606800" cy="952500"/>
          </a:xfrm>
          <a:prstGeom prst="rect">
            <a:avLst/>
          </a:prstGeom>
          <a:solidFill>
            <a:srgbClr val="FFEAD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en-US" sz="1800" b="1"/>
              <a:t>CAR RENTAL</a:t>
            </a:r>
            <a:endParaRPr lang="en-US" sz="1800"/>
          </a:p>
          <a:p>
            <a:pPr algn="l"/>
            <a:r>
              <a:rPr lang="en-US" sz="1800"/>
              <a:t>Avis Rent a Car</a:t>
            </a:r>
          </a:p>
          <a:p>
            <a:pPr algn="l"/>
            <a:r>
              <a:rPr lang="en-US" sz="1800"/>
              <a:t>Hertz</a:t>
            </a:r>
            <a:endParaRPr lang="en-US" sz="1800" b="1"/>
          </a:p>
        </p:txBody>
      </p:sp>
      <p:sp>
        <p:nvSpPr>
          <p:cNvPr id="726022" name="Rectangle 6"/>
          <p:cNvSpPr>
            <a:spLocks noChangeArrowheads="1"/>
          </p:cNvSpPr>
          <p:nvPr/>
        </p:nvSpPr>
        <p:spPr bwMode="auto">
          <a:xfrm>
            <a:off x="863600" y="1557338"/>
            <a:ext cx="3276600" cy="2544762"/>
          </a:xfrm>
          <a:prstGeom prst="rect">
            <a:avLst/>
          </a:prstGeom>
          <a:solidFill>
            <a:srgbClr val="FFEAD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14300" indent="-114300" algn="l"/>
            <a:r>
              <a:rPr lang="en-US" sz="1800" b="1"/>
              <a:t>AIRLINES</a:t>
            </a:r>
            <a:endParaRPr lang="en-US" sz="1800"/>
          </a:p>
          <a:p>
            <a:pPr marL="114300" indent="-114300" algn="l"/>
            <a:r>
              <a:rPr lang="en-US" sz="1800"/>
              <a:t>Canadian Airlines International</a:t>
            </a:r>
          </a:p>
          <a:p>
            <a:pPr marL="114300" indent="-114300" algn="l"/>
            <a:r>
              <a:rPr lang="en-US" sz="1800"/>
              <a:t>Cathay Pacific Airlines</a:t>
            </a:r>
          </a:p>
          <a:p>
            <a:pPr marL="114300" indent="-114300" algn="l"/>
            <a:r>
              <a:rPr lang="en-US" sz="1800"/>
              <a:t>Hawaiian Airlines</a:t>
            </a:r>
          </a:p>
          <a:p>
            <a:pPr marL="114300" indent="-114300" algn="l"/>
            <a:r>
              <a:rPr lang="en-US" sz="1800"/>
              <a:t>Qantas Airways</a:t>
            </a:r>
          </a:p>
          <a:p>
            <a:pPr marL="114300" indent="-114300" algn="l"/>
            <a:r>
              <a:rPr lang="en-US" sz="1800"/>
              <a:t>Keno Air</a:t>
            </a:r>
          </a:p>
          <a:p>
            <a:pPr marL="114300" indent="-114300" algn="l"/>
            <a:r>
              <a:rPr lang="en-US" sz="1800"/>
              <a:t>Singapore Airlines</a:t>
            </a:r>
          </a:p>
          <a:p>
            <a:pPr marL="114300" indent="-114300" algn="l"/>
            <a:r>
              <a:rPr lang="en-US" sz="1800"/>
              <a:t>TWA</a:t>
            </a:r>
          </a:p>
          <a:p>
            <a:pPr marL="114300" indent="-114300" algn="l"/>
            <a:r>
              <a:rPr lang="en-US" sz="1800"/>
              <a:t>US Airways</a:t>
            </a:r>
            <a:endParaRPr lang="en-US" sz="1800" b="1"/>
          </a:p>
        </p:txBody>
      </p:sp>
      <p:sp>
        <p:nvSpPr>
          <p:cNvPr id="726023" name="Rectangle 7"/>
          <p:cNvSpPr>
            <a:spLocks noChangeArrowheads="1"/>
          </p:cNvSpPr>
          <p:nvPr/>
        </p:nvSpPr>
        <p:spPr bwMode="auto">
          <a:xfrm>
            <a:off x="4686300" y="1557338"/>
            <a:ext cx="3606800" cy="1782762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50000">
                <a:srgbClr val="FFFF99">
                  <a:gamma/>
                  <a:tint val="20392"/>
                  <a:invGamma/>
                </a:srgbClr>
              </a:gs>
              <a:gs pos="100000">
                <a:srgbClr val="FFFF99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14300" indent="-114300" algn="l"/>
            <a:r>
              <a:rPr lang="en-US" sz="1800" b="1"/>
              <a:t>HOTELS </a:t>
            </a:r>
            <a:r>
              <a:rPr lang="en-US" sz="1800" b="1" i="1"/>
              <a:t>continued</a:t>
            </a:r>
            <a:endParaRPr lang="en-US" sz="1800"/>
          </a:p>
          <a:p>
            <a:pPr marL="114300" indent="-114300" algn="l"/>
            <a:r>
              <a:rPr lang="en-US" sz="1800"/>
              <a:t>ITT Sheraton Hotels, Inns, Resorts &amp; All-Suites</a:t>
            </a:r>
          </a:p>
          <a:p>
            <a:pPr marL="114300" indent="-114300" algn="l"/>
            <a:r>
              <a:rPr lang="en-US" sz="1800"/>
              <a:t>Marriott Hotels, Resorts and Suites</a:t>
            </a:r>
          </a:p>
          <a:p>
            <a:pPr marL="114300" indent="-114300" algn="l"/>
            <a:r>
              <a:rPr lang="en-US" sz="1800"/>
              <a:t>Vista Hotels</a:t>
            </a:r>
          </a:p>
          <a:p>
            <a:pPr marL="114300" indent="-114300" algn="l"/>
            <a:r>
              <a:rPr lang="en-US" sz="1800"/>
              <a:t>Wyndham Hotels &amp; Resorts</a:t>
            </a:r>
            <a:endParaRPr lang="en-US" sz="1800" b="1"/>
          </a:p>
        </p:txBody>
      </p:sp>
      <p:sp>
        <p:nvSpPr>
          <p:cNvPr id="726024" name="Rectangle 8"/>
          <p:cNvSpPr>
            <a:spLocks noChangeArrowheads="1"/>
          </p:cNvSpPr>
          <p:nvPr/>
        </p:nvSpPr>
        <p:spPr bwMode="auto">
          <a:xfrm>
            <a:off x="4686300" y="4292600"/>
            <a:ext cx="3619500" cy="1803400"/>
          </a:xfrm>
          <a:prstGeom prst="rect">
            <a:avLst/>
          </a:prstGeom>
          <a:solidFill>
            <a:srgbClr val="F5FF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14300" indent="-114300" algn="l"/>
            <a:r>
              <a:rPr lang="en-US" sz="1800" b="1"/>
              <a:t>OTHER</a:t>
            </a:r>
            <a:endParaRPr lang="en-US" sz="1800"/>
          </a:p>
          <a:p>
            <a:pPr marL="114300" indent="-114300" algn="l"/>
            <a:r>
              <a:rPr lang="en-US" sz="1800"/>
              <a:t>Citibank AAdvantage Visa or Master-Card application</a:t>
            </a:r>
          </a:p>
          <a:p>
            <a:pPr marL="114300" indent="-114300" algn="l"/>
            <a:r>
              <a:rPr lang="en-US" sz="1800"/>
              <a:t>MCI Long-Distance</a:t>
            </a:r>
          </a:p>
          <a:p>
            <a:pPr marL="114300" indent="-114300" algn="l"/>
            <a:r>
              <a:rPr lang="en-US" sz="1800"/>
              <a:t>American AAdvantage Money Market Fund</a:t>
            </a:r>
          </a:p>
          <a:p>
            <a:pPr marL="114300" indent="-114300" algn="l"/>
            <a:endParaRPr lang="en-US" sz="1800" b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3" name="Text Box 3"/>
          <p:cNvSpPr txBox="1">
            <a:spLocks noChangeArrowheads="1"/>
          </p:cNvSpPr>
          <p:nvPr/>
        </p:nvSpPr>
        <p:spPr bwMode="auto">
          <a:xfrm>
            <a:off x="635000" y="638175"/>
            <a:ext cx="8128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Figure 16.7  A Portrayal of the Characteristics of Relationship Marketing</a:t>
            </a:r>
          </a:p>
        </p:txBody>
      </p:sp>
      <p:sp>
        <p:nvSpPr>
          <p:cNvPr id="727044" name="Rectangle 4"/>
          <p:cNvSpPr>
            <a:spLocks noChangeArrowheads="1"/>
          </p:cNvSpPr>
          <p:nvPr/>
        </p:nvSpPr>
        <p:spPr bwMode="auto">
          <a:xfrm>
            <a:off x="838200" y="3009900"/>
            <a:ext cx="2870200" cy="1981200"/>
          </a:xfrm>
          <a:prstGeom prst="rect">
            <a:avLst/>
          </a:prstGeom>
          <a:gradFill rotWithShape="0">
            <a:gsLst>
              <a:gs pos="0">
                <a:srgbClr val="FFD291"/>
              </a:gs>
              <a:gs pos="100000">
                <a:srgbClr val="FFD291">
                  <a:gamma/>
                  <a:tint val="24314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>
              <a:buFontTx/>
              <a:buChar char="•"/>
            </a:pPr>
            <a:r>
              <a:rPr lang="en-US" sz="2000"/>
              <a:t>Products/Services</a:t>
            </a:r>
          </a:p>
          <a:p>
            <a:pPr algn="l">
              <a:buFontTx/>
              <a:buChar char="•"/>
            </a:pPr>
            <a:r>
              <a:rPr lang="en-US" sz="2000"/>
              <a:t>Individualized attention</a:t>
            </a:r>
          </a:p>
          <a:p>
            <a:pPr algn="l">
              <a:buFontTx/>
              <a:buChar char="•"/>
            </a:pPr>
            <a:r>
              <a:rPr lang="en-US" sz="2000"/>
              <a:t>Continuous information</a:t>
            </a:r>
          </a:p>
          <a:p>
            <a:pPr algn="l">
              <a:buFontTx/>
              <a:buChar char="•"/>
            </a:pPr>
            <a:r>
              <a:rPr lang="en-US" sz="2000"/>
              <a:t>Price offers</a:t>
            </a:r>
          </a:p>
          <a:p>
            <a:pPr algn="l">
              <a:buFontTx/>
              <a:buChar char="•"/>
            </a:pPr>
            <a:r>
              <a:rPr lang="en-US" sz="2000"/>
              <a:t>Customer services</a:t>
            </a:r>
          </a:p>
          <a:p>
            <a:pPr algn="l">
              <a:buFontTx/>
              <a:buChar char="•"/>
            </a:pPr>
            <a:r>
              <a:rPr lang="en-US" sz="2000"/>
              <a:t>Extras and perks, etc.</a:t>
            </a:r>
          </a:p>
        </p:txBody>
      </p:sp>
      <p:sp>
        <p:nvSpPr>
          <p:cNvPr id="727045" name="Rectangle 5"/>
          <p:cNvSpPr>
            <a:spLocks noChangeArrowheads="1"/>
          </p:cNvSpPr>
          <p:nvPr/>
        </p:nvSpPr>
        <p:spPr bwMode="auto">
          <a:xfrm>
            <a:off x="5676900" y="3009900"/>
            <a:ext cx="2768600" cy="1981200"/>
          </a:xfrm>
          <a:prstGeom prst="rect">
            <a:avLst/>
          </a:prstGeom>
          <a:gradFill rotWithShape="0">
            <a:gsLst>
              <a:gs pos="0">
                <a:srgbClr val="8DE1FF"/>
              </a:gs>
              <a:gs pos="100000">
                <a:srgbClr val="8DE1FF">
                  <a:gamma/>
                  <a:tint val="28627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>
              <a:buFontTx/>
              <a:buChar char="•"/>
            </a:pPr>
            <a:r>
              <a:rPr lang="en-US" sz="2000"/>
              <a:t>Repeat Purchase</a:t>
            </a:r>
          </a:p>
          <a:p>
            <a:pPr algn="l">
              <a:buFontTx/>
              <a:buChar char="•"/>
            </a:pPr>
            <a:r>
              <a:rPr lang="en-US" sz="2000"/>
              <a:t>Increased Loyalty</a:t>
            </a:r>
          </a:p>
          <a:p>
            <a:pPr algn="l">
              <a:buFontTx/>
              <a:buChar char="•"/>
            </a:pPr>
            <a:r>
              <a:rPr lang="en-US" sz="2000"/>
              <a:t>Goodwill</a:t>
            </a:r>
          </a:p>
          <a:p>
            <a:pPr algn="l">
              <a:buFontTx/>
              <a:buChar char="•"/>
            </a:pPr>
            <a:r>
              <a:rPr lang="en-US" sz="2000"/>
              <a:t>Positive word-of-mouth</a:t>
            </a:r>
          </a:p>
          <a:p>
            <a:pPr algn="l">
              <a:buFontTx/>
              <a:buChar char="•"/>
            </a:pPr>
            <a:r>
              <a:rPr lang="en-US" sz="2000"/>
              <a:t>Lower costs for the firm</a:t>
            </a:r>
          </a:p>
        </p:txBody>
      </p:sp>
      <p:sp>
        <p:nvSpPr>
          <p:cNvPr id="727046" name="Rectangle 6"/>
          <p:cNvSpPr>
            <a:spLocks noChangeArrowheads="1"/>
          </p:cNvSpPr>
          <p:nvPr/>
        </p:nvSpPr>
        <p:spPr bwMode="auto">
          <a:xfrm>
            <a:off x="4127500" y="3454400"/>
            <a:ext cx="1206500" cy="1092200"/>
          </a:xfrm>
          <a:prstGeom prst="rect">
            <a:avLst/>
          </a:prstGeom>
          <a:gradFill rotWithShape="0">
            <a:gsLst>
              <a:gs pos="0">
                <a:srgbClr val="FF7DFF"/>
              </a:gs>
              <a:gs pos="100000">
                <a:srgbClr val="FF7DFF">
                  <a:gamma/>
                  <a:tint val="21176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/>
              <a:t>Trust and promises</a:t>
            </a:r>
          </a:p>
        </p:txBody>
      </p:sp>
      <p:cxnSp>
        <p:nvCxnSpPr>
          <p:cNvPr id="727047" name="AutoShape 7"/>
          <p:cNvCxnSpPr>
            <a:cxnSpLocks noChangeShapeType="1"/>
            <a:stCxn id="727044" idx="3"/>
            <a:endCxn id="727046" idx="1"/>
          </p:cNvCxnSpPr>
          <p:nvPr/>
        </p:nvCxnSpPr>
        <p:spPr bwMode="auto">
          <a:xfrm>
            <a:off x="3708400" y="4000500"/>
            <a:ext cx="4191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7048" name="AutoShape 8"/>
          <p:cNvCxnSpPr>
            <a:cxnSpLocks noChangeShapeType="1"/>
            <a:stCxn id="727046" idx="3"/>
            <a:endCxn id="727045" idx="1"/>
          </p:cNvCxnSpPr>
          <p:nvPr/>
        </p:nvCxnSpPr>
        <p:spPr bwMode="auto">
          <a:xfrm>
            <a:off x="5334000" y="4000500"/>
            <a:ext cx="342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7049" name="Text Box 9"/>
          <p:cNvSpPr txBox="1">
            <a:spLocks noChangeArrowheads="1"/>
          </p:cNvSpPr>
          <p:nvPr/>
        </p:nvSpPr>
        <p:spPr bwMode="auto">
          <a:xfrm>
            <a:off x="949325" y="2617788"/>
            <a:ext cx="2071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The Firm provides</a:t>
            </a:r>
          </a:p>
        </p:txBody>
      </p:sp>
      <p:sp>
        <p:nvSpPr>
          <p:cNvPr id="727050" name="Text Box 10"/>
          <p:cNvSpPr txBox="1">
            <a:spLocks noChangeArrowheads="1"/>
          </p:cNvSpPr>
          <p:nvPr/>
        </p:nvSpPr>
        <p:spPr bwMode="auto">
          <a:xfrm>
            <a:off x="5659438" y="2617788"/>
            <a:ext cx="256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The Customer provides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128F-5C01-4F94-BCA8-A12EBA2ABCA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Consumers Are Less Loyal - Why?</a:t>
            </a:r>
            <a:endParaRPr lang="en-US"/>
          </a:p>
        </p:txBody>
      </p:sp>
      <p:sp>
        <p:nvSpPr>
          <p:cNvPr id="73625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200"/>
              <a:t>Abundance of choice</a:t>
            </a:r>
          </a:p>
          <a:p>
            <a:r>
              <a:rPr lang="en-US" sz="3200"/>
              <a:t>Availability of information</a:t>
            </a:r>
          </a:p>
          <a:p>
            <a:r>
              <a:rPr lang="en-US" sz="3200"/>
              <a:t>Entitlement</a:t>
            </a:r>
          </a:p>
        </p:txBody>
      </p:sp>
      <p:sp>
        <p:nvSpPr>
          <p:cNvPr id="736260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3200"/>
              <a:t>Commoditization</a:t>
            </a:r>
          </a:p>
          <a:p>
            <a:r>
              <a:rPr lang="en-US" sz="3200"/>
              <a:t>Insecurity</a:t>
            </a:r>
          </a:p>
          <a:p>
            <a:r>
              <a:rPr lang="en-US" sz="3200"/>
              <a:t>Time scarcity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3FB7-4EE6-49C0-8F93-95BEA5CF01E9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1847</TotalTime>
  <Words>1311</Words>
  <Application>Microsoft Office PowerPoint</Application>
  <PresentationFormat>On-screen Show (4:3)</PresentationFormat>
  <Paragraphs>371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Levels of Consumer Decision Making</vt:lpstr>
      <vt:lpstr>Models of Consumers: Four Views of Consumer Decision Making</vt:lpstr>
      <vt:lpstr>Figure 16.1 Goal Setting and Pursuit</vt:lpstr>
      <vt:lpstr>Slide 5</vt:lpstr>
      <vt:lpstr>Three Stages of Consumer Decision Making</vt:lpstr>
      <vt:lpstr>Slide 7</vt:lpstr>
      <vt:lpstr>Slide 8</vt:lpstr>
      <vt:lpstr>Slide 9</vt:lpstr>
      <vt:lpstr>Slide 10</vt:lpstr>
      <vt:lpstr>Issues in Alternative Evaluation</vt:lpstr>
      <vt:lpstr>Slide 12</vt:lpstr>
      <vt:lpstr>Slide 13</vt:lpstr>
      <vt:lpstr>Slide 14</vt:lpstr>
      <vt:lpstr>Figure 16.4 Ad Suggesting Criteria for Decision Making</vt:lpstr>
      <vt:lpstr>Consumer Decision Rules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Coping with Missing Information</vt:lpstr>
      <vt:lpstr>Types of Purchases</vt:lpstr>
      <vt:lpstr>Outcomes of Postpurchase Evaluation</vt:lpstr>
      <vt:lpstr>Gifting Behavior</vt:lpstr>
      <vt:lpstr>Slide 28</vt:lpstr>
      <vt:lpstr>Slide 29</vt:lpstr>
      <vt:lpstr>Gifting Subdivisions</vt:lpstr>
      <vt:lpstr>Slide 31</vt:lpstr>
      <vt:lpstr>Slide 32</vt:lpstr>
      <vt:lpstr>Slide 33</vt:lpstr>
      <vt:lpstr>Slide 34</vt:lpstr>
      <vt:lpstr>Slide 35</vt:lpstr>
      <vt:lpstr>Consumers Are Less Loyal - Why?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Tracy Ryan</dc:creator>
  <cp:lastModifiedBy>NTS</cp:lastModifiedBy>
  <cp:revision>75</cp:revision>
  <dcterms:created xsi:type="dcterms:W3CDTF">2003-01-17T02:06:11Z</dcterms:created>
  <dcterms:modified xsi:type="dcterms:W3CDTF">2013-10-29T07:44:13Z</dcterms:modified>
</cp:coreProperties>
</file>