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15" r:id="rId2"/>
    <p:sldId id="260" r:id="rId3"/>
    <p:sldId id="389" r:id="rId4"/>
    <p:sldId id="390" r:id="rId5"/>
    <p:sldId id="337" r:id="rId6"/>
    <p:sldId id="297" r:id="rId7"/>
    <p:sldId id="391" r:id="rId8"/>
    <p:sldId id="392" r:id="rId9"/>
    <p:sldId id="338" r:id="rId10"/>
    <p:sldId id="393" r:id="rId11"/>
    <p:sldId id="340" r:id="rId12"/>
    <p:sldId id="394" r:id="rId13"/>
    <p:sldId id="342" r:id="rId14"/>
    <p:sldId id="343" r:id="rId15"/>
    <p:sldId id="395" r:id="rId16"/>
    <p:sldId id="381" r:id="rId17"/>
    <p:sldId id="357" r:id="rId18"/>
    <p:sldId id="396" r:id="rId19"/>
    <p:sldId id="397" r:id="rId20"/>
    <p:sldId id="382" r:id="rId21"/>
    <p:sldId id="262" r:id="rId22"/>
    <p:sldId id="398" r:id="rId23"/>
    <p:sldId id="345" r:id="rId24"/>
    <p:sldId id="399" r:id="rId25"/>
    <p:sldId id="347" r:id="rId26"/>
    <p:sldId id="400" r:id="rId27"/>
    <p:sldId id="348" r:id="rId28"/>
    <p:sldId id="401" r:id="rId29"/>
    <p:sldId id="349" r:id="rId30"/>
    <p:sldId id="402" r:id="rId31"/>
    <p:sldId id="350" r:id="rId32"/>
    <p:sldId id="403" r:id="rId33"/>
    <p:sldId id="406" r:id="rId34"/>
    <p:sldId id="387" r:id="rId35"/>
    <p:sldId id="383" r:id="rId36"/>
    <p:sldId id="405" r:id="rId37"/>
    <p:sldId id="35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42B00"/>
    <a:srgbClr val="00496E"/>
    <a:srgbClr val="000066"/>
    <a:srgbClr val="FFFFCC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1" autoAdjust="0"/>
    <p:restoredTop sz="94579" autoAdjust="0"/>
  </p:normalViewPr>
  <p:slideViewPr>
    <p:cSldViewPr>
      <p:cViewPr varScale="1">
        <p:scale>
          <a:sx n="62" d="100"/>
          <a:sy n="62" d="100"/>
        </p:scale>
        <p:origin x="-15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47FE59-865D-4CA3-8276-F2012584A8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1542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9277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986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647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99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061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7273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231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507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35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637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7022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1878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707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6858000" y="6553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 </a:t>
            </a:r>
            <a:r>
              <a:rPr lang="en-US" sz="1200" b="1">
                <a:solidFill>
                  <a:srgbClr val="00496E"/>
                </a:solidFill>
              </a:rPr>
              <a:t>9 - </a:t>
            </a:r>
            <a:fld id="{F4BF883D-8E12-4190-AA1D-85DDB6076EF4}" type="slidenum">
              <a:rPr lang="en-US" sz="1200" b="1">
                <a:solidFill>
                  <a:srgbClr val="00496E"/>
                </a:solidFill>
              </a:rPr>
              <a:pPr algn="r"/>
              <a:t>‹#›</a:t>
            </a:fld>
            <a:endParaRPr lang="en-US" sz="1200" b="1">
              <a:solidFill>
                <a:srgbClr val="00496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496E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E42B00"/>
        </a:buClr>
        <a:buChar char="•"/>
        <a:defRPr sz="3200" b="1">
          <a:solidFill>
            <a:srgbClr val="00496E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E42B00"/>
        </a:buClr>
        <a:buChar char="–"/>
        <a:defRPr sz="2800">
          <a:solidFill>
            <a:srgbClr val="00496E"/>
          </a:solidFill>
          <a:latin typeface="+mj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•"/>
        <a:defRPr sz="2400" b="1">
          <a:solidFill>
            <a:srgbClr val="00496E"/>
          </a:solidFill>
          <a:latin typeface="+mj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–"/>
        <a:defRPr sz="2000">
          <a:solidFill>
            <a:srgbClr val="00496E"/>
          </a:solidFill>
          <a:latin typeface="+mj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E42B00"/>
        </a:buClr>
        <a:buChar char="»"/>
        <a:defRPr sz="2000" b="1">
          <a:solidFill>
            <a:srgbClr val="00496E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ibla-cola.com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r>
              <a:rPr lang="en-US" b="0" i="1" dirty="0" smtClean="0"/>
              <a:t>Individual </a:t>
            </a:r>
            <a:r>
              <a:rPr lang="en-US" b="0" i="1" dirty="0"/>
              <a:t>Decision Making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14694" name="Rectangle 6"/>
          <p:cNvSpPr>
            <a:spLocks noChangeArrowheads="1"/>
          </p:cNvSpPr>
          <p:nvPr/>
        </p:nvSpPr>
        <p:spPr bwMode="auto">
          <a:xfrm>
            <a:off x="0" y="0"/>
            <a:ext cx="381000" cy="6934200"/>
          </a:xfrm>
          <a:prstGeom prst="rect">
            <a:avLst/>
          </a:prstGeom>
          <a:solidFill>
            <a:srgbClr val="0049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Consumers As Problem Solvers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/>
              <a:t>A consumer purchase is a response to a problem.</a:t>
            </a:r>
          </a:p>
          <a:p>
            <a:pPr>
              <a:lnSpc>
                <a:spcPct val="90000"/>
              </a:lnSpc>
            </a:pPr>
            <a:r>
              <a:rPr lang="en-US" i="1"/>
              <a:t>Steps in the decision process:</a:t>
            </a:r>
          </a:p>
          <a:p>
            <a:pPr lvl="1">
              <a:lnSpc>
                <a:spcPct val="90000"/>
              </a:lnSpc>
            </a:pPr>
            <a:r>
              <a:rPr lang="en-US"/>
              <a:t>(1) Problem recognition</a:t>
            </a:r>
          </a:p>
          <a:p>
            <a:pPr lvl="1">
              <a:lnSpc>
                <a:spcPct val="90000"/>
              </a:lnSpc>
            </a:pPr>
            <a:r>
              <a:rPr lang="en-US"/>
              <a:t>(2) Information search</a:t>
            </a:r>
          </a:p>
          <a:p>
            <a:pPr lvl="1">
              <a:lnSpc>
                <a:spcPct val="90000"/>
              </a:lnSpc>
            </a:pPr>
            <a:r>
              <a:rPr lang="en-US"/>
              <a:t>(3) Evaluation of alternatives</a:t>
            </a:r>
          </a:p>
          <a:p>
            <a:pPr lvl="1">
              <a:lnSpc>
                <a:spcPct val="90000"/>
              </a:lnSpc>
            </a:pPr>
            <a:r>
              <a:rPr lang="en-US"/>
              <a:t>(4) Product choice</a:t>
            </a:r>
          </a:p>
          <a:p>
            <a:pPr>
              <a:lnSpc>
                <a:spcPct val="90000"/>
              </a:lnSpc>
            </a:pPr>
            <a:r>
              <a:rPr lang="en-US"/>
              <a:t>Amount of effort put into a purchase decision differs with each purchase.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457200"/>
          </a:xfrm>
        </p:spPr>
        <p:txBody>
          <a:bodyPr/>
          <a:lstStyle/>
          <a:p>
            <a:r>
              <a:rPr lang="en-US" sz="4000"/>
              <a:t>Stages in Consumer Decision Making</a:t>
            </a:r>
          </a:p>
        </p:txBody>
      </p:sp>
      <p:sp>
        <p:nvSpPr>
          <p:cNvPr id="212995" name="Rectangle 3"/>
          <p:cNvSpPr>
            <a:spLocks noChangeArrowheads="1"/>
          </p:cNvSpPr>
          <p:nvPr/>
        </p:nvSpPr>
        <p:spPr bwMode="auto">
          <a:xfrm>
            <a:off x="457200" y="762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6477000" y="34290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9.1</a:t>
            </a:r>
          </a:p>
        </p:txBody>
      </p:sp>
      <p:pic>
        <p:nvPicPr>
          <p:cNvPr id="212999" name="Picture 7" descr="C:\MyData\Melissa\Solomon CB 6e\Jpegs\Chapter 09\FG.09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48418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838200"/>
          </a:xfrm>
        </p:spPr>
        <p:txBody>
          <a:bodyPr/>
          <a:lstStyle/>
          <a:p>
            <a:r>
              <a:rPr lang="en-US" sz="3600"/>
              <a:t>Illustrating the Decision-Making Process</a:t>
            </a:r>
          </a:p>
        </p:txBody>
      </p:sp>
      <p:sp>
        <p:nvSpPr>
          <p:cNvPr id="21401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1752600"/>
            <a:ext cx="4191000" cy="3352800"/>
          </a:xfrm>
        </p:spPr>
        <p:txBody>
          <a:bodyPr/>
          <a:lstStyle/>
          <a:p>
            <a:r>
              <a:rPr lang="en-US" sz="2800" b="0"/>
              <a:t>This ad by the U.S. Postal Service presents a problem, illustrates the decision-making process, and offers a solution.</a:t>
            </a:r>
          </a:p>
        </p:txBody>
      </p:sp>
      <p:sp>
        <p:nvSpPr>
          <p:cNvPr id="214020" name="Rectangle 1028"/>
          <p:cNvSpPr>
            <a:spLocks noChangeArrowheads="1"/>
          </p:cNvSpPr>
          <p:nvPr/>
        </p:nvSpPr>
        <p:spPr bwMode="auto">
          <a:xfrm>
            <a:off x="457200" y="8382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4023" name="Picture 1031" descr="C:\MyData\Melissa\Solomon CB 6e\Jpegs\Chapter 09\EX.09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3956050" cy="5638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89038"/>
          </a:xfrm>
        </p:spPr>
        <p:txBody>
          <a:bodyPr/>
          <a:lstStyle/>
          <a:p>
            <a:r>
              <a:rPr lang="en-US"/>
              <a:t>Perspectives on Decision Making</a:t>
            </a:r>
          </a:p>
        </p:txBody>
      </p:sp>
      <p:sp>
        <p:nvSpPr>
          <p:cNvPr id="1484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i="1"/>
              <a:t>Rational Perspective: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Consumers integrate as much info as possible, weigh pluses and minuses, arrive at a decision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Purchase Momentum: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Initial impulses increase the likelihood of buying more</a:t>
            </a:r>
          </a:p>
          <a:p>
            <a:pPr lvl="1">
              <a:lnSpc>
                <a:spcPct val="80000"/>
              </a:lnSpc>
            </a:pPr>
            <a:r>
              <a:rPr lang="en-US" sz="2400" i="1"/>
              <a:t>Constructive Processing:</a:t>
            </a:r>
          </a:p>
          <a:p>
            <a:pPr lvl="2">
              <a:lnSpc>
                <a:spcPct val="80000"/>
              </a:lnSpc>
            </a:pPr>
            <a:r>
              <a:rPr lang="en-US" sz="2000"/>
              <a:t>Sequence of events by which the consumer evaluates the effort needed to make a choice and then chooses a strategy based on the level of effort required</a:t>
            </a:r>
          </a:p>
          <a:p>
            <a:pPr>
              <a:lnSpc>
                <a:spcPct val="80000"/>
              </a:lnSpc>
            </a:pPr>
            <a:r>
              <a:rPr lang="en-US" sz="2800" i="1"/>
              <a:t>Behavioral Influence Perspective: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Concentration on the types of decisions made under low involvement conditions</a:t>
            </a:r>
          </a:p>
          <a:p>
            <a:pPr>
              <a:lnSpc>
                <a:spcPct val="80000"/>
              </a:lnSpc>
            </a:pPr>
            <a:r>
              <a:rPr lang="en-US" sz="2800" i="1"/>
              <a:t>Experiential Perspective: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Stresses the totality of the product or service</a:t>
            </a:r>
          </a:p>
        </p:txBody>
      </p:sp>
      <p:sp>
        <p:nvSpPr>
          <p:cNvPr id="148484" name="Rectangle 1028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Consumer Decisions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Extended Problem Solving:</a:t>
            </a:r>
          </a:p>
          <a:p>
            <a:pPr lvl="1">
              <a:lnSpc>
                <a:spcPct val="90000"/>
              </a:lnSpc>
            </a:pPr>
            <a:r>
              <a:rPr lang="en-US"/>
              <a:t>Corresponds to traditional decision-making perspective</a:t>
            </a:r>
          </a:p>
          <a:p>
            <a:pPr>
              <a:lnSpc>
                <a:spcPct val="90000"/>
              </a:lnSpc>
            </a:pPr>
            <a:r>
              <a:rPr lang="en-US"/>
              <a:t>Limited Problem Solving:</a:t>
            </a:r>
          </a:p>
          <a:p>
            <a:pPr lvl="1">
              <a:lnSpc>
                <a:spcPct val="90000"/>
              </a:lnSpc>
            </a:pPr>
            <a:r>
              <a:rPr lang="en-US"/>
              <a:t>People use simple </a:t>
            </a:r>
            <a:r>
              <a:rPr lang="en-US" i="1"/>
              <a:t>decision rules</a:t>
            </a:r>
            <a:r>
              <a:rPr lang="en-US"/>
              <a:t> to choose among alternatives</a:t>
            </a:r>
          </a:p>
          <a:p>
            <a:pPr>
              <a:lnSpc>
                <a:spcPct val="90000"/>
              </a:lnSpc>
            </a:pPr>
            <a:r>
              <a:rPr lang="en-US"/>
              <a:t>Habitual Decision Making:</a:t>
            </a:r>
            <a:r>
              <a:rPr lang="en-US" sz="2800"/>
              <a:t> </a:t>
            </a:r>
          </a:p>
          <a:p>
            <a:pPr lvl="1">
              <a:lnSpc>
                <a:spcPct val="90000"/>
              </a:lnSpc>
            </a:pPr>
            <a:r>
              <a:rPr lang="en-US"/>
              <a:t>Choices made with little to no conscious effort</a:t>
            </a:r>
          </a:p>
          <a:p>
            <a:pPr lvl="1">
              <a:lnSpc>
                <a:spcPct val="90000"/>
              </a:lnSpc>
            </a:pPr>
            <a:r>
              <a:rPr lang="en-US" i="1"/>
              <a:t>Automaticity:</a:t>
            </a:r>
            <a:r>
              <a:rPr lang="en-US"/>
              <a:t> Characteristic of choices made with minimal effort and without conscious control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A Continuum of</a:t>
            </a:r>
            <a:br>
              <a:rPr lang="en-US" sz="4000"/>
            </a:br>
            <a:r>
              <a:rPr lang="en-US" sz="4000"/>
              <a:t>Buying Decision Behavior</a:t>
            </a:r>
          </a:p>
        </p:txBody>
      </p:sp>
      <p:sp>
        <p:nvSpPr>
          <p:cNvPr id="215043" name="Rectangle 1027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045" name="Text Box 1029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9.2</a:t>
            </a:r>
          </a:p>
        </p:txBody>
      </p:sp>
      <p:pic>
        <p:nvPicPr>
          <p:cNvPr id="215047" name="Picture 1031" descr="C:\MyData\Melissa\Solomon CB 6e\Jpegs\Chapter 09\FG.09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7924800" cy="365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Limited vs. Extended Problem Solving</a:t>
            </a:r>
          </a:p>
        </p:txBody>
      </p:sp>
      <p:sp>
        <p:nvSpPr>
          <p:cNvPr id="216067" name="Rectangle 1027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6071" name="Picture 1031" descr="C:\MyData\Melissa\Solomon CB 6e\Jpegs\Chapter 09\table-9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458200" cy="408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Recognition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sz="2800" i="1"/>
              <a:t>Problem recognition:</a:t>
            </a:r>
          </a:p>
          <a:p>
            <a:pPr lvl="1"/>
            <a:r>
              <a:rPr lang="en-US" sz="2400"/>
              <a:t>Occurs whenever the consumer sees a significant difference between his or her current state of affairs and some desired or ideal state</a:t>
            </a:r>
          </a:p>
          <a:p>
            <a:pPr lvl="2"/>
            <a:r>
              <a:rPr lang="en-US" sz="2000" i="1"/>
              <a:t>Need recognition:</a:t>
            </a:r>
            <a:r>
              <a:rPr lang="en-US" sz="2000"/>
              <a:t>  The quality of the consumer’s </a:t>
            </a:r>
            <a:r>
              <a:rPr lang="en-US" sz="2000" i="1"/>
              <a:t>actual state</a:t>
            </a:r>
            <a:r>
              <a:rPr lang="en-US" sz="2000"/>
              <a:t> moves downward</a:t>
            </a:r>
          </a:p>
          <a:p>
            <a:pPr lvl="2"/>
            <a:r>
              <a:rPr lang="en-US" sz="2000" i="1"/>
              <a:t>Opportunity recognition:</a:t>
            </a:r>
            <a:r>
              <a:rPr lang="en-US" sz="2000"/>
              <a:t> The consumer’s </a:t>
            </a:r>
            <a:r>
              <a:rPr lang="en-US" sz="2000" i="1"/>
              <a:t>ideal state</a:t>
            </a:r>
            <a:r>
              <a:rPr lang="en-US" sz="2000"/>
              <a:t> moves upward</a:t>
            </a:r>
          </a:p>
          <a:p>
            <a:pPr lvl="1"/>
            <a:r>
              <a:rPr lang="en-US" sz="2400" i="1"/>
              <a:t>Primary demand:</a:t>
            </a:r>
            <a:r>
              <a:rPr lang="en-US" sz="2400"/>
              <a:t> Consumers are encouraged to use a product or service regardless of the brand they choose</a:t>
            </a:r>
          </a:p>
          <a:p>
            <a:pPr lvl="1"/>
            <a:r>
              <a:rPr lang="en-US" sz="2400" i="1"/>
              <a:t>Secondary demand:</a:t>
            </a:r>
            <a:r>
              <a:rPr lang="en-US" sz="2400"/>
              <a:t> Consumers are encouraged to use a specific brand – can only occur if primary demand exists</a:t>
            </a:r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Problem Recognition:</a:t>
            </a:r>
            <a:br>
              <a:rPr lang="en-US" sz="4000"/>
            </a:br>
            <a:r>
              <a:rPr lang="en-US" sz="4000"/>
              <a:t>Shifts in Actual or Ideal States</a:t>
            </a:r>
          </a:p>
        </p:txBody>
      </p:sp>
      <p:sp>
        <p:nvSpPr>
          <p:cNvPr id="217091" name="Rectangle 1027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7093" name="Text Box 1029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9.3</a:t>
            </a:r>
          </a:p>
        </p:txBody>
      </p:sp>
      <p:pic>
        <p:nvPicPr>
          <p:cNvPr id="217095" name="Picture 1031" descr="C:\MyData\Melissa\Solomon CB 6e\Jpegs\Chapter 09\FG.09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467600" cy="44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/>
              <a:t>Information Search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Types of Information Search:</a:t>
            </a:r>
          </a:p>
          <a:p>
            <a:pPr lvl="1">
              <a:lnSpc>
                <a:spcPct val="90000"/>
              </a:lnSpc>
            </a:pPr>
            <a:r>
              <a:rPr lang="en-US" i="1"/>
              <a:t>Prepurchase search:</a:t>
            </a:r>
            <a:r>
              <a:rPr lang="en-US"/>
              <a:t> Consumer recognizes a need and then searches the marketplace for specific information</a:t>
            </a:r>
          </a:p>
          <a:p>
            <a:pPr lvl="1">
              <a:lnSpc>
                <a:spcPct val="90000"/>
              </a:lnSpc>
            </a:pPr>
            <a:r>
              <a:rPr lang="en-US" i="1"/>
              <a:t>Ongoing search:</a:t>
            </a:r>
            <a:r>
              <a:rPr lang="en-US"/>
              <a:t> Browsing for fun or staying up-to-date on what’s happening in the market</a:t>
            </a:r>
          </a:p>
          <a:p>
            <a:pPr>
              <a:lnSpc>
                <a:spcPct val="90000"/>
              </a:lnSpc>
            </a:pPr>
            <a:r>
              <a:rPr lang="en-US" sz="2800"/>
              <a:t>Internal Versus External Search:</a:t>
            </a:r>
          </a:p>
          <a:p>
            <a:pPr lvl="1">
              <a:lnSpc>
                <a:spcPct val="90000"/>
              </a:lnSpc>
            </a:pPr>
            <a:r>
              <a:rPr lang="en-US" i="1"/>
              <a:t>Internal search:</a:t>
            </a:r>
            <a:r>
              <a:rPr lang="en-US"/>
              <a:t> Scanning our own memory banks for information about product alternatives</a:t>
            </a:r>
          </a:p>
          <a:p>
            <a:pPr lvl="1">
              <a:lnSpc>
                <a:spcPct val="90000"/>
              </a:lnSpc>
            </a:pPr>
            <a:r>
              <a:rPr lang="en-US" i="1"/>
              <a:t>External search:</a:t>
            </a:r>
            <a:r>
              <a:rPr lang="en-US"/>
              <a:t> Obtaining product information from advertisements, friends, or by observing others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Consumer Information</a:t>
            </a:r>
            <a:br>
              <a:rPr lang="en-US" sz="4000"/>
            </a:br>
            <a:r>
              <a:rPr lang="en-US" sz="4000"/>
              <a:t> Search Framework</a:t>
            </a:r>
          </a:p>
        </p:txBody>
      </p:sp>
      <p:sp>
        <p:nvSpPr>
          <p:cNvPr id="218115" name="Rectangle 2051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8118" name="Picture 2054" descr="C:\MyData\Melissa\Solomon CB 6e\Jpegs\Chapter 09\table-9.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5867400" cy="469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sz="3600"/>
              <a:t>Other Types of Information Search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Deliberate Versus “Accidental” Search: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Directed Learning:</a:t>
            </a:r>
            <a:r>
              <a:rPr lang="en-US" sz="2400"/>
              <a:t> Results from existing knowledge from previous active acquisition of information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Incidental Learning:</a:t>
            </a:r>
            <a:r>
              <a:rPr lang="en-US" sz="2400"/>
              <a:t> Passive acquisition of information through exposure to advertising, packaging, and sales promotion activities</a:t>
            </a:r>
          </a:p>
          <a:p>
            <a:pPr>
              <a:lnSpc>
                <a:spcPct val="90000"/>
              </a:lnSpc>
            </a:pPr>
            <a:r>
              <a:rPr lang="en-US" sz="2800"/>
              <a:t>The Economics of Information: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Approach that assumes consumers will gather as much data as needed to make a decision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Utility:</a:t>
            </a:r>
            <a:r>
              <a:rPr lang="en-US" sz="2400"/>
              <a:t> Rewards of continued search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Variety Seeking:</a:t>
            </a:r>
            <a:r>
              <a:rPr lang="en-US" sz="2400"/>
              <a:t> Desire to choose new alternatives over familiar ones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1020762"/>
          </a:xfrm>
        </p:spPr>
        <p:txBody>
          <a:bodyPr/>
          <a:lstStyle/>
          <a:p>
            <a:r>
              <a:rPr lang="en-US" sz="3600"/>
              <a:t>Do Consumers Always Search Rationally?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Consumers don’t necessarily engage in a rational search process</a:t>
            </a:r>
          </a:p>
          <a:p>
            <a:pPr>
              <a:lnSpc>
                <a:spcPct val="90000"/>
              </a:lnSpc>
            </a:pPr>
            <a:r>
              <a:rPr lang="en-US" i="1"/>
              <a:t>Brand Switching:</a:t>
            </a:r>
          </a:p>
          <a:p>
            <a:pPr lvl="1">
              <a:lnSpc>
                <a:spcPct val="90000"/>
              </a:lnSpc>
            </a:pPr>
            <a:r>
              <a:rPr lang="en-US"/>
              <a:t>Changing brands even if the current brand satisfies the consumer’s needs</a:t>
            </a:r>
          </a:p>
          <a:p>
            <a:pPr>
              <a:lnSpc>
                <a:spcPct val="90000"/>
              </a:lnSpc>
            </a:pPr>
            <a:r>
              <a:rPr lang="en-US"/>
              <a:t>Sensory-specific satiety:</a:t>
            </a:r>
          </a:p>
          <a:p>
            <a:pPr lvl="1">
              <a:lnSpc>
                <a:spcPct val="90000"/>
              </a:lnSpc>
            </a:pPr>
            <a:r>
              <a:rPr lang="en-US"/>
              <a:t>A cause of variety seeking when there is relatively little stimulation in the consumer’s environment</a:t>
            </a: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Rational Consumer?</a:t>
            </a:r>
          </a:p>
        </p:txBody>
      </p:sp>
      <p:sp>
        <p:nvSpPr>
          <p:cNvPr id="219139" name="Rectangle 2051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191000" cy="3352800"/>
          </a:xfrm>
        </p:spPr>
        <p:txBody>
          <a:bodyPr/>
          <a:lstStyle/>
          <a:p>
            <a:r>
              <a:rPr lang="en-US" sz="2800" b="0"/>
              <a:t>This Singaporean beer ad reminds us that not all product decisions are made rationally.</a:t>
            </a:r>
          </a:p>
        </p:txBody>
      </p:sp>
      <p:sp>
        <p:nvSpPr>
          <p:cNvPr id="219140" name="Rectangle 2052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9145" name="Picture 2057" descr="C:\MyData\Melissa\Solomon CB 6e\Jpegs\Chapter 09\EX.09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71600"/>
            <a:ext cx="3810000" cy="506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1020762"/>
          </a:xfrm>
        </p:spPr>
        <p:txBody>
          <a:bodyPr/>
          <a:lstStyle/>
          <a:p>
            <a:r>
              <a:rPr lang="en-US" sz="4000"/>
              <a:t>Biases in the Decision-Making Process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Mental Accounting: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 Decisions are influenced by the way a problem is posed (framing)</a:t>
            </a:r>
          </a:p>
          <a:p>
            <a:pPr>
              <a:lnSpc>
                <a:spcPct val="90000"/>
              </a:lnSpc>
            </a:pPr>
            <a:r>
              <a:rPr lang="en-US" sz="2800"/>
              <a:t>Sunk-cost fallacy: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 Having paid for something makes the consumer reluctant to waste it</a:t>
            </a:r>
          </a:p>
          <a:p>
            <a:pPr>
              <a:lnSpc>
                <a:spcPct val="90000"/>
              </a:lnSpc>
            </a:pPr>
            <a:r>
              <a:rPr lang="en-US" sz="2800"/>
              <a:t>Loss Aversion: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 People place more emphasis on loss than gain</a:t>
            </a:r>
          </a:p>
          <a:p>
            <a:pPr>
              <a:lnSpc>
                <a:spcPct val="90000"/>
              </a:lnSpc>
            </a:pPr>
            <a:r>
              <a:rPr lang="en-US" sz="2800"/>
              <a:t>Prospect Theory: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descriptive model of how people make choices that finds that utility is a function of gains and losses</a:t>
            </a:r>
          </a:p>
        </p:txBody>
      </p:sp>
      <p:sp>
        <p:nvSpPr>
          <p:cNvPr id="204804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/>
              <a:t>How Much Search Occurs?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Greater Search Activity When:</a:t>
            </a:r>
          </a:p>
          <a:p>
            <a:pPr lvl="1">
              <a:lnSpc>
                <a:spcPct val="90000"/>
              </a:lnSpc>
            </a:pPr>
            <a:r>
              <a:rPr lang="en-US"/>
              <a:t>The purchase is important</a:t>
            </a:r>
          </a:p>
          <a:p>
            <a:pPr lvl="1">
              <a:lnSpc>
                <a:spcPct val="90000"/>
              </a:lnSpc>
            </a:pPr>
            <a:r>
              <a:rPr lang="en-US"/>
              <a:t>There is a need to learn more about the purchase</a:t>
            </a:r>
          </a:p>
          <a:p>
            <a:pPr lvl="1">
              <a:lnSpc>
                <a:spcPct val="90000"/>
              </a:lnSpc>
            </a:pPr>
            <a:r>
              <a:rPr lang="en-US"/>
              <a:t>Relevant information is easily obtained and used</a:t>
            </a:r>
          </a:p>
          <a:p>
            <a:pPr>
              <a:lnSpc>
                <a:spcPct val="90000"/>
              </a:lnSpc>
            </a:pPr>
            <a:r>
              <a:rPr lang="en-US" sz="2800"/>
              <a:t>The Consumer’s Prior Expertise:</a:t>
            </a:r>
          </a:p>
          <a:p>
            <a:pPr lvl="1">
              <a:lnSpc>
                <a:spcPct val="90000"/>
              </a:lnSpc>
            </a:pPr>
            <a:r>
              <a:rPr lang="en-US"/>
              <a:t>Search tends to be the greatest among those consumers who are </a:t>
            </a:r>
            <a:r>
              <a:rPr lang="en-US" i="1"/>
              <a:t>moderately knowledgeable</a:t>
            </a:r>
            <a:r>
              <a:rPr lang="en-US"/>
              <a:t> about the product</a:t>
            </a:r>
          </a:p>
          <a:p>
            <a:pPr lvl="1">
              <a:lnSpc>
                <a:spcPct val="90000"/>
              </a:lnSpc>
            </a:pPr>
            <a:r>
              <a:rPr lang="en-US"/>
              <a:t>The </a:t>
            </a:r>
            <a:r>
              <a:rPr lang="en-US" i="1"/>
              <a:t>type</a:t>
            </a:r>
            <a:r>
              <a:rPr lang="en-US"/>
              <a:t> of search differs according to expertise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Selective search:</a:t>
            </a:r>
            <a:r>
              <a:rPr lang="en-US" sz="2000"/>
              <a:t>  A more focused and efficient search which is typical of experts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Novices are more likely to rely on the opinions of others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457200" y="1295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Information Search</a:t>
            </a:r>
            <a:br>
              <a:rPr lang="en-US" sz="4000"/>
            </a:br>
            <a:r>
              <a:rPr lang="en-US" sz="4000"/>
              <a:t>vs. Product Knowledge</a:t>
            </a:r>
          </a:p>
        </p:txBody>
      </p:sp>
      <p:sp>
        <p:nvSpPr>
          <p:cNvPr id="220163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0165" name="Text Box 5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9.5</a:t>
            </a:r>
          </a:p>
        </p:txBody>
      </p:sp>
      <p:pic>
        <p:nvPicPr>
          <p:cNvPr id="220167" name="Picture 7" descr="C:\MyData\Melissa\Solomon CB 6e\Jpegs\Chapter 09\FG.09.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7010400" cy="489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Perceived Risk in Advertising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191000" cy="3352800"/>
          </a:xfrm>
        </p:spPr>
        <p:txBody>
          <a:bodyPr/>
          <a:lstStyle/>
          <a:p>
            <a:r>
              <a:rPr lang="en-US" sz="2800" b="0"/>
              <a:t>Minolta features a no-risk guarantee as a way to reduce the perceived risk in buying an office copier.</a:t>
            </a:r>
          </a:p>
        </p:txBody>
      </p:sp>
      <p:sp>
        <p:nvSpPr>
          <p:cNvPr id="222212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2215" name="Picture 7" descr="C:\MyData\Melissa\Solomon CB 6e\Jpegs\Chapter 09\EX.09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3879850" cy="49911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914400"/>
          </a:xfrm>
        </p:spPr>
        <p:txBody>
          <a:bodyPr/>
          <a:lstStyle/>
          <a:p>
            <a:r>
              <a:rPr lang="en-US"/>
              <a:t>Perceived Risk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62600" y="1219200"/>
            <a:ext cx="3429000" cy="2819400"/>
          </a:xfrm>
        </p:spPr>
        <p:txBody>
          <a:bodyPr/>
          <a:lstStyle/>
          <a:p>
            <a:r>
              <a:rPr lang="en-US" sz="2800" b="0"/>
              <a:t>Purchase decisions that involve extensive search also entail some kind of </a:t>
            </a:r>
            <a:r>
              <a:rPr lang="en-US" sz="2800"/>
              <a:t>perceived risk</a:t>
            </a:r>
            <a:r>
              <a:rPr lang="en-US" sz="2800" b="0"/>
              <a:t>.</a:t>
            </a:r>
          </a:p>
        </p:txBody>
      </p:sp>
      <p:sp>
        <p:nvSpPr>
          <p:cNvPr id="205828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6172200" y="60960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9.6</a:t>
            </a:r>
          </a:p>
        </p:txBody>
      </p:sp>
      <p:pic>
        <p:nvPicPr>
          <p:cNvPr id="205832" name="Picture 8" descr="C:\MyData\Melissa\Solomon CB 6e\Jpegs\Chapter 09\FG.09.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52197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of Alternatives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r>
              <a:rPr lang="en-US" sz="2800"/>
              <a:t>Identifying Alternatives:</a:t>
            </a:r>
          </a:p>
          <a:p>
            <a:pPr lvl="1"/>
            <a:r>
              <a:rPr lang="en-US" sz="2400" i="1"/>
              <a:t>Evoked Set:</a:t>
            </a:r>
            <a:r>
              <a:rPr lang="en-US" sz="2400"/>
              <a:t> Products already in memory (the </a:t>
            </a:r>
            <a:r>
              <a:rPr lang="en-US" sz="2400" i="1"/>
              <a:t>retrieval set</a:t>
            </a:r>
            <a:r>
              <a:rPr lang="en-US" sz="2400"/>
              <a:t>) plus those prominent in the retail environment</a:t>
            </a:r>
          </a:p>
          <a:p>
            <a:r>
              <a:rPr lang="en-US" sz="2800"/>
              <a:t>Product Categorization:</a:t>
            </a:r>
          </a:p>
          <a:p>
            <a:pPr lvl="1"/>
            <a:r>
              <a:rPr lang="en-US" sz="2400" i="1"/>
              <a:t>Categorization:</a:t>
            </a:r>
            <a:r>
              <a:rPr lang="en-US" sz="2400"/>
              <a:t> Mentally placing a product with a set of other comparable products</a:t>
            </a:r>
          </a:p>
          <a:p>
            <a:r>
              <a:rPr lang="en-US" sz="2800"/>
              <a:t>Levels of Categorization:</a:t>
            </a:r>
          </a:p>
          <a:p>
            <a:pPr lvl="1"/>
            <a:r>
              <a:rPr lang="en-US" sz="2400" i="1"/>
              <a:t>Basic level category</a:t>
            </a:r>
          </a:p>
          <a:p>
            <a:pPr lvl="1"/>
            <a:r>
              <a:rPr lang="en-US" sz="2400" i="1"/>
              <a:t>Superordinate category</a:t>
            </a:r>
          </a:p>
          <a:p>
            <a:pPr lvl="1"/>
            <a:r>
              <a:rPr lang="en-US" sz="2400" i="1"/>
              <a:t>Subordinate category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Levels of Abstraction</a:t>
            </a:r>
            <a:br>
              <a:rPr lang="en-US" sz="4000"/>
            </a:br>
            <a:r>
              <a:rPr lang="en-US" sz="4000"/>
              <a:t>in Dessert Categories</a:t>
            </a:r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3237" name="Text Box 5"/>
          <p:cNvSpPr txBox="1">
            <a:spLocks noChangeArrowheads="1"/>
          </p:cNvSpPr>
          <p:nvPr/>
        </p:nvSpPr>
        <p:spPr bwMode="auto">
          <a:xfrm>
            <a:off x="3352800" y="6400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00496E"/>
                </a:solidFill>
              </a:rPr>
              <a:t>Figure 9.7</a:t>
            </a:r>
          </a:p>
        </p:txBody>
      </p:sp>
      <p:pic>
        <p:nvPicPr>
          <p:cNvPr id="223239" name="Picture 7" descr="C:\MyData\Melissa\Solomon CB 6e\Jpegs\Chapter 09\FG.09.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372350" cy="47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4000"/>
              <a:t>Strategic Implications</a:t>
            </a:r>
            <a:br>
              <a:rPr lang="en-US" sz="4000"/>
            </a:br>
            <a:r>
              <a:rPr lang="en-US" sz="4000"/>
              <a:t>of Product Categorization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Product Positioning: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Success of a </a:t>
            </a:r>
            <a:r>
              <a:rPr lang="en-US" sz="2400" i="1"/>
              <a:t>positioning strategy</a:t>
            </a:r>
            <a:r>
              <a:rPr lang="en-US" sz="2400"/>
              <a:t> depends on convincing the consumer that the product should be considered in the category.</a:t>
            </a:r>
          </a:p>
          <a:p>
            <a:pPr>
              <a:lnSpc>
                <a:spcPct val="90000"/>
              </a:lnSpc>
            </a:pPr>
            <a:r>
              <a:rPr lang="en-US" sz="2800"/>
              <a:t>Identifying Competitors: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Many products compete for membership in a category</a:t>
            </a:r>
          </a:p>
          <a:p>
            <a:pPr>
              <a:lnSpc>
                <a:spcPct val="90000"/>
              </a:lnSpc>
            </a:pPr>
            <a:r>
              <a:rPr lang="en-US" sz="2800"/>
              <a:t>Exemplar Products: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Products which are a good example of a category</a:t>
            </a:r>
          </a:p>
          <a:p>
            <a:pPr>
              <a:lnSpc>
                <a:spcPct val="90000"/>
              </a:lnSpc>
            </a:pPr>
            <a:r>
              <a:rPr lang="en-US" sz="2800"/>
              <a:t>Locating Products: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Categorization can affect consumers’ expectations of where the product can be located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Product Positioning</a:t>
            </a:r>
            <a:r>
              <a:rPr lang="en-US" sz="4000"/>
              <a:t> 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562600"/>
            <a:ext cx="8229600" cy="106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0"/>
              <a:t>This ad for Sunkist lemon juice attempts to establish a new category for the product by repositioning it as a salt substitute.</a:t>
            </a: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4263" name="Picture 7" descr="C:\MyData\Melissa\Solomon CB 6e\Jpegs\Chapter 09\EX.09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620000" cy="39719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z="4000"/>
              <a:t>Product Choice:</a:t>
            </a:r>
            <a:br>
              <a:rPr lang="en-US" sz="4000"/>
            </a:br>
            <a:r>
              <a:rPr lang="en-US" sz="4000"/>
              <a:t>Selecting Among Alternatives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r>
              <a:rPr lang="en-US" sz="2800" i="1"/>
              <a:t>Evaluative Criteria:</a:t>
            </a:r>
          </a:p>
          <a:p>
            <a:pPr lvl="1"/>
            <a:r>
              <a:rPr lang="en-US" sz="2400"/>
              <a:t>Dimensions used to judge the merits of competing options</a:t>
            </a:r>
          </a:p>
          <a:p>
            <a:pPr lvl="1"/>
            <a:r>
              <a:rPr lang="en-US" sz="2400" i="1"/>
              <a:t>Determinant Attributes: </a:t>
            </a:r>
            <a:r>
              <a:rPr lang="en-US" sz="2400"/>
              <a:t>Attributes used to differentiate among choices</a:t>
            </a:r>
          </a:p>
          <a:p>
            <a:r>
              <a:rPr lang="en-US" sz="2800"/>
              <a:t>To recommend a new decision criteria, a communication should:</a:t>
            </a:r>
          </a:p>
          <a:p>
            <a:pPr lvl="1"/>
            <a:r>
              <a:rPr lang="en-US" sz="2400"/>
              <a:t>Point out that there are significant differences among brands on the attribute</a:t>
            </a:r>
          </a:p>
          <a:p>
            <a:pPr lvl="1"/>
            <a:r>
              <a:rPr lang="en-US" sz="2400"/>
              <a:t>Supply the consumer with a decision-making rule</a:t>
            </a:r>
          </a:p>
          <a:p>
            <a:pPr lvl="1"/>
            <a:r>
              <a:rPr lang="en-US" sz="2400"/>
              <a:t>Convey a rule that can be integrated with how the person has made this decision in the past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Choosing the Solution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562600"/>
            <a:ext cx="8229600" cy="838200"/>
          </a:xfrm>
        </p:spPr>
        <p:txBody>
          <a:bodyPr/>
          <a:lstStyle/>
          <a:p>
            <a:r>
              <a:rPr lang="en-US" sz="2400" b="0"/>
              <a:t>Lava soap lays out the options and invites us to choose the solution.</a:t>
            </a:r>
          </a:p>
        </p:txBody>
      </p:sp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5287" name="Picture 7" descr="C:\MyData\Melissa\Solomon CB 6e\Jpegs\Chapter 09\EX.09.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629400" cy="4292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Cybermediaries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Cybermediary:</a:t>
            </a:r>
          </a:p>
          <a:p>
            <a:pPr lvl="1">
              <a:lnSpc>
                <a:spcPct val="90000"/>
              </a:lnSpc>
            </a:pPr>
            <a:r>
              <a:rPr lang="en-US"/>
              <a:t>An intermediary that filters and organizes online marketing information to aid in evaluation of alternatives</a:t>
            </a:r>
          </a:p>
          <a:p>
            <a:pPr>
              <a:lnSpc>
                <a:spcPct val="90000"/>
              </a:lnSpc>
            </a:pPr>
            <a:r>
              <a:rPr lang="en-US"/>
              <a:t>Cybermediaries take different forms:</a:t>
            </a:r>
          </a:p>
          <a:p>
            <a:pPr lvl="1">
              <a:lnSpc>
                <a:spcPct val="90000"/>
              </a:lnSpc>
            </a:pPr>
            <a:r>
              <a:rPr lang="en-US" i="1"/>
              <a:t>Directories and portals (e.g. </a:t>
            </a:r>
            <a:r>
              <a:rPr lang="en-US" b="1" i="1"/>
              <a:t>fashionmall.com</a:t>
            </a:r>
            <a:r>
              <a:rPr lang="en-US" i="1"/>
              <a:t>)</a:t>
            </a:r>
          </a:p>
          <a:p>
            <a:pPr lvl="1">
              <a:lnSpc>
                <a:spcPct val="90000"/>
              </a:lnSpc>
            </a:pPr>
            <a:r>
              <a:rPr lang="en-US" i="1"/>
              <a:t>Web site evaluators (e.g. Point Communications)</a:t>
            </a:r>
          </a:p>
          <a:p>
            <a:pPr lvl="1">
              <a:lnSpc>
                <a:spcPct val="90000"/>
              </a:lnSpc>
            </a:pPr>
            <a:r>
              <a:rPr lang="en-US" i="1"/>
              <a:t>Forums, fan clubs, and user groups (e.g. </a:t>
            </a:r>
            <a:r>
              <a:rPr lang="en-US" b="1" i="1"/>
              <a:t>about.com</a:t>
            </a:r>
            <a:r>
              <a:rPr lang="en-US" i="1"/>
              <a:t>)</a:t>
            </a:r>
          </a:p>
          <a:p>
            <a:pPr lvl="1">
              <a:lnSpc>
                <a:spcPct val="90000"/>
              </a:lnSpc>
            </a:pPr>
            <a:r>
              <a:rPr lang="en-US" i="1"/>
              <a:t>Financial intermediaries (e.g. PayPal)</a:t>
            </a:r>
          </a:p>
          <a:p>
            <a:pPr lvl="1">
              <a:lnSpc>
                <a:spcPct val="90000"/>
              </a:lnSpc>
            </a:pPr>
            <a:r>
              <a:rPr lang="en-US" i="1"/>
              <a:t>Intelligent agents (e.g. </a:t>
            </a:r>
            <a:r>
              <a:rPr lang="en-US" b="1" i="1"/>
              <a:t>mysimon.com</a:t>
            </a:r>
            <a:r>
              <a:rPr lang="en-US" i="1"/>
              <a:t>)</a:t>
            </a:r>
          </a:p>
        </p:txBody>
      </p:sp>
      <p:sp>
        <p:nvSpPr>
          <p:cNvPr id="161796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Online Information Search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191000" cy="3352800"/>
          </a:xfrm>
        </p:spPr>
        <p:txBody>
          <a:bodyPr/>
          <a:lstStyle/>
          <a:p>
            <a:r>
              <a:rPr lang="en-US" sz="2800" b="0"/>
              <a:t>Search engines like Ask Jeeves simplify the process of online information search.</a:t>
            </a:r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6311" name="Picture 7" descr="C:\MyData\Melissa\Solomon CB 6e\Jpegs\Chapter 09\EX.09.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4164013" cy="49911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Heuristics: Mental Shortcuts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r>
              <a:rPr lang="en-US" sz="2800"/>
              <a:t>Heuristics:</a:t>
            </a:r>
          </a:p>
          <a:p>
            <a:pPr lvl="1"/>
            <a:r>
              <a:rPr lang="en-US" sz="2400"/>
              <a:t>Mental rules-of-thumb that lead to a speedy decision</a:t>
            </a:r>
          </a:p>
          <a:p>
            <a:r>
              <a:rPr lang="en-US" sz="2800"/>
              <a:t>Relying on a Product Signal:</a:t>
            </a:r>
          </a:p>
          <a:p>
            <a:pPr lvl="1"/>
            <a:r>
              <a:rPr lang="en-US" sz="2400"/>
              <a:t>Product signal: Aspect of an item that visibly communicates some underlying quality</a:t>
            </a:r>
          </a:p>
          <a:p>
            <a:pPr lvl="1"/>
            <a:r>
              <a:rPr lang="en-US" sz="2400"/>
              <a:t>Covariation: Perceived associations among events that may or may not influence one another</a:t>
            </a:r>
          </a:p>
          <a:p>
            <a:r>
              <a:rPr lang="en-US" sz="2800"/>
              <a:t>Market Beliefs: Is It Better if I Pay More For It?</a:t>
            </a:r>
          </a:p>
          <a:p>
            <a:pPr lvl="1"/>
            <a:r>
              <a:rPr lang="en-US" sz="2400"/>
              <a:t>Price-Quality Relationship: Pervasive market belief that higher price means higher quality</a:t>
            </a:r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457200" y="14478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Heuristics Simplify Choices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1752600"/>
            <a:ext cx="4191000" cy="3352800"/>
          </a:xfrm>
        </p:spPr>
        <p:txBody>
          <a:bodyPr/>
          <a:lstStyle/>
          <a:p>
            <a:r>
              <a:rPr lang="en-US" sz="2800" b="0"/>
              <a:t>Consumers often simplify choices by using heuristics such as automatically choosing a favorite color or brand.</a:t>
            </a:r>
          </a:p>
        </p:txBody>
      </p:sp>
      <p:sp>
        <p:nvSpPr>
          <p:cNvPr id="227332" name="Rectangle 4"/>
          <p:cNvSpPr>
            <a:spLocks noChangeArrowheads="1"/>
          </p:cNvSpPr>
          <p:nvPr/>
        </p:nvSpPr>
        <p:spPr bwMode="auto">
          <a:xfrm>
            <a:off x="457200" y="1371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7335" name="Picture 7" descr="C:\MyData\Melissa\Solomon CB 6e\Jpegs\Chapter 09\EX.09.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978275" cy="506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/>
              <a:t>Heuristics (cont.)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/>
              <a:t>Country-of-Origin as a Product Signal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Roper Starch Worldwide categorization of people’s level of cultural attachment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Nationalists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Internationalists</a:t>
            </a:r>
          </a:p>
          <a:p>
            <a:pPr lvl="2">
              <a:lnSpc>
                <a:spcPct val="90000"/>
              </a:lnSpc>
            </a:pPr>
            <a:r>
              <a:rPr lang="en-US" sz="2000" i="1"/>
              <a:t>Disengaged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Country-of-origin:</a:t>
            </a:r>
            <a:r>
              <a:rPr lang="en-US" sz="2400"/>
              <a:t> Can be an important piece of information in the decision-making process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Stereotype:</a:t>
            </a:r>
            <a:r>
              <a:rPr lang="en-US" sz="2400"/>
              <a:t> A knowledge structure based on inferences across products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Ethnocentrism:</a:t>
            </a:r>
            <a:r>
              <a:rPr lang="en-US" sz="2400"/>
              <a:t> Tendency to prefer products or people of one’s own culture.</a:t>
            </a:r>
          </a:p>
          <a:p>
            <a:pPr lvl="1">
              <a:lnSpc>
                <a:spcPct val="90000"/>
              </a:lnSpc>
            </a:pPr>
            <a:r>
              <a:rPr lang="en-US" sz="2400" i="1"/>
              <a:t>Consumer Ethnocentrism Scale (CETSCALE):</a:t>
            </a:r>
            <a:r>
              <a:rPr lang="en-US" sz="2400"/>
              <a:t> Measures ethnocentrism</a:t>
            </a:r>
          </a:p>
        </p:txBody>
      </p:sp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/>
              <a:t>Country of Origin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0"/>
            <a:ext cx="41910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0"/>
              <a:t>A product’s country of origin is an important piece of information in the decision-making process.</a:t>
            </a:r>
          </a:p>
          <a:p>
            <a:pPr>
              <a:lnSpc>
                <a:spcPct val="90000"/>
              </a:lnSpc>
            </a:pPr>
            <a:r>
              <a:rPr lang="en-US" sz="2800" b="0"/>
              <a:t>Certain items are strongly associated with specific countries, and products from those countries often attempt to benefit from these linkages.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28359" name="Picture 7" descr="C:\MyData\Melissa\Solomon CB 6e\Jpegs\Chapter 09\EX.09.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988" y="1371600"/>
            <a:ext cx="4008437" cy="5105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914400"/>
          </a:xfrm>
        </p:spPr>
        <p:txBody>
          <a:bodyPr/>
          <a:lstStyle/>
          <a:p>
            <a:r>
              <a:rPr lang="en-US"/>
              <a:t>Macanudo Cigars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562600"/>
            <a:ext cx="8229600" cy="106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0"/>
              <a:t>This advertisement positions the Macanudo cigar as part of Americana, even though it’s imported from the Dominican Republic.</a:t>
            </a:r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457200" y="9144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33479" name="Picture 7" descr="C:\MyData\Melissa\Solomon CB 6e\Jpegs\Chapter 09\EX.09.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6400800" cy="43370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914400"/>
          </a:xfrm>
        </p:spPr>
        <p:txBody>
          <a:bodyPr/>
          <a:lstStyle/>
          <a:p>
            <a:r>
              <a:rPr lang="en-US"/>
              <a:t>Qibla-Cola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10948" name="Picture 4" descr="SP32-20030814-1736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142163" cy="535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0949" name="Picture 5" descr="1 WWW ICO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715000"/>
            <a:ext cx="952500" cy="8255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/>
              <a:t>Heuristics (conc.)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5181600"/>
          </a:xfrm>
        </p:spPr>
        <p:txBody>
          <a:bodyPr/>
          <a:lstStyle/>
          <a:p>
            <a:r>
              <a:rPr lang="en-US"/>
              <a:t>Choosing Familiar Brand Names: Loyalty or Habit?</a:t>
            </a:r>
          </a:p>
          <a:p>
            <a:pPr lvl="1"/>
            <a:r>
              <a:rPr lang="en-US"/>
              <a:t>Brand loyalty is prized by marketers</a:t>
            </a:r>
          </a:p>
          <a:p>
            <a:r>
              <a:rPr lang="en-US"/>
              <a:t>Inertia: The Lazy Consumer:</a:t>
            </a:r>
          </a:p>
          <a:p>
            <a:pPr lvl="1"/>
            <a:r>
              <a:rPr lang="en-US"/>
              <a:t>Inertia: A brand is bought out of habit because less effort is required</a:t>
            </a:r>
          </a:p>
          <a:p>
            <a:r>
              <a:rPr lang="en-US"/>
              <a:t>Brand Loyalty: A “Friend,” Tried-and-True:</a:t>
            </a:r>
          </a:p>
          <a:p>
            <a:pPr lvl="1"/>
            <a:r>
              <a:rPr lang="en-US"/>
              <a:t>Brand parity: Consumers’ beliefs that there are no significant differences between brands</a:t>
            </a:r>
          </a:p>
        </p:txBody>
      </p:sp>
      <p:sp>
        <p:nvSpPr>
          <p:cNvPr id="206852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/>
          <a:lstStyle/>
          <a:p>
            <a:r>
              <a:rPr lang="en-US" sz="4000"/>
              <a:t>Hypothetical Alternatives for a TV Set</a:t>
            </a:r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457200" y="11430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31431" name="Picture 7" descr="C:\MyData\Melissa\Solomon CB 6e\Jpegs\Chapter 09\table-9.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77200" cy="456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/>
              <a:t>Decision Rules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Noncompensatory Decision Rules:</a:t>
            </a:r>
          </a:p>
          <a:p>
            <a:pPr lvl="1">
              <a:lnSpc>
                <a:spcPct val="90000"/>
              </a:lnSpc>
            </a:pPr>
            <a:r>
              <a:rPr lang="en-US"/>
              <a:t>Choice shortcuts where a product with a low standing on one attribute cannot compensate by being better on another attribute</a:t>
            </a:r>
          </a:p>
          <a:p>
            <a:pPr lvl="2">
              <a:lnSpc>
                <a:spcPct val="90000"/>
              </a:lnSpc>
            </a:pPr>
            <a:r>
              <a:rPr lang="en-US"/>
              <a:t>The Lexographic Rule</a:t>
            </a:r>
          </a:p>
          <a:p>
            <a:pPr lvl="2">
              <a:lnSpc>
                <a:spcPct val="90000"/>
              </a:lnSpc>
            </a:pPr>
            <a:r>
              <a:rPr lang="en-US"/>
              <a:t>The Elimination by Aspects Rule</a:t>
            </a:r>
          </a:p>
          <a:p>
            <a:pPr lvl="2">
              <a:lnSpc>
                <a:spcPct val="90000"/>
              </a:lnSpc>
            </a:pPr>
            <a:r>
              <a:rPr lang="en-US"/>
              <a:t>The Conjunctive Rule</a:t>
            </a:r>
          </a:p>
          <a:p>
            <a:pPr>
              <a:lnSpc>
                <a:spcPct val="90000"/>
              </a:lnSpc>
            </a:pPr>
            <a:r>
              <a:rPr lang="en-US"/>
              <a:t>Compensatory Decision Rules:</a:t>
            </a:r>
          </a:p>
          <a:p>
            <a:pPr lvl="1">
              <a:lnSpc>
                <a:spcPct val="90000"/>
              </a:lnSpc>
            </a:pPr>
            <a:r>
              <a:rPr lang="en-US"/>
              <a:t>Give a product a chance to make up for its shortcomings</a:t>
            </a:r>
          </a:p>
          <a:p>
            <a:pPr lvl="2">
              <a:lnSpc>
                <a:spcPct val="90000"/>
              </a:lnSpc>
            </a:pPr>
            <a:r>
              <a:rPr lang="en-US"/>
              <a:t>Simple Additive Rule</a:t>
            </a:r>
          </a:p>
          <a:p>
            <a:pPr lvl="2">
              <a:lnSpc>
                <a:spcPct val="90000"/>
              </a:lnSpc>
            </a:pPr>
            <a:r>
              <a:rPr lang="en-US"/>
              <a:t>Weighted Additive Rule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457200" y="990600"/>
            <a:ext cx="8305800" cy="76200"/>
          </a:xfrm>
          <a:prstGeom prst="rect">
            <a:avLst/>
          </a:prstGeom>
          <a:solidFill>
            <a:srgbClr val="E42B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1417</Words>
  <Application>Microsoft Office PowerPoint</Application>
  <PresentationFormat>On-screen Show (4:3)</PresentationFormat>
  <Paragraphs>181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Default Design</vt:lpstr>
      <vt:lpstr>Individual Decision Making</vt:lpstr>
      <vt:lpstr>Consumers As Problem Solvers</vt:lpstr>
      <vt:lpstr>Stages in Consumer Decision Making</vt:lpstr>
      <vt:lpstr>Illustrating the Decision-Making Process</vt:lpstr>
      <vt:lpstr>Perspectives on Decision Making</vt:lpstr>
      <vt:lpstr>Types of Consumer Decisions</vt:lpstr>
      <vt:lpstr>A Continuum of Buying Decision Behavior</vt:lpstr>
      <vt:lpstr>Limited vs. Extended Problem Solving</vt:lpstr>
      <vt:lpstr>Problem Recognition</vt:lpstr>
      <vt:lpstr>Problem Recognition: Shifts in Actual or Ideal States</vt:lpstr>
      <vt:lpstr>Information Search</vt:lpstr>
      <vt:lpstr>Consumer Information  Search Framework</vt:lpstr>
      <vt:lpstr>Other Types of Information Search</vt:lpstr>
      <vt:lpstr>Do Consumers Always Search Rationally?</vt:lpstr>
      <vt:lpstr>Rational Consumer?</vt:lpstr>
      <vt:lpstr>Biases in the Decision-Making Process</vt:lpstr>
      <vt:lpstr>How Much Search Occurs?</vt:lpstr>
      <vt:lpstr>Information Search vs. Product Knowledge</vt:lpstr>
      <vt:lpstr>Perceived Risk in Advertising</vt:lpstr>
      <vt:lpstr>Perceived Risk</vt:lpstr>
      <vt:lpstr>Evaluation of Alternatives</vt:lpstr>
      <vt:lpstr>Levels of Abstraction in Dessert Categories</vt:lpstr>
      <vt:lpstr>Strategic Implications of Product Categorization</vt:lpstr>
      <vt:lpstr>Product Positioning </vt:lpstr>
      <vt:lpstr>Product Choice: Selecting Among Alternatives</vt:lpstr>
      <vt:lpstr>Choosing the Solution</vt:lpstr>
      <vt:lpstr>Cybermediaries</vt:lpstr>
      <vt:lpstr>Online Information Search</vt:lpstr>
      <vt:lpstr>Heuristics: Mental Shortcuts</vt:lpstr>
      <vt:lpstr>Heuristics Simplify Choices</vt:lpstr>
      <vt:lpstr>Heuristics (cont.)</vt:lpstr>
      <vt:lpstr>Country of Origin</vt:lpstr>
      <vt:lpstr>Macanudo Cigars</vt:lpstr>
      <vt:lpstr>Qibla-Cola</vt:lpstr>
      <vt:lpstr>Heuristics (conc.)</vt:lpstr>
      <vt:lpstr>Hypothetical Alternatives for a TV Set</vt:lpstr>
      <vt:lpstr>Decision Rules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Consumers Rule</dc:title>
  <dc:creator>Clark</dc:creator>
  <cp:lastModifiedBy>NTS</cp:lastModifiedBy>
  <cp:revision>168</cp:revision>
  <dcterms:created xsi:type="dcterms:W3CDTF">2003-06-01T19:35:00Z</dcterms:created>
  <dcterms:modified xsi:type="dcterms:W3CDTF">2013-10-29T06:33:19Z</dcterms:modified>
</cp:coreProperties>
</file>