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0" r:id="rId1"/>
  </p:sldMasterIdLst>
  <p:notesMasterIdLst>
    <p:notesMasterId r:id="rId22"/>
  </p:notesMasterIdLst>
  <p:sldIdLst>
    <p:sldId id="256" r:id="rId2"/>
    <p:sldId id="258" r:id="rId3"/>
    <p:sldId id="259" r:id="rId4"/>
    <p:sldId id="274" r:id="rId5"/>
    <p:sldId id="260" r:id="rId6"/>
    <p:sldId id="275" r:id="rId7"/>
    <p:sldId id="295" r:id="rId8"/>
    <p:sldId id="262" r:id="rId9"/>
    <p:sldId id="263" r:id="rId10"/>
    <p:sldId id="264" r:id="rId11"/>
    <p:sldId id="277" r:id="rId12"/>
    <p:sldId id="296" r:id="rId13"/>
    <p:sldId id="276" r:id="rId14"/>
    <p:sldId id="297" r:id="rId15"/>
    <p:sldId id="278" r:id="rId16"/>
    <p:sldId id="271" r:id="rId17"/>
    <p:sldId id="298" r:id="rId18"/>
    <p:sldId id="299" r:id="rId19"/>
    <p:sldId id="293" r:id="rId20"/>
    <p:sldId id="272" r:id="rId21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CC"/>
    <a:srgbClr val="CCFF99"/>
    <a:srgbClr val="00CC00"/>
    <a:srgbClr val="99CC00"/>
    <a:srgbClr val="FFF0E1"/>
    <a:srgbClr val="E4E4F8"/>
    <a:srgbClr val="ECFFD9"/>
    <a:srgbClr val="FFEF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94" autoAdjust="0"/>
    <p:restoredTop sz="90929"/>
  </p:normalViewPr>
  <p:slideViewPr>
    <p:cSldViewPr>
      <p:cViewPr varScale="1">
        <p:scale>
          <a:sx n="71" d="100"/>
          <a:sy n="71" d="100"/>
        </p:scale>
        <p:origin x="-128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D32F4-9FB6-4F05-B4D5-CFE0A23F3A73}" type="datetimeFigureOut">
              <a:rPr lang="en-GB" smtClean="0"/>
              <a:pPr/>
              <a:t>25/10/2013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18068-8380-4C3E-8478-0FE4AE4EF46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02696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858D2B-B19B-47EF-A87E-9AC0428868D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417633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4544865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B5B1C-72B2-47DA-B34B-C195F2497F5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833238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14CF9-290C-41B3-B042-1DE0BB5E29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4780276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ABBDE7-A369-4D51-B414-07EAC60668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711978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5145933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FAD6-142F-481B-99A7-CEA177A6BA5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15663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B5F27-D264-4582-8247-EF092B1ADE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472795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7B1EA-3E20-4C69-879E-0B3E1868297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571253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60663-BBDD-4362-B4CE-A0B7CED73F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504822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1ED697-B123-425D-895A-B0F5D53659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3765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369DB-B471-4E92-8C1D-B65F3BB21D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089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1259632" y="2708920"/>
            <a:ext cx="6400800" cy="1752600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CCFFCC"/>
                </a:solidFill>
              </a14:hiddenFill>
            </a:ext>
          </a:extLst>
        </p:spPr>
        <p:txBody>
          <a:bodyPr/>
          <a:lstStyle/>
          <a:p>
            <a:pPr marL="0" indent="0" algn="ctr">
              <a:buNone/>
            </a:pPr>
            <a:r>
              <a:rPr lang="en-US" sz="4100" b="1" dirty="0"/>
              <a:t>Communication and Consumer Behavior</a:t>
            </a:r>
            <a:endParaRPr lang="en-US" sz="4100" dirty="0"/>
          </a:p>
          <a:p>
            <a:pPr algn="r"/>
            <a:endParaRPr lang="en-US" sz="4000" b="1" dirty="0"/>
          </a:p>
          <a:p>
            <a:pPr algn="r"/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FAD6-142F-481B-99A7-CEA177A6BA5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7975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Figure 9.1  Basic Communication Model</a:t>
            </a:r>
          </a:p>
        </p:txBody>
      </p:sp>
      <p:sp>
        <p:nvSpPr>
          <p:cNvPr id="352259" name="Rectangle 3"/>
          <p:cNvSpPr>
            <a:spLocks noChangeArrowheads="1"/>
          </p:cNvSpPr>
          <p:nvPr/>
        </p:nvSpPr>
        <p:spPr bwMode="auto">
          <a:xfrm>
            <a:off x="685800" y="2667000"/>
            <a:ext cx="1465263" cy="116840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50000">
                <a:srgbClr val="FFFF99">
                  <a:gamma/>
                  <a:tint val="30196"/>
                  <a:invGamma/>
                </a:srgbClr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Sender</a:t>
            </a:r>
          </a:p>
          <a:p>
            <a:r>
              <a:rPr lang="en-US" sz="2000"/>
              <a:t>(Source)</a:t>
            </a:r>
          </a:p>
        </p:txBody>
      </p:sp>
      <p:sp>
        <p:nvSpPr>
          <p:cNvPr id="352260" name="Rectangle 4"/>
          <p:cNvSpPr>
            <a:spLocks noChangeArrowheads="1"/>
          </p:cNvSpPr>
          <p:nvPr/>
        </p:nvSpPr>
        <p:spPr bwMode="auto">
          <a:xfrm>
            <a:off x="6858000" y="2667000"/>
            <a:ext cx="1465263" cy="1168400"/>
          </a:xfrm>
          <a:prstGeom prst="rect">
            <a:avLst/>
          </a:prstGeom>
          <a:gradFill rotWithShape="0">
            <a:gsLst>
              <a:gs pos="0">
                <a:srgbClr val="C0FF81"/>
              </a:gs>
              <a:gs pos="50000">
                <a:srgbClr val="C0FF81">
                  <a:gamma/>
                  <a:tint val="33725"/>
                  <a:invGamma/>
                </a:srgbClr>
              </a:gs>
              <a:gs pos="100000">
                <a:srgbClr val="C0FF8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Receiver</a:t>
            </a:r>
          </a:p>
          <a:p>
            <a:r>
              <a:rPr lang="en-US" sz="2000"/>
              <a:t>(Consumer)</a:t>
            </a:r>
          </a:p>
        </p:txBody>
      </p:sp>
      <p:sp>
        <p:nvSpPr>
          <p:cNvPr id="352261" name="Oval 5"/>
          <p:cNvSpPr>
            <a:spLocks noChangeArrowheads="1"/>
          </p:cNvSpPr>
          <p:nvPr/>
        </p:nvSpPr>
        <p:spPr bwMode="auto">
          <a:xfrm>
            <a:off x="2743200" y="2438400"/>
            <a:ext cx="1662113" cy="1625600"/>
          </a:xfrm>
          <a:prstGeom prst="ellipse">
            <a:avLst/>
          </a:prstGeom>
          <a:gradFill rotWithShape="0">
            <a:gsLst>
              <a:gs pos="0">
                <a:srgbClr val="FF85FF"/>
              </a:gs>
              <a:gs pos="50000">
                <a:srgbClr val="FF85FF">
                  <a:gamma/>
                  <a:tint val="48627"/>
                  <a:invGamma/>
                </a:srgbClr>
              </a:gs>
              <a:gs pos="100000">
                <a:srgbClr val="FF85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Message</a:t>
            </a:r>
          </a:p>
        </p:txBody>
      </p:sp>
      <p:sp>
        <p:nvSpPr>
          <p:cNvPr id="352262" name="Oval 6"/>
          <p:cNvSpPr>
            <a:spLocks noChangeArrowheads="1"/>
          </p:cNvSpPr>
          <p:nvPr/>
        </p:nvSpPr>
        <p:spPr bwMode="auto">
          <a:xfrm>
            <a:off x="4724400" y="2438400"/>
            <a:ext cx="1662113" cy="1625600"/>
          </a:xfrm>
          <a:prstGeom prst="ellipse">
            <a:avLst/>
          </a:prstGeom>
          <a:gradFill rotWithShape="0">
            <a:gsLst>
              <a:gs pos="0">
                <a:srgbClr val="8DB3FF"/>
              </a:gs>
              <a:gs pos="50000">
                <a:srgbClr val="8DB3FF">
                  <a:gamma/>
                  <a:tint val="42353"/>
                  <a:invGamma/>
                </a:srgbClr>
              </a:gs>
              <a:gs pos="100000">
                <a:srgbClr val="8DB3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2000"/>
              <a:t>Channel</a:t>
            </a:r>
          </a:p>
          <a:p>
            <a:r>
              <a:rPr lang="en-US" sz="2000"/>
              <a:t>(Medium)</a:t>
            </a:r>
          </a:p>
        </p:txBody>
      </p:sp>
      <p:cxnSp>
        <p:nvCxnSpPr>
          <p:cNvPr id="352263" name="AutoShape 7"/>
          <p:cNvCxnSpPr>
            <a:cxnSpLocks noChangeShapeType="1"/>
            <a:stCxn id="352259" idx="3"/>
            <a:endCxn id="352261" idx="2"/>
          </p:cNvCxnSpPr>
          <p:nvPr/>
        </p:nvCxnSpPr>
        <p:spPr bwMode="auto">
          <a:xfrm>
            <a:off x="2151063" y="3251200"/>
            <a:ext cx="592137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2264" name="AutoShape 8"/>
          <p:cNvCxnSpPr>
            <a:cxnSpLocks noChangeShapeType="1"/>
            <a:stCxn id="352261" idx="6"/>
            <a:endCxn id="352262" idx="2"/>
          </p:cNvCxnSpPr>
          <p:nvPr/>
        </p:nvCxnSpPr>
        <p:spPr bwMode="auto">
          <a:xfrm>
            <a:off x="4405313" y="3251200"/>
            <a:ext cx="319087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2265" name="AutoShape 9"/>
          <p:cNvCxnSpPr>
            <a:cxnSpLocks noChangeShapeType="1"/>
            <a:stCxn id="352262" idx="6"/>
            <a:endCxn id="352260" idx="1"/>
          </p:cNvCxnSpPr>
          <p:nvPr/>
        </p:nvCxnSpPr>
        <p:spPr bwMode="auto">
          <a:xfrm>
            <a:off x="6386513" y="3251200"/>
            <a:ext cx="471487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2266" name="AutoShape 10"/>
          <p:cNvCxnSpPr>
            <a:cxnSpLocks noChangeShapeType="1"/>
            <a:stCxn id="352260" idx="2"/>
          </p:cNvCxnSpPr>
          <p:nvPr/>
        </p:nvCxnSpPr>
        <p:spPr bwMode="auto">
          <a:xfrm rot="5400000">
            <a:off x="4999038" y="3141662"/>
            <a:ext cx="1898650" cy="3286125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2267" name="AutoShape 11"/>
          <p:cNvCxnSpPr>
            <a:cxnSpLocks noChangeShapeType="1"/>
            <a:endCxn id="352259" idx="2"/>
          </p:cNvCxnSpPr>
          <p:nvPr/>
        </p:nvCxnSpPr>
        <p:spPr bwMode="auto">
          <a:xfrm rot="10800000">
            <a:off x="1419225" y="3835400"/>
            <a:ext cx="2847975" cy="1955800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2268" name="Text Box 12"/>
          <p:cNvSpPr txBox="1">
            <a:spLocks noChangeArrowheads="1"/>
          </p:cNvSpPr>
          <p:nvPr/>
        </p:nvSpPr>
        <p:spPr bwMode="auto">
          <a:xfrm>
            <a:off x="3997325" y="5132388"/>
            <a:ext cx="1157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/>
              <a:t>Feedback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/>
              <a:t>Elements of the </a:t>
            </a:r>
            <a:br>
              <a:rPr lang="en-US" sz="4000" b="1"/>
            </a:br>
            <a:r>
              <a:rPr lang="en-US" sz="4000" b="1"/>
              <a:t>Communications Process</a:t>
            </a:r>
            <a:endParaRPr lang="en-US" b="1"/>
          </a:p>
        </p:txBody>
      </p:sp>
      <p:sp>
        <p:nvSpPr>
          <p:cNvPr id="35328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06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Message Initiator (the Source)</a:t>
            </a:r>
          </a:p>
          <a:p>
            <a:pPr>
              <a:lnSpc>
                <a:spcPct val="90000"/>
              </a:lnSpc>
            </a:pPr>
            <a:r>
              <a:rPr lang="en-US"/>
              <a:t>The Sender</a:t>
            </a:r>
          </a:p>
          <a:p>
            <a:pPr>
              <a:lnSpc>
                <a:spcPct val="90000"/>
              </a:lnSpc>
            </a:pPr>
            <a:r>
              <a:rPr lang="en-US"/>
              <a:t>The Receiver</a:t>
            </a:r>
          </a:p>
          <a:p>
            <a:pPr>
              <a:lnSpc>
                <a:spcPct val="90000"/>
              </a:lnSpc>
            </a:pPr>
            <a:r>
              <a:rPr lang="en-US"/>
              <a:t>The Medium</a:t>
            </a:r>
          </a:p>
          <a:p>
            <a:pPr>
              <a:lnSpc>
                <a:spcPct val="90000"/>
              </a:lnSpc>
            </a:pPr>
            <a:r>
              <a:rPr lang="en-US"/>
              <a:t>The Message</a:t>
            </a:r>
          </a:p>
          <a:p>
            <a:pPr>
              <a:lnSpc>
                <a:spcPct val="90000"/>
              </a:lnSpc>
            </a:pPr>
            <a:r>
              <a:rPr lang="en-US"/>
              <a:t>The Target Audience (the Receivers)</a:t>
            </a:r>
          </a:p>
          <a:p>
            <a:pPr>
              <a:lnSpc>
                <a:spcPct val="90000"/>
              </a:lnSpc>
            </a:pPr>
            <a:r>
              <a:rPr lang="en-US"/>
              <a:t>Feedback - the Receiver’s Response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0" y="609600"/>
            <a:ext cx="3124200" cy="5486400"/>
          </a:xfrm>
        </p:spPr>
        <p:txBody>
          <a:bodyPr/>
          <a:lstStyle/>
          <a:p>
            <a:r>
              <a:rPr lang="en-US" sz="3200" b="1"/>
              <a:t>Figure 9.2 Ad Depicting Non-Verbal Communication</a:t>
            </a:r>
            <a:endParaRPr lang="en-US"/>
          </a:p>
        </p:txBody>
      </p:sp>
      <p:pic>
        <p:nvPicPr>
          <p:cNvPr id="368643" name="Picture 1027" descr="C:\My Documents\Prentice-Hall\Schiffman\images\Schiffman_CH09_01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4648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Issues in Credibility</a:t>
            </a:r>
            <a:endParaRPr lang="en-US" b="1"/>
          </a:p>
        </p:txBody>
      </p:sp>
      <p:sp>
        <p:nvSpPr>
          <p:cNvPr id="354307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06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Credibility of Informal Sources</a:t>
            </a:r>
          </a:p>
          <a:p>
            <a:pPr>
              <a:lnSpc>
                <a:spcPct val="90000"/>
              </a:lnSpc>
            </a:pPr>
            <a:r>
              <a:rPr lang="en-US"/>
              <a:t>Credibility of Formal Sources</a:t>
            </a:r>
          </a:p>
          <a:p>
            <a:pPr>
              <a:lnSpc>
                <a:spcPct val="90000"/>
              </a:lnSpc>
            </a:pPr>
            <a:r>
              <a:rPr lang="en-US"/>
              <a:t>Credibility of Spokespersons and Endorsers</a:t>
            </a:r>
          </a:p>
          <a:p>
            <a:pPr>
              <a:lnSpc>
                <a:spcPct val="90000"/>
              </a:lnSpc>
            </a:pPr>
            <a:r>
              <a:rPr lang="en-US"/>
              <a:t>Message Credibility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762000"/>
          </a:xfrm>
        </p:spPr>
        <p:txBody>
          <a:bodyPr/>
          <a:lstStyle/>
          <a:p>
            <a:r>
              <a:rPr lang="en-US" sz="4000" b="1"/>
              <a:t>Endorser Credibility</a:t>
            </a:r>
            <a:endParaRPr lang="en-US"/>
          </a:p>
        </p:txBody>
      </p:sp>
      <p:sp>
        <p:nvSpPr>
          <p:cNvPr id="36966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4114800"/>
          </a:xfrm>
        </p:spPr>
        <p:txBody>
          <a:bodyPr>
            <a:normAutofit fontScale="92500" lnSpcReduction="10000"/>
          </a:bodyPr>
          <a:lstStyle/>
          <a:p>
            <a:r>
              <a:rPr lang="en-US"/>
              <a:t>Endorser credibility is important when message comprehension is low</a:t>
            </a:r>
          </a:p>
          <a:p>
            <a:r>
              <a:rPr lang="en-US"/>
              <a:t>Match must exist between product attributes and endorser attributes</a:t>
            </a:r>
          </a:p>
          <a:p>
            <a:r>
              <a:rPr lang="en-US"/>
              <a:t>Credibility is higher when endorser’s demographic characteristics are similar to those of target audience</a:t>
            </a:r>
          </a:p>
          <a:p>
            <a:r>
              <a:rPr lang="en-US"/>
              <a:t>Endorser credibility is not a substitute for corporate credibility</a:t>
            </a:r>
          </a:p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75856" y="4653135"/>
            <a:ext cx="28352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ENGRO RUPAYYA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2238377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Barriers to Communication</a:t>
            </a:r>
          </a:p>
        </p:txBody>
      </p:sp>
      <p:sp>
        <p:nvSpPr>
          <p:cNvPr id="35635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06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Selective Perception</a:t>
            </a:r>
          </a:p>
          <a:p>
            <a:pPr lvl="1">
              <a:lnSpc>
                <a:spcPct val="90000"/>
              </a:lnSpc>
            </a:pPr>
            <a:r>
              <a:rPr lang="en-US"/>
              <a:t>Wandering, Zapping, Zipping, and Channel Surfing </a:t>
            </a:r>
          </a:p>
          <a:p>
            <a:pPr lvl="1">
              <a:lnSpc>
                <a:spcPct val="90000"/>
              </a:lnSpc>
            </a:pPr>
            <a:r>
              <a:rPr lang="en-US"/>
              <a:t>Combat with Roadblocking</a:t>
            </a:r>
          </a:p>
          <a:p>
            <a:pPr>
              <a:lnSpc>
                <a:spcPct val="90000"/>
              </a:lnSpc>
            </a:pPr>
            <a:r>
              <a:rPr lang="en-US"/>
              <a:t>Psychological Noise</a:t>
            </a:r>
          </a:p>
          <a:p>
            <a:pPr lvl="1">
              <a:lnSpc>
                <a:spcPct val="90000"/>
              </a:lnSpc>
            </a:pPr>
            <a:r>
              <a:rPr lang="en-US"/>
              <a:t>Combat with repeated exposures, contrast in the copy, and teasers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417" name="Rectangle 41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57378" name="Text Box 2"/>
          <p:cNvSpPr txBox="1">
            <a:spLocks noChangeArrowheads="1"/>
          </p:cNvSpPr>
          <p:nvPr/>
        </p:nvSpPr>
        <p:spPr bwMode="auto">
          <a:xfrm>
            <a:off x="571500" y="114300"/>
            <a:ext cx="8128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3200" b="1">
                <a:latin typeface="Arial" charset="0"/>
              </a:rPr>
              <a:t>Figure 9.3  Comprehensive Communication Model</a:t>
            </a:r>
          </a:p>
        </p:txBody>
      </p:sp>
      <p:sp>
        <p:nvSpPr>
          <p:cNvPr id="357379" name="Rectangle 3"/>
          <p:cNvSpPr>
            <a:spLocks noChangeArrowheads="1"/>
          </p:cNvSpPr>
          <p:nvPr/>
        </p:nvSpPr>
        <p:spPr bwMode="auto">
          <a:xfrm>
            <a:off x="495300" y="2622550"/>
            <a:ext cx="1020763" cy="819150"/>
          </a:xfrm>
          <a:prstGeom prst="rect">
            <a:avLst/>
          </a:prstGeom>
          <a:gradFill rotWithShape="0">
            <a:gsLst>
              <a:gs pos="0">
                <a:srgbClr val="FFFF99"/>
              </a:gs>
              <a:gs pos="50000">
                <a:srgbClr val="FFFF99">
                  <a:gamma/>
                  <a:tint val="30196"/>
                  <a:invGamma/>
                </a:srgbClr>
              </a:gs>
              <a:gs pos="100000">
                <a:srgbClr val="FFFF99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Sender</a:t>
            </a:r>
          </a:p>
          <a:p>
            <a:r>
              <a:rPr lang="en-US" sz="1800"/>
              <a:t>(Source)</a:t>
            </a:r>
          </a:p>
        </p:txBody>
      </p:sp>
      <p:sp>
        <p:nvSpPr>
          <p:cNvPr id="357380" name="Rectangle 4"/>
          <p:cNvSpPr>
            <a:spLocks noChangeArrowheads="1"/>
          </p:cNvSpPr>
          <p:nvPr/>
        </p:nvSpPr>
        <p:spPr bwMode="auto">
          <a:xfrm>
            <a:off x="5226050" y="2620963"/>
            <a:ext cx="1312863" cy="819150"/>
          </a:xfrm>
          <a:prstGeom prst="rect">
            <a:avLst/>
          </a:prstGeom>
          <a:gradFill rotWithShape="0">
            <a:gsLst>
              <a:gs pos="0">
                <a:srgbClr val="C0FF81"/>
              </a:gs>
              <a:gs pos="50000">
                <a:srgbClr val="C0FF81">
                  <a:gamma/>
                  <a:tint val="33725"/>
                  <a:invGamma/>
                </a:srgbClr>
              </a:gs>
              <a:gs pos="100000">
                <a:srgbClr val="C0FF8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Receiver</a:t>
            </a:r>
          </a:p>
          <a:p>
            <a:r>
              <a:rPr lang="en-US" sz="1800"/>
              <a:t>(Consumer)</a:t>
            </a:r>
          </a:p>
        </p:txBody>
      </p:sp>
      <p:sp>
        <p:nvSpPr>
          <p:cNvPr id="357381" name="Oval 5"/>
          <p:cNvSpPr>
            <a:spLocks noChangeArrowheads="1"/>
          </p:cNvSpPr>
          <p:nvPr/>
        </p:nvSpPr>
        <p:spPr bwMode="auto">
          <a:xfrm>
            <a:off x="1860550" y="2470150"/>
            <a:ext cx="1355725" cy="1122363"/>
          </a:xfrm>
          <a:prstGeom prst="ellipse">
            <a:avLst/>
          </a:prstGeom>
          <a:gradFill rotWithShape="0">
            <a:gsLst>
              <a:gs pos="0">
                <a:srgbClr val="FF85FF"/>
              </a:gs>
              <a:gs pos="50000">
                <a:srgbClr val="FF85FF">
                  <a:gamma/>
                  <a:tint val="48627"/>
                  <a:invGamma/>
                </a:srgbClr>
              </a:gs>
              <a:gs pos="100000">
                <a:srgbClr val="FF85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Message</a:t>
            </a:r>
          </a:p>
        </p:txBody>
      </p:sp>
      <p:sp>
        <p:nvSpPr>
          <p:cNvPr id="357382" name="Oval 6"/>
          <p:cNvSpPr>
            <a:spLocks noChangeArrowheads="1"/>
          </p:cNvSpPr>
          <p:nvPr/>
        </p:nvSpPr>
        <p:spPr bwMode="auto">
          <a:xfrm>
            <a:off x="3435350" y="2444750"/>
            <a:ext cx="1520825" cy="1173163"/>
          </a:xfrm>
          <a:prstGeom prst="ellipse">
            <a:avLst/>
          </a:prstGeom>
          <a:gradFill rotWithShape="0">
            <a:gsLst>
              <a:gs pos="0">
                <a:srgbClr val="8DB3FF"/>
              </a:gs>
              <a:gs pos="50000">
                <a:srgbClr val="8DB3FF">
                  <a:gamma/>
                  <a:tint val="42353"/>
                  <a:invGamma/>
                </a:srgbClr>
              </a:gs>
              <a:gs pos="100000">
                <a:srgbClr val="8DB3FF"/>
              </a:gs>
            </a:gsLst>
            <a:lin ang="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Channel</a:t>
            </a:r>
          </a:p>
          <a:p>
            <a:r>
              <a:rPr lang="en-US" sz="1800"/>
              <a:t>(Medium)</a:t>
            </a:r>
          </a:p>
        </p:txBody>
      </p:sp>
      <p:cxnSp>
        <p:nvCxnSpPr>
          <p:cNvPr id="357383" name="AutoShape 7"/>
          <p:cNvCxnSpPr>
            <a:cxnSpLocks noChangeShapeType="1"/>
            <a:stCxn id="357379" idx="3"/>
            <a:endCxn id="357381" idx="2"/>
          </p:cNvCxnSpPr>
          <p:nvPr/>
        </p:nvCxnSpPr>
        <p:spPr bwMode="auto">
          <a:xfrm>
            <a:off x="1516063" y="3032125"/>
            <a:ext cx="344487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84" name="AutoShape 8"/>
          <p:cNvCxnSpPr>
            <a:cxnSpLocks noChangeShapeType="1"/>
            <a:stCxn id="357381" idx="6"/>
            <a:endCxn id="357382" idx="2"/>
          </p:cNvCxnSpPr>
          <p:nvPr/>
        </p:nvCxnSpPr>
        <p:spPr bwMode="auto">
          <a:xfrm>
            <a:off x="3216275" y="3032125"/>
            <a:ext cx="2190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85" name="AutoShape 9"/>
          <p:cNvCxnSpPr>
            <a:cxnSpLocks noChangeShapeType="1"/>
            <a:stCxn id="357382" idx="6"/>
            <a:endCxn id="357380" idx="1"/>
          </p:cNvCxnSpPr>
          <p:nvPr/>
        </p:nvCxnSpPr>
        <p:spPr bwMode="auto">
          <a:xfrm flipV="1">
            <a:off x="4956175" y="3030538"/>
            <a:ext cx="269875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86" name="AutoShape 10"/>
          <p:cNvCxnSpPr>
            <a:cxnSpLocks noChangeShapeType="1"/>
            <a:stCxn id="357380" idx="2"/>
            <a:endCxn id="357391" idx="0"/>
          </p:cNvCxnSpPr>
          <p:nvPr/>
        </p:nvCxnSpPr>
        <p:spPr bwMode="auto">
          <a:xfrm rot="16200000" flipH="1">
            <a:off x="6049169" y="3274219"/>
            <a:ext cx="331787" cy="663575"/>
          </a:xfrm>
          <a:prstGeom prst="bentConnector3">
            <a:avLst>
              <a:gd name="adj1" fmla="val 49759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87" name="AutoShape 11"/>
          <p:cNvCxnSpPr>
            <a:cxnSpLocks noChangeShapeType="1"/>
            <a:endCxn id="357379" idx="2"/>
          </p:cNvCxnSpPr>
          <p:nvPr/>
        </p:nvCxnSpPr>
        <p:spPr bwMode="auto">
          <a:xfrm rot="10800000">
            <a:off x="1006475" y="3441700"/>
            <a:ext cx="7451725" cy="26352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388" name="Text Box 12"/>
          <p:cNvSpPr txBox="1">
            <a:spLocks noChangeArrowheads="1"/>
          </p:cNvSpPr>
          <p:nvPr/>
        </p:nvSpPr>
        <p:spPr bwMode="auto">
          <a:xfrm rot="-5341552">
            <a:off x="1212057" y="2389981"/>
            <a:ext cx="958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Encodes</a:t>
            </a:r>
          </a:p>
        </p:txBody>
      </p:sp>
      <p:sp>
        <p:nvSpPr>
          <p:cNvPr id="357389" name="Text Box 13"/>
          <p:cNvSpPr txBox="1">
            <a:spLocks noChangeArrowheads="1"/>
          </p:cNvSpPr>
          <p:nvPr/>
        </p:nvSpPr>
        <p:spPr bwMode="auto">
          <a:xfrm>
            <a:off x="6475413" y="3341688"/>
            <a:ext cx="971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Decodes</a:t>
            </a:r>
          </a:p>
        </p:txBody>
      </p:sp>
      <p:sp>
        <p:nvSpPr>
          <p:cNvPr id="357390" name="Text Box 14"/>
          <p:cNvSpPr txBox="1">
            <a:spLocks noChangeArrowheads="1"/>
          </p:cNvSpPr>
          <p:nvPr/>
        </p:nvSpPr>
        <p:spPr bwMode="auto">
          <a:xfrm>
            <a:off x="2876550" y="6197600"/>
            <a:ext cx="1060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Feedback</a:t>
            </a:r>
          </a:p>
        </p:txBody>
      </p:sp>
      <p:sp>
        <p:nvSpPr>
          <p:cNvPr id="357391" name="AutoShape 15"/>
          <p:cNvSpPr>
            <a:spLocks noChangeArrowheads="1"/>
          </p:cNvSpPr>
          <p:nvPr/>
        </p:nvSpPr>
        <p:spPr bwMode="auto">
          <a:xfrm>
            <a:off x="5060950" y="3771900"/>
            <a:ext cx="2971800" cy="939800"/>
          </a:xfrm>
          <a:prstGeom prst="diamond">
            <a:avLst/>
          </a:prstGeom>
          <a:gradFill rotWithShape="0">
            <a:gsLst>
              <a:gs pos="0">
                <a:srgbClr val="FFCCFF"/>
              </a:gs>
              <a:gs pos="100000">
                <a:srgbClr val="FFCCFF">
                  <a:gamma/>
                  <a:tint val="53725"/>
                  <a:invGamma/>
                </a:srgbClr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Responds Appropriately?</a:t>
            </a:r>
          </a:p>
        </p:txBody>
      </p:sp>
      <p:sp>
        <p:nvSpPr>
          <p:cNvPr id="357392" name="AutoShape 16"/>
          <p:cNvSpPr>
            <a:spLocks noChangeArrowheads="1"/>
          </p:cNvSpPr>
          <p:nvPr/>
        </p:nvSpPr>
        <p:spPr bwMode="auto">
          <a:xfrm>
            <a:off x="4768850" y="5003800"/>
            <a:ext cx="3549650" cy="711200"/>
          </a:xfrm>
          <a:prstGeom prst="diamond">
            <a:avLst/>
          </a:prstGeom>
          <a:gradFill rotWithShape="0">
            <a:gsLst>
              <a:gs pos="0">
                <a:srgbClr val="ABFFFF"/>
              </a:gs>
              <a:gs pos="100000">
                <a:srgbClr val="ABFFFF">
                  <a:gamma/>
                  <a:tint val="30196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1800"/>
              <a:t>Miscomprehends?</a:t>
            </a:r>
          </a:p>
        </p:txBody>
      </p:sp>
      <p:sp>
        <p:nvSpPr>
          <p:cNvPr id="357393" name="Text Box 17"/>
          <p:cNvSpPr txBox="1">
            <a:spLocks noChangeArrowheads="1"/>
          </p:cNvSpPr>
          <p:nvPr/>
        </p:nvSpPr>
        <p:spPr bwMode="auto">
          <a:xfrm>
            <a:off x="7918450" y="5003800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Yes</a:t>
            </a:r>
          </a:p>
        </p:txBody>
      </p:sp>
      <p:sp>
        <p:nvSpPr>
          <p:cNvPr id="357394" name="Text Box 18"/>
          <p:cNvSpPr txBox="1">
            <a:spLocks noChangeArrowheads="1"/>
          </p:cNvSpPr>
          <p:nvPr/>
        </p:nvSpPr>
        <p:spPr bwMode="auto">
          <a:xfrm>
            <a:off x="7918450" y="3937000"/>
            <a:ext cx="539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Yes</a:t>
            </a:r>
          </a:p>
        </p:txBody>
      </p:sp>
      <p:sp>
        <p:nvSpPr>
          <p:cNvPr id="357395" name="Text Box 19"/>
          <p:cNvSpPr txBox="1">
            <a:spLocks noChangeArrowheads="1"/>
          </p:cNvSpPr>
          <p:nvPr/>
        </p:nvSpPr>
        <p:spPr bwMode="auto">
          <a:xfrm>
            <a:off x="6108700" y="5703888"/>
            <a:ext cx="4635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No</a:t>
            </a:r>
          </a:p>
        </p:txBody>
      </p:sp>
      <p:sp>
        <p:nvSpPr>
          <p:cNvPr id="357396" name="Text Box 20"/>
          <p:cNvSpPr txBox="1">
            <a:spLocks noChangeArrowheads="1"/>
          </p:cNvSpPr>
          <p:nvPr/>
        </p:nvSpPr>
        <p:spPr bwMode="auto">
          <a:xfrm>
            <a:off x="6072188" y="4648200"/>
            <a:ext cx="4635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/>
              <a:t>No</a:t>
            </a:r>
          </a:p>
        </p:txBody>
      </p:sp>
      <p:cxnSp>
        <p:nvCxnSpPr>
          <p:cNvPr id="357397" name="AutoShape 21"/>
          <p:cNvCxnSpPr>
            <a:cxnSpLocks noChangeShapeType="1"/>
            <a:stCxn id="357391" idx="2"/>
            <a:endCxn id="357392" idx="0"/>
          </p:cNvCxnSpPr>
          <p:nvPr/>
        </p:nvCxnSpPr>
        <p:spPr bwMode="auto">
          <a:xfrm flipH="1">
            <a:off x="6543675" y="4711700"/>
            <a:ext cx="3175" cy="292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98" name="AutoShape 22"/>
          <p:cNvCxnSpPr>
            <a:cxnSpLocks noChangeShapeType="1"/>
            <a:stCxn id="357392" idx="2"/>
          </p:cNvCxnSpPr>
          <p:nvPr/>
        </p:nvCxnSpPr>
        <p:spPr bwMode="auto">
          <a:xfrm>
            <a:off x="6543675" y="5715000"/>
            <a:ext cx="1588" cy="393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399" name="AutoShape 23"/>
          <p:cNvCxnSpPr>
            <a:cxnSpLocks noChangeShapeType="1"/>
            <a:stCxn id="357391" idx="3"/>
          </p:cNvCxnSpPr>
          <p:nvPr/>
        </p:nvCxnSpPr>
        <p:spPr bwMode="auto">
          <a:xfrm>
            <a:off x="8032750" y="4241800"/>
            <a:ext cx="425450" cy="183515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57400" name="AutoShape 24"/>
          <p:cNvCxnSpPr>
            <a:cxnSpLocks noChangeShapeType="1"/>
            <a:stCxn id="357392" idx="3"/>
          </p:cNvCxnSpPr>
          <p:nvPr/>
        </p:nvCxnSpPr>
        <p:spPr bwMode="auto">
          <a:xfrm>
            <a:off x="8318500" y="5359400"/>
            <a:ext cx="1397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01" name="Text Box 25"/>
          <p:cNvSpPr txBox="1">
            <a:spLocks noChangeArrowheads="1"/>
          </p:cNvSpPr>
          <p:nvPr/>
        </p:nvSpPr>
        <p:spPr bwMode="auto">
          <a:xfrm>
            <a:off x="215900" y="1181100"/>
            <a:ext cx="15684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Commercial</a:t>
            </a:r>
          </a:p>
          <a:p>
            <a:r>
              <a:rPr lang="en-US" sz="1600"/>
              <a:t>Non-Profit</a:t>
            </a:r>
          </a:p>
          <a:p>
            <a:r>
              <a:rPr lang="en-US" sz="1600"/>
              <a:t>Individual</a:t>
            </a:r>
          </a:p>
          <a:p>
            <a:r>
              <a:rPr lang="en-US" sz="1600"/>
              <a:t>Formal vs. Informal</a:t>
            </a:r>
          </a:p>
        </p:txBody>
      </p:sp>
      <p:cxnSp>
        <p:nvCxnSpPr>
          <p:cNvPr id="357402" name="AutoShape 26"/>
          <p:cNvCxnSpPr>
            <a:cxnSpLocks noChangeShapeType="1"/>
            <a:stCxn id="357401" idx="2"/>
            <a:endCxn id="357379" idx="0"/>
          </p:cNvCxnSpPr>
          <p:nvPr/>
        </p:nvCxnSpPr>
        <p:spPr bwMode="auto">
          <a:xfrm>
            <a:off x="1000125" y="2495550"/>
            <a:ext cx="6350" cy="127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03" name="Text Box 27"/>
          <p:cNvSpPr txBox="1">
            <a:spLocks noChangeArrowheads="1"/>
          </p:cNvSpPr>
          <p:nvPr/>
        </p:nvSpPr>
        <p:spPr bwMode="auto">
          <a:xfrm>
            <a:off x="889000" y="3479800"/>
            <a:ext cx="15684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Symbols</a:t>
            </a:r>
          </a:p>
          <a:p>
            <a:r>
              <a:rPr lang="en-US" sz="1600"/>
              <a:t>Pictures</a:t>
            </a:r>
          </a:p>
          <a:p>
            <a:r>
              <a:rPr lang="en-US" sz="1600"/>
              <a:t>Words</a:t>
            </a:r>
          </a:p>
          <a:p>
            <a:r>
              <a:rPr lang="en-US" sz="1600"/>
              <a:t>Images</a:t>
            </a:r>
          </a:p>
        </p:txBody>
      </p:sp>
      <p:cxnSp>
        <p:nvCxnSpPr>
          <p:cNvPr id="357404" name="AutoShape 28"/>
          <p:cNvCxnSpPr>
            <a:cxnSpLocks noChangeShapeType="1"/>
            <a:stCxn id="357403" idx="0"/>
            <a:endCxn id="357388" idx="1"/>
          </p:cNvCxnSpPr>
          <p:nvPr/>
        </p:nvCxnSpPr>
        <p:spPr bwMode="auto">
          <a:xfrm flipV="1">
            <a:off x="1673225" y="3052763"/>
            <a:ext cx="9525" cy="4270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05" name="Text Box 29"/>
          <p:cNvSpPr txBox="1">
            <a:spLocks noChangeArrowheads="1"/>
          </p:cNvSpPr>
          <p:nvPr/>
        </p:nvSpPr>
        <p:spPr bwMode="auto">
          <a:xfrm>
            <a:off x="1549400" y="1193800"/>
            <a:ext cx="19748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Verbal vs. Nonverbal</a:t>
            </a:r>
          </a:p>
          <a:p>
            <a:r>
              <a:rPr lang="en-US" sz="1600"/>
              <a:t>1-sided vs. 2-sided</a:t>
            </a:r>
          </a:p>
          <a:p>
            <a:r>
              <a:rPr lang="en-US" sz="1600"/>
              <a:t>Factual vs. Emotional</a:t>
            </a:r>
          </a:p>
        </p:txBody>
      </p:sp>
      <p:cxnSp>
        <p:nvCxnSpPr>
          <p:cNvPr id="357406" name="AutoShape 30"/>
          <p:cNvCxnSpPr>
            <a:cxnSpLocks noChangeShapeType="1"/>
            <a:stCxn id="357405" idx="2"/>
            <a:endCxn id="357381" idx="0"/>
          </p:cNvCxnSpPr>
          <p:nvPr/>
        </p:nvCxnSpPr>
        <p:spPr bwMode="auto">
          <a:xfrm>
            <a:off x="2536825" y="2019300"/>
            <a:ext cx="1588" cy="450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07" name="Text Box 31"/>
          <p:cNvSpPr txBox="1">
            <a:spLocks noChangeArrowheads="1"/>
          </p:cNvSpPr>
          <p:nvPr/>
        </p:nvSpPr>
        <p:spPr bwMode="auto">
          <a:xfrm>
            <a:off x="2692400" y="3746500"/>
            <a:ext cx="247015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Paid vs. Unpaid</a:t>
            </a:r>
          </a:p>
          <a:p>
            <a:r>
              <a:rPr lang="en-US" sz="1600"/>
              <a:t>Print, Broadcast, Electronic</a:t>
            </a:r>
          </a:p>
          <a:p>
            <a:r>
              <a:rPr lang="en-US" sz="1600"/>
              <a:t>Personal vs. Impersonal</a:t>
            </a:r>
          </a:p>
        </p:txBody>
      </p:sp>
      <p:cxnSp>
        <p:nvCxnSpPr>
          <p:cNvPr id="357408" name="AutoShape 32"/>
          <p:cNvCxnSpPr>
            <a:cxnSpLocks noChangeShapeType="1"/>
            <a:stCxn id="357407" idx="0"/>
            <a:endCxn id="357382" idx="4"/>
          </p:cNvCxnSpPr>
          <p:nvPr/>
        </p:nvCxnSpPr>
        <p:spPr bwMode="auto">
          <a:xfrm flipV="1">
            <a:off x="3927475" y="3617913"/>
            <a:ext cx="268288" cy="12858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09" name="Text Box 33"/>
          <p:cNvSpPr txBox="1">
            <a:spLocks noChangeArrowheads="1"/>
          </p:cNvSpPr>
          <p:nvPr/>
        </p:nvSpPr>
        <p:spPr bwMode="auto">
          <a:xfrm>
            <a:off x="1397000" y="5524500"/>
            <a:ext cx="40068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 i="1"/>
              <a:t>Pretests</a:t>
            </a:r>
            <a:r>
              <a:rPr lang="en-US" sz="1600"/>
              <a:t> to Ensure Message Will be Received</a:t>
            </a:r>
          </a:p>
          <a:p>
            <a:r>
              <a:rPr lang="en-US" sz="1600" i="1"/>
              <a:t>Posttests</a:t>
            </a:r>
            <a:r>
              <a:rPr lang="en-US" sz="1600"/>
              <a:t> to Ensure Message Was Received</a:t>
            </a:r>
            <a:endParaRPr lang="en-US" sz="1600" i="1"/>
          </a:p>
        </p:txBody>
      </p:sp>
      <p:cxnSp>
        <p:nvCxnSpPr>
          <p:cNvPr id="357410" name="AutoShape 34"/>
          <p:cNvCxnSpPr>
            <a:cxnSpLocks noChangeShapeType="1"/>
            <a:stCxn id="357409" idx="2"/>
            <a:endCxn id="357390" idx="0"/>
          </p:cNvCxnSpPr>
          <p:nvPr/>
        </p:nvCxnSpPr>
        <p:spPr bwMode="auto">
          <a:xfrm>
            <a:off x="3400425" y="6105525"/>
            <a:ext cx="6350" cy="920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11" name="Text Box 35"/>
          <p:cNvSpPr txBox="1">
            <a:spLocks noChangeArrowheads="1"/>
          </p:cNvSpPr>
          <p:nvPr/>
        </p:nvSpPr>
        <p:spPr bwMode="auto">
          <a:xfrm>
            <a:off x="3810000" y="1371600"/>
            <a:ext cx="1568450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Selective Exposure</a:t>
            </a:r>
          </a:p>
        </p:txBody>
      </p:sp>
      <p:cxnSp>
        <p:nvCxnSpPr>
          <p:cNvPr id="357412" name="AutoShape 36"/>
          <p:cNvCxnSpPr>
            <a:cxnSpLocks noChangeShapeType="1"/>
          </p:cNvCxnSpPr>
          <p:nvPr/>
        </p:nvCxnSpPr>
        <p:spPr bwMode="auto">
          <a:xfrm rot="16200000" flipH="1">
            <a:off x="4267200" y="2254250"/>
            <a:ext cx="1120775" cy="4413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13" name="Text Box 37"/>
          <p:cNvSpPr txBox="1">
            <a:spLocks noChangeArrowheads="1"/>
          </p:cNvSpPr>
          <p:nvPr/>
        </p:nvSpPr>
        <p:spPr bwMode="auto">
          <a:xfrm>
            <a:off x="5029200" y="1422400"/>
            <a:ext cx="2139950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Individuals</a:t>
            </a:r>
          </a:p>
          <a:p>
            <a:r>
              <a:rPr lang="en-US" sz="1600"/>
              <a:t>Target Audience</a:t>
            </a:r>
          </a:p>
          <a:p>
            <a:r>
              <a:rPr lang="en-US" sz="1600"/>
              <a:t>Intermediary Audience</a:t>
            </a:r>
          </a:p>
          <a:p>
            <a:r>
              <a:rPr lang="en-US" sz="1600"/>
              <a:t>Unintended Audiences</a:t>
            </a:r>
          </a:p>
        </p:txBody>
      </p:sp>
      <p:cxnSp>
        <p:nvCxnSpPr>
          <p:cNvPr id="357414" name="AutoShape 38"/>
          <p:cNvCxnSpPr>
            <a:cxnSpLocks noChangeShapeType="1"/>
            <a:stCxn id="357413" idx="2"/>
            <a:endCxn id="357380" idx="0"/>
          </p:cNvCxnSpPr>
          <p:nvPr/>
        </p:nvCxnSpPr>
        <p:spPr bwMode="auto">
          <a:xfrm flipH="1">
            <a:off x="5883275" y="2492375"/>
            <a:ext cx="215900" cy="1285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57415" name="Text Box 39"/>
          <p:cNvSpPr txBox="1">
            <a:spLocks noChangeArrowheads="1"/>
          </p:cNvSpPr>
          <p:nvPr/>
        </p:nvSpPr>
        <p:spPr bwMode="auto">
          <a:xfrm>
            <a:off x="6927850" y="2165350"/>
            <a:ext cx="22161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600"/>
              <a:t>Mediated by: Involvement</a:t>
            </a:r>
          </a:p>
          <a:p>
            <a:r>
              <a:rPr lang="en-US" sz="1600"/>
              <a:t>Mood</a:t>
            </a:r>
          </a:p>
          <a:p>
            <a:r>
              <a:rPr lang="en-US" sz="1600"/>
              <a:t>Experience</a:t>
            </a:r>
          </a:p>
          <a:p>
            <a:r>
              <a:rPr lang="en-US" sz="1600"/>
              <a:t>Personal Charac.</a:t>
            </a:r>
          </a:p>
        </p:txBody>
      </p:sp>
      <p:sp>
        <p:nvSpPr>
          <p:cNvPr id="357416" name="Line 40"/>
          <p:cNvSpPr>
            <a:spLocks noChangeShapeType="1"/>
          </p:cNvSpPr>
          <p:nvPr/>
        </p:nvSpPr>
        <p:spPr bwMode="auto">
          <a:xfrm flipV="1">
            <a:off x="6877050" y="2832100"/>
            <a:ext cx="569913" cy="6080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/>
              <a:t>Issues in Designing Persuasive Communications</a:t>
            </a:r>
            <a:endParaRPr lang="en-US" b="1"/>
          </a:p>
        </p:txBody>
      </p:sp>
      <p:sp>
        <p:nvSpPr>
          <p:cNvPr id="35840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006600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Communications strategy</a:t>
            </a:r>
          </a:p>
          <a:p>
            <a:pPr>
              <a:lnSpc>
                <a:spcPct val="90000"/>
              </a:lnSpc>
            </a:pPr>
            <a:r>
              <a:rPr lang="en-US"/>
              <a:t>Media strategy</a:t>
            </a:r>
          </a:p>
          <a:p>
            <a:pPr>
              <a:lnSpc>
                <a:spcPct val="90000"/>
              </a:lnSpc>
            </a:pPr>
            <a:r>
              <a:rPr lang="en-US"/>
              <a:t>Message strategy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Communications Strategy</a:t>
            </a:r>
            <a:endParaRPr lang="en-US"/>
          </a:p>
        </p:txBody>
      </p:sp>
      <p:sp>
        <p:nvSpPr>
          <p:cNvPr id="371716" name="Oval 1028"/>
          <p:cNvSpPr>
            <a:spLocks noChangeArrowheads="1"/>
          </p:cNvSpPr>
          <p:nvPr/>
        </p:nvSpPr>
        <p:spPr bwMode="auto">
          <a:xfrm>
            <a:off x="1447800" y="2286000"/>
            <a:ext cx="2286000" cy="2133600"/>
          </a:xfrm>
          <a:prstGeom prst="ellipse">
            <a:avLst/>
          </a:prstGeom>
          <a:solidFill>
            <a:srgbClr val="E4E4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Perceptions </a:t>
            </a:r>
          </a:p>
        </p:txBody>
      </p:sp>
      <p:sp>
        <p:nvSpPr>
          <p:cNvPr id="371718" name="Oval 1030"/>
          <p:cNvSpPr>
            <a:spLocks noChangeArrowheads="1"/>
          </p:cNvSpPr>
          <p:nvPr/>
        </p:nvSpPr>
        <p:spPr bwMode="auto">
          <a:xfrm>
            <a:off x="3429000" y="3048000"/>
            <a:ext cx="2286000" cy="2133600"/>
          </a:xfrm>
          <a:prstGeom prst="ellipse">
            <a:avLst/>
          </a:prstGeom>
          <a:solidFill>
            <a:srgbClr val="E4E4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Experience </a:t>
            </a:r>
          </a:p>
        </p:txBody>
      </p:sp>
      <p:sp>
        <p:nvSpPr>
          <p:cNvPr id="371719" name="Oval 1031"/>
          <p:cNvSpPr>
            <a:spLocks noChangeArrowheads="1"/>
          </p:cNvSpPr>
          <p:nvPr/>
        </p:nvSpPr>
        <p:spPr bwMode="auto">
          <a:xfrm>
            <a:off x="5257800" y="2133600"/>
            <a:ext cx="2286000" cy="2133600"/>
          </a:xfrm>
          <a:prstGeom prst="ellipse">
            <a:avLst/>
          </a:prstGeom>
          <a:solidFill>
            <a:srgbClr val="E4E4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/>
              <a:t>Memory</a:t>
            </a:r>
            <a:endParaRPr lang="en-US" sz="28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83768" y="4005064"/>
            <a:ext cx="4179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VODAFONE BLACKBERRY</a:t>
            </a:r>
          </a:p>
          <a:p>
            <a:r>
              <a:rPr lang="en-GB" b="1" dirty="0" smtClean="0"/>
              <a:t>FACEBOOK#1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7185582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/>
              <a:t>Figure 9.4 Perception/ Experience/ Memory Model of Advertising</a:t>
            </a:r>
            <a:endParaRPr lang="en-US"/>
          </a:p>
        </p:txBody>
      </p:sp>
      <p:sp>
        <p:nvSpPr>
          <p:cNvPr id="370691" name="Rectangle 3"/>
          <p:cNvSpPr>
            <a:spLocks noChangeArrowheads="1"/>
          </p:cNvSpPr>
          <p:nvPr/>
        </p:nvSpPr>
        <p:spPr bwMode="auto">
          <a:xfrm>
            <a:off x="914400" y="2209800"/>
            <a:ext cx="3429000" cy="609600"/>
          </a:xfrm>
          <a:prstGeom prst="rect">
            <a:avLst/>
          </a:prstGeom>
          <a:solidFill>
            <a:srgbClr val="FFE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Pre-experience Exposure</a:t>
            </a:r>
          </a:p>
        </p:txBody>
      </p:sp>
      <p:sp>
        <p:nvSpPr>
          <p:cNvPr id="370692" name="Rectangle 4"/>
          <p:cNvSpPr>
            <a:spLocks noChangeArrowheads="1"/>
          </p:cNvSpPr>
          <p:nvPr/>
        </p:nvSpPr>
        <p:spPr bwMode="auto">
          <a:xfrm>
            <a:off x="4800600" y="2209800"/>
            <a:ext cx="3429000" cy="609600"/>
          </a:xfrm>
          <a:prstGeom prst="rect">
            <a:avLst/>
          </a:prstGeom>
          <a:solidFill>
            <a:srgbClr val="FFEFE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Post-experience Exposure</a:t>
            </a:r>
          </a:p>
        </p:txBody>
      </p:sp>
      <p:sp>
        <p:nvSpPr>
          <p:cNvPr id="370693" name="Rectangle 5"/>
          <p:cNvSpPr>
            <a:spLocks noChangeArrowheads="1"/>
          </p:cNvSpPr>
          <p:nvPr/>
        </p:nvSpPr>
        <p:spPr bwMode="auto">
          <a:xfrm>
            <a:off x="914400" y="3352800"/>
            <a:ext cx="2057400" cy="914400"/>
          </a:xfrm>
          <a:prstGeom prst="rect">
            <a:avLst/>
          </a:prstGeom>
          <a:solidFill>
            <a:srgbClr val="EC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Framing</a:t>
            </a:r>
          </a:p>
          <a:p>
            <a:r>
              <a:rPr lang="en-US"/>
              <a:t>Perception</a:t>
            </a:r>
          </a:p>
        </p:txBody>
      </p:sp>
      <p:sp>
        <p:nvSpPr>
          <p:cNvPr id="370694" name="Rectangle 6"/>
          <p:cNvSpPr>
            <a:spLocks noChangeArrowheads="1"/>
          </p:cNvSpPr>
          <p:nvPr/>
        </p:nvSpPr>
        <p:spPr bwMode="auto">
          <a:xfrm>
            <a:off x="3505200" y="3352800"/>
            <a:ext cx="2057400" cy="914400"/>
          </a:xfrm>
          <a:prstGeom prst="rect">
            <a:avLst/>
          </a:prstGeom>
          <a:solidFill>
            <a:srgbClr val="EC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Enhancing </a:t>
            </a:r>
          </a:p>
          <a:p>
            <a:r>
              <a:rPr lang="en-US"/>
              <a:t>Experience</a:t>
            </a:r>
          </a:p>
        </p:txBody>
      </p:sp>
      <p:sp>
        <p:nvSpPr>
          <p:cNvPr id="370695" name="Rectangle 7"/>
          <p:cNvSpPr>
            <a:spLocks noChangeArrowheads="1"/>
          </p:cNvSpPr>
          <p:nvPr/>
        </p:nvSpPr>
        <p:spPr bwMode="auto">
          <a:xfrm>
            <a:off x="6172200" y="3352800"/>
            <a:ext cx="2057400" cy="914400"/>
          </a:xfrm>
          <a:prstGeom prst="rect">
            <a:avLst/>
          </a:prstGeom>
          <a:solidFill>
            <a:srgbClr val="ECFFD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Organizing</a:t>
            </a:r>
          </a:p>
          <a:p>
            <a:r>
              <a:rPr lang="en-US"/>
              <a:t>Memory</a:t>
            </a:r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914400" y="4648200"/>
            <a:ext cx="2057400" cy="1219200"/>
          </a:xfrm>
          <a:prstGeom prst="rect">
            <a:avLst/>
          </a:prstGeom>
          <a:solidFill>
            <a:srgbClr val="E4E4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Expectation</a:t>
            </a:r>
          </a:p>
          <a:p>
            <a:r>
              <a:rPr lang="en-US"/>
              <a:t>Anticipation</a:t>
            </a:r>
          </a:p>
          <a:p>
            <a:r>
              <a:rPr lang="en-US"/>
              <a:t>Interpretation</a:t>
            </a:r>
          </a:p>
        </p:txBody>
      </p:sp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6172200" y="4648200"/>
            <a:ext cx="2057400" cy="1219200"/>
          </a:xfrm>
          <a:prstGeom prst="rect">
            <a:avLst/>
          </a:prstGeom>
          <a:solidFill>
            <a:srgbClr val="E4E4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Cueing</a:t>
            </a:r>
          </a:p>
          <a:p>
            <a:r>
              <a:rPr lang="en-US"/>
              <a:t>Branding</a:t>
            </a:r>
          </a:p>
          <a:p>
            <a:r>
              <a:rPr lang="en-US"/>
              <a:t>Interpretation</a:t>
            </a:r>
          </a:p>
        </p:txBody>
      </p:sp>
      <p:sp>
        <p:nvSpPr>
          <p:cNvPr id="370698" name="Rectangle 10"/>
          <p:cNvSpPr>
            <a:spLocks noChangeArrowheads="1"/>
          </p:cNvSpPr>
          <p:nvPr/>
        </p:nvSpPr>
        <p:spPr bwMode="auto">
          <a:xfrm>
            <a:off x="3429000" y="4648200"/>
            <a:ext cx="2209800" cy="1447800"/>
          </a:xfrm>
          <a:prstGeom prst="rect">
            <a:avLst/>
          </a:prstGeom>
          <a:solidFill>
            <a:srgbClr val="E4E4F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/>
              <a:t>Sensory </a:t>
            </a:r>
          </a:p>
          <a:p>
            <a:r>
              <a:rPr lang="en-US"/>
              <a:t>Enhancement</a:t>
            </a:r>
          </a:p>
          <a:p>
            <a:r>
              <a:rPr lang="en-US"/>
              <a:t>Social</a:t>
            </a:r>
          </a:p>
          <a:p>
            <a:r>
              <a:rPr lang="en-US"/>
              <a:t> Enhancement</a:t>
            </a:r>
          </a:p>
        </p:txBody>
      </p:sp>
      <p:cxnSp>
        <p:nvCxnSpPr>
          <p:cNvPr id="370699" name="AutoShape 11"/>
          <p:cNvCxnSpPr>
            <a:cxnSpLocks noChangeShapeType="1"/>
            <a:stCxn id="370692" idx="0"/>
            <a:endCxn id="370691" idx="0"/>
          </p:cNvCxnSpPr>
          <p:nvPr/>
        </p:nvCxnSpPr>
        <p:spPr bwMode="auto">
          <a:xfrm rot="16200000" flipH="1" flipV="1">
            <a:off x="4571206" y="267494"/>
            <a:ext cx="1588" cy="3886200"/>
          </a:xfrm>
          <a:prstGeom prst="bentConnector3">
            <a:avLst>
              <a:gd name="adj1" fmla="val -1440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0" name="AutoShape 12"/>
          <p:cNvCxnSpPr>
            <a:cxnSpLocks noChangeShapeType="1"/>
            <a:stCxn id="370691" idx="2"/>
            <a:endCxn id="370693" idx="0"/>
          </p:cNvCxnSpPr>
          <p:nvPr/>
        </p:nvCxnSpPr>
        <p:spPr bwMode="auto">
          <a:xfrm rot="5400000">
            <a:off x="2019300" y="2743200"/>
            <a:ext cx="533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1" name="AutoShape 13"/>
          <p:cNvCxnSpPr>
            <a:cxnSpLocks noChangeShapeType="1"/>
            <a:stCxn id="370691" idx="2"/>
            <a:endCxn id="370694" idx="0"/>
          </p:cNvCxnSpPr>
          <p:nvPr/>
        </p:nvCxnSpPr>
        <p:spPr bwMode="auto">
          <a:xfrm rot="16200000" flipH="1">
            <a:off x="3314700" y="2133600"/>
            <a:ext cx="533400" cy="19050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2" name="AutoShape 14"/>
          <p:cNvCxnSpPr>
            <a:cxnSpLocks noChangeShapeType="1"/>
            <a:stCxn id="370692" idx="2"/>
            <a:endCxn id="370694" idx="0"/>
          </p:cNvCxnSpPr>
          <p:nvPr/>
        </p:nvCxnSpPr>
        <p:spPr bwMode="auto">
          <a:xfrm rot="5400000">
            <a:off x="5257800" y="2095500"/>
            <a:ext cx="533400" cy="19812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3" name="AutoShape 15"/>
          <p:cNvCxnSpPr>
            <a:cxnSpLocks noChangeShapeType="1"/>
            <a:stCxn id="370692" idx="2"/>
            <a:endCxn id="370695" idx="0"/>
          </p:cNvCxnSpPr>
          <p:nvPr/>
        </p:nvCxnSpPr>
        <p:spPr bwMode="auto">
          <a:xfrm rot="16200000" flipH="1">
            <a:off x="6591300" y="2743200"/>
            <a:ext cx="533400" cy="68580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4" name="AutoShape 16"/>
          <p:cNvCxnSpPr>
            <a:cxnSpLocks noChangeShapeType="1"/>
            <a:stCxn id="370693" idx="2"/>
            <a:endCxn id="370696" idx="0"/>
          </p:cNvCxnSpPr>
          <p:nvPr/>
        </p:nvCxnSpPr>
        <p:spPr bwMode="auto">
          <a:xfrm>
            <a:off x="1943100" y="42672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5" name="AutoShape 17"/>
          <p:cNvCxnSpPr>
            <a:cxnSpLocks noChangeShapeType="1"/>
            <a:stCxn id="370694" idx="2"/>
            <a:endCxn id="370698" idx="0"/>
          </p:cNvCxnSpPr>
          <p:nvPr/>
        </p:nvCxnSpPr>
        <p:spPr bwMode="auto">
          <a:xfrm>
            <a:off x="4533900" y="42672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70706" name="AutoShape 18"/>
          <p:cNvCxnSpPr>
            <a:cxnSpLocks noChangeShapeType="1"/>
            <a:stCxn id="370695" idx="2"/>
            <a:endCxn id="370697" idx="0"/>
          </p:cNvCxnSpPr>
          <p:nvPr/>
        </p:nvCxnSpPr>
        <p:spPr bwMode="auto">
          <a:xfrm>
            <a:off x="7200900" y="42672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211359" y="4005064"/>
            <a:ext cx="47248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UFONE</a:t>
            </a:r>
          </a:p>
          <a:p>
            <a:r>
              <a:rPr lang="en-GB" b="1" dirty="0" smtClean="0"/>
              <a:t>ZEENAT JABBAR PERMALINK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38416018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/>
              <a:t>Media Strategy</a:t>
            </a:r>
            <a:endParaRPr lang="en-US"/>
          </a:p>
        </p:txBody>
      </p:sp>
      <p:sp>
        <p:nvSpPr>
          <p:cNvPr id="3727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Consumer profiles</a:t>
            </a:r>
          </a:p>
          <a:p>
            <a:r>
              <a:rPr lang="en-US"/>
              <a:t>Audience profiles</a:t>
            </a:r>
          </a:p>
        </p:txBody>
      </p:sp>
      <p:sp>
        <p:nvSpPr>
          <p:cNvPr id="372740" name="Rectangle 4"/>
          <p:cNvSpPr>
            <a:spLocks noChangeArrowheads="1"/>
          </p:cNvSpPr>
          <p:nvPr/>
        </p:nvSpPr>
        <p:spPr bwMode="auto">
          <a:xfrm>
            <a:off x="838200" y="3429000"/>
            <a:ext cx="73914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sz="2800" b="1" i="1"/>
              <a:t>A </a:t>
            </a:r>
            <a:r>
              <a:rPr lang="en-US" sz="3200" b="1" i="1"/>
              <a:t>cost-effective media choice is one </a:t>
            </a:r>
          </a:p>
          <a:p>
            <a:r>
              <a:rPr lang="en-US" sz="3200" b="1" i="1"/>
              <a:t>that closely matches the </a:t>
            </a:r>
          </a:p>
          <a:p>
            <a:r>
              <a:rPr lang="en-US" sz="3200" b="1" i="1"/>
              <a:t>advertiser’s consumer profile</a:t>
            </a:r>
          </a:p>
          <a:p>
            <a:r>
              <a:rPr lang="en-US" sz="3200" b="1" i="1"/>
              <a:t> with the medium’s audience profile.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Emotional Advertising Appeals</a:t>
            </a:r>
          </a:p>
        </p:txBody>
      </p:sp>
      <p:sp>
        <p:nvSpPr>
          <p:cNvPr id="3655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828800"/>
            <a:ext cx="4876800" cy="4114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Fear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Humor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 smtClean="0"/>
              <a:t>Amorous </a:t>
            </a:r>
            <a:r>
              <a:rPr lang="en-US" dirty="0"/>
              <a:t>advertising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en-US" dirty="0"/>
              <a:t>Audience participation</a:t>
            </a:r>
          </a:p>
          <a:p>
            <a:pPr algn="ctr">
              <a:lnSpc>
                <a:spcPct val="90000"/>
              </a:lnSpc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A6223-92A4-46A5-B81F-892381A46D0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372669" y="4005064"/>
            <a:ext cx="640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NATIONAL FOODS PROMOTES PAKISTAN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105951957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ABFAD6-142F-481B-99A7-CEA177A6BA58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344502" y="4005064"/>
            <a:ext cx="44585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NATIONAL RECIPE MASALA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xmlns="" val="13495744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609600"/>
            <a:ext cx="3352800" cy="4876800"/>
          </a:xfrm>
        </p:spPr>
        <p:txBody>
          <a:bodyPr/>
          <a:lstStyle/>
          <a:p>
            <a:r>
              <a:rPr lang="en-US" sz="3600" b="1"/>
              <a:t>Figure 9.10 Humor to </a:t>
            </a:r>
            <a:br>
              <a:rPr lang="en-US" sz="3600" b="1"/>
            </a:br>
            <a:r>
              <a:rPr lang="en-US" sz="3600" b="1"/>
              <a:t>Baby Boomers</a:t>
            </a:r>
            <a:endParaRPr lang="en-US"/>
          </a:p>
        </p:txBody>
      </p:sp>
      <p:pic>
        <p:nvPicPr>
          <p:cNvPr id="390147" name="Picture 3" descr="C:\My Documents\Prentice-Hall\Schiffman\images\Schiffman_CH09_31_0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33400"/>
            <a:ext cx="4343400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Text Box 2"/>
          <p:cNvSpPr txBox="1">
            <a:spLocks noChangeArrowheads="1"/>
          </p:cNvSpPr>
          <p:nvPr/>
        </p:nvSpPr>
        <p:spPr bwMode="auto">
          <a:xfrm>
            <a:off x="635000" y="638175"/>
            <a:ext cx="812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2800" b="1">
                <a:latin typeface="Arial" charset="0"/>
              </a:rPr>
              <a:t>Table 9.4 Impact of Humor on Advertising</a:t>
            </a:r>
            <a:endParaRPr lang="en-US" sz="3100" b="1">
              <a:latin typeface="Arial" charset="0"/>
            </a:endParaRPr>
          </a:p>
        </p:txBody>
      </p:sp>
      <p:sp>
        <p:nvSpPr>
          <p:cNvPr id="366595" name="Rectangle 3"/>
          <p:cNvSpPr>
            <a:spLocks noChangeArrowheads="1"/>
          </p:cNvSpPr>
          <p:nvPr/>
        </p:nvSpPr>
        <p:spPr bwMode="auto">
          <a:xfrm>
            <a:off x="609600" y="1371600"/>
            <a:ext cx="7899400" cy="4914900"/>
          </a:xfrm>
          <a:prstGeom prst="rect">
            <a:avLst/>
          </a:prstGeom>
          <a:solidFill>
            <a:srgbClr val="FFF0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14300" indent="-114300" algn="l">
              <a:buFontTx/>
              <a:buChar char="•"/>
            </a:pPr>
            <a:r>
              <a:rPr lang="en-US" sz="2100"/>
              <a:t>Humor attracts attention.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does not harm comprehension.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is not more effective at increasing persuasion.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does not enhance source credibility.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enhances liking.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that is relevant to the product is superior to humor that is unrelated to the product.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Audience demographic factors affect the response to humorous advertising appeals.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The nature of the product affects the appropriateness of a humorous treatment.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is more effective with existing products than with new products.</a:t>
            </a:r>
          </a:p>
          <a:p>
            <a:pPr marL="114300" indent="-114300" algn="l">
              <a:buFontTx/>
              <a:buChar char="•"/>
            </a:pPr>
            <a:r>
              <a:rPr lang="en-US" sz="2100"/>
              <a:t>Humor is more appropriate for low-involvement products and feeling-oriented products than for high-involvement products.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18A0E5-FB84-4790-BB29-BF8D3A46DD2E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</TotalTime>
  <Words>476</Words>
  <Application>Microsoft Office PowerPoint</Application>
  <PresentationFormat>On-screen Show (4:3)</PresentationFormat>
  <Paragraphs>155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Elements of the  Communications Process</vt:lpstr>
      <vt:lpstr>Figure 9.2 Ad Depicting Non-Verbal Communication</vt:lpstr>
      <vt:lpstr>Issues in Credibility</vt:lpstr>
      <vt:lpstr>Endorser Credibility</vt:lpstr>
      <vt:lpstr>Slide 7</vt:lpstr>
      <vt:lpstr>Barriers to Communication</vt:lpstr>
      <vt:lpstr>Slide 9</vt:lpstr>
      <vt:lpstr>Issues in Designing Persuasive Communications</vt:lpstr>
      <vt:lpstr>Communications Strategy</vt:lpstr>
      <vt:lpstr>Slide 12</vt:lpstr>
      <vt:lpstr>Figure 9.4 Perception/ Experience/ Memory Model of Advertising</vt:lpstr>
      <vt:lpstr>Slide 14</vt:lpstr>
      <vt:lpstr>Media Strategy</vt:lpstr>
      <vt:lpstr>Emotional Advertising Appeals</vt:lpstr>
      <vt:lpstr>Slide 17</vt:lpstr>
      <vt:lpstr>Slide 18</vt:lpstr>
      <vt:lpstr>Figure 9.10 Humor to  Baby Boomers</vt:lpstr>
      <vt:lpstr>Slide 20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Tracy Ryan</dc:creator>
  <cp:lastModifiedBy>Administrator</cp:lastModifiedBy>
  <cp:revision>41</cp:revision>
  <dcterms:created xsi:type="dcterms:W3CDTF">2003-01-17T02:06:11Z</dcterms:created>
  <dcterms:modified xsi:type="dcterms:W3CDTF">2013-10-25T04:33:14Z</dcterms:modified>
</cp:coreProperties>
</file>