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25"/>
  </p:notesMasterIdLst>
  <p:handoutMasterIdLst>
    <p:handoutMasterId r:id="rId26"/>
  </p:handoutMasterIdLst>
  <p:sldIdLst>
    <p:sldId id="699" r:id="rId2"/>
    <p:sldId id="704" r:id="rId3"/>
    <p:sldId id="700" r:id="rId4"/>
    <p:sldId id="705" r:id="rId5"/>
    <p:sldId id="706" r:id="rId6"/>
    <p:sldId id="707" r:id="rId7"/>
    <p:sldId id="615" r:id="rId8"/>
    <p:sldId id="708" r:id="rId9"/>
    <p:sldId id="546" r:id="rId10"/>
    <p:sldId id="625" r:id="rId11"/>
    <p:sldId id="547" r:id="rId12"/>
    <p:sldId id="709" r:id="rId13"/>
    <p:sldId id="711" r:id="rId14"/>
    <p:sldId id="548" r:id="rId15"/>
    <p:sldId id="549" r:id="rId16"/>
    <p:sldId id="550" r:id="rId17"/>
    <p:sldId id="551" r:id="rId18"/>
    <p:sldId id="552" r:id="rId19"/>
    <p:sldId id="624" r:id="rId20"/>
    <p:sldId id="712" r:id="rId21"/>
    <p:sldId id="714" r:id="rId22"/>
    <p:sldId id="702" r:id="rId23"/>
    <p:sldId id="715" r:id="rId24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279F"/>
    <a:srgbClr val="009688"/>
    <a:srgbClr val="063D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344" autoAdjust="0"/>
    <p:restoredTop sz="94660"/>
  </p:normalViewPr>
  <p:slideViewPr>
    <p:cSldViewPr>
      <p:cViewPr varScale="1">
        <p:scale>
          <a:sx n="73" d="100"/>
          <a:sy n="73" d="100"/>
        </p:scale>
        <p:origin x="-138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26037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xmlns="" val="17915343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90531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ChangeArrowheads="1"/>
          </p:cNvSpPr>
          <p:nvPr/>
        </p:nvSpPr>
        <p:spPr bwMode="auto">
          <a:xfrm>
            <a:off x="3884613" y="0"/>
            <a:ext cx="2973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75" name="Rectangle 3"/>
          <p:cNvSpPr>
            <a:spLocks noChangeArrowheads="1"/>
          </p:cNvSpPr>
          <p:nvPr/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8900" tIns="44450" rIns="88900" bIns="44450" anchor="b"/>
          <a:lstStyle/>
          <a:p>
            <a:pPr algn="r" defTabSz="890588"/>
            <a:r>
              <a:rPr lang="en-US" sz="1200">
                <a:latin typeface="Times New Roman" pitchFamily="18" charset="0"/>
              </a:rPr>
              <a:t>7</a:t>
            </a:r>
          </a:p>
        </p:txBody>
      </p:sp>
      <p:sp>
        <p:nvSpPr>
          <p:cNvPr id="796676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7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78" name="Rectangle 6"/>
          <p:cNvSpPr>
            <a:spLocks noChangeArrowheads="1"/>
          </p:cNvSpPr>
          <p:nvPr/>
        </p:nvSpPr>
        <p:spPr bwMode="auto">
          <a:xfrm>
            <a:off x="3884613" y="0"/>
            <a:ext cx="2973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79" name="Rectangle 7"/>
          <p:cNvSpPr>
            <a:spLocks noChangeArrowheads="1"/>
          </p:cNvSpPr>
          <p:nvPr/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defTabSz="890588"/>
            <a:r>
              <a:rPr lang="en-US" sz="1000" i="1">
                <a:latin typeface="Times New Roman" pitchFamily="18" charset="0"/>
              </a:rPr>
              <a:t>7</a:t>
            </a:r>
          </a:p>
        </p:txBody>
      </p:sp>
      <p:sp>
        <p:nvSpPr>
          <p:cNvPr id="796680" name="Rectangle 8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8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668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96683" name="Rectangle 11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88900" tIns="42862" rIns="88900" bIns="42862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7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498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23</a:t>
            </a:r>
          </a:p>
        </p:txBody>
      </p:sp>
      <p:sp>
        <p:nvSpPr>
          <p:cNvPr id="5498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498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4989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4989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544F0-2D31-4F99-BD12-36C086C354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14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21D932D9-B80B-4780-9BB6-543F6C77A11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669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49813557-E501-4ECB-91D3-7EC82B3A3A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793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3FC2AEDA-FE6D-4F30-9433-D933B9C86F2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2516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96732B0E-2575-435B-8632-C66D2C4897E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2717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CBFA7570-EDA6-4715-BE49-35CD1CC3A6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130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3D1F76DE-31E7-4C29-8D43-DFDC824604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079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8C725A87-9921-4462-B327-AFA2A64699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41015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18EBFEA9-209E-482F-A906-92B02C5738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2737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1D6112EA-06E1-4559-BD89-F8C4249B70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400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2.</a:t>
            </a:r>
            <a:fld id="{A23EBAE1-C2A9-4DAB-9DF1-8BE33DEF33A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6054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2.</a:t>
            </a:r>
            <a:fld id="{E1E3EA7D-DC7C-4C5C-8074-B3AF36A09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0984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28600" y="1219200"/>
            <a:ext cx="86868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3200" dirty="0" smtClean="0">
                <a:solidFill>
                  <a:schemeClr val="hlink"/>
                </a:solidFill>
              </a:rPr>
              <a:t>LECTURE 4:</a:t>
            </a:r>
            <a:r>
              <a:rPr lang="en-US" sz="3200" dirty="0">
                <a:solidFill>
                  <a:schemeClr val="hlink"/>
                </a:solidFill>
              </a:rPr>
              <a:t/>
            </a:r>
            <a:br>
              <a:rPr lang="en-US" sz="3200" dirty="0">
                <a:solidFill>
                  <a:schemeClr val="hlink"/>
                </a:solidFill>
              </a:rPr>
            </a:br>
            <a:r>
              <a:rPr lang="en-US" sz="3200" dirty="0">
                <a:solidFill>
                  <a:schemeClr val="hlink"/>
                </a:solidFill>
              </a:rPr>
              <a:t> </a:t>
            </a:r>
            <a:r>
              <a:rPr lang="en-US" sz="3200" dirty="0" smtClean="0">
                <a:solidFill>
                  <a:schemeClr val="hlink"/>
                </a:solidFill>
              </a:rPr>
              <a:t>CREATING PASSIONBRANDS </a:t>
            </a:r>
            <a:br>
              <a:rPr lang="en-US" sz="3200" dirty="0" smtClean="0">
                <a:solidFill>
                  <a:schemeClr val="hlink"/>
                </a:solidFill>
              </a:rPr>
            </a:br>
            <a:r>
              <a:rPr lang="en-US" sz="3200" dirty="0" smtClean="0">
                <a:solidFill>
                  <a:schemeClr val="hlink"/>
                </a:solidFill>
              </a:rPr>
              <a:t>JUST ANOTHER BRAND OR A PASSIONBRAND</a:t>
            </a:r>
            <a:endParaRPr lang="en-US" sz="3200" dirty="0">
              <a:solidFill>
                <a:schemeClr val="hlink"/>
              </a:solidFill>
            </a:endParaRPr>
          </a:p>
        </p:txBody>
      </p:sp>
      <p:sp>
        <p:nvSpPr>
          <p:cNvPr id="78950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4572000"/>
            <a:ext cx="6732588" cy="78898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FC384358-0B3A-4BAA-93F3-FBF805C0619B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Customer-Based Brand Equity</a:t>
            </a:r>
          </a:p>
        </p:txBody>
      </p:sp>
      <p:sp>
        <p:nvSpPr>
          <p:cNvPr id="8007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Differential effect </a:t>
            </a:r>
            <a:endParaRPr lang="en-US" altLang="ja-JP">
              <a:ea typeface="ＭＳ Ｐゴシック" charset="-128"/>
              <a:sym typeface="Wingdings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Differences in consumer response 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Brand knowledge </a:t>
            </a:r>
            <a:endParaRPr lang="en-US" altLang="ja-JP">
              <a:ea typeface="ＭＳ Ｐゴシック" charset="-128"/>
              <a:sym typeface="Wingdings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A result of consumers’ knowledge about the brand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Consumer response to marketing </a:t>
            </a:r>
            <a:endParaRPr lang="en-US" altLang="ja-JP">
              <a:ea typeface="ＭＳ Ｐゴシック" charset="-128"/>
              <a:sym typeface="Wingdings" pitchFamily="2" charset="2"/>
            </a:endParaRP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Choice of a brand 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Recall of copy points from an ad 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Response to a sales promotion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Evaluations of a proposed brand extension 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C4BBDFF4-5C08-4310-A50E-3A71F98E84EC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4" name="Rectangle 6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Sources of Brand Equity</a:t>
            </a:r>
          </a:p>
        </p:txBody>
      </p:sp>
      <p:sp>
        <p:nvSpPr>
          <p:cNvPr id="795655" name="Rectangle 7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382000" cy="4313238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Brand awareness</a:t>
            </a:r>
          </a:p>
          <a:p>
            <a:pPr lvl="1"/>
            <a:r>
              <a:rPr lang="en-US"/>
              <a:t>Brand recognition</a:t>
            </a:r>
          </a:p>
          <a:p>
            <a:pPr lvl="1"/>
            <a:r>
              <a:rPr lang="en-US"/>
              <a:t>Brand recall</a:t>
            </a:r>
          </a:p>
          <a:p>
            <a:r>
              <a:rPr lang="en-US"/>
              <a:t>Brand image </a:t>
            </a:r>
          </a:p>
          <a:p>
            <a:pPr lvl="1"/>
            <a:r>
              <a:rPr lang="en-US"/>
              <a:t>Strong, favorable, and unique brand associations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AEB2F919-D20D-4BF6-B115-D9773E0BBBA9}" type="slidenum">
              <a:rPr lang="en-US"/>
              <a:pPr/>
              <a:t>3</a:t>
            </a:fld>
            <a:endParaRPr lang="en-US"/>
          </a:p>
        </p:txBody>
      </p:sp>
      <p:sp>
        <p:nvSpPr>
          <p:cNvPr id="79565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565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5652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5653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Brand Awareness Advantages</a:t>
            </a:r>
          </a:p>
        </p:txBody>
      </p:sp>
      <p:sp>
        <p:nvSpPr>
          <p:cNvPr id="801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Learning advantages</a:t>
            </a:r>
          </a:p>
          <a:p>
            <a:pPr lvl="1"/>
            <a:r>
              <a:rPr lang="en-US" altLang="ja-JP">
                <a:ea typeface="ＭＳ Ｐゴシック" charset="-128"/>
              </a:rPr>
              <a:t>Register the brand in the minds of consumers </a:t>
            </a:r>
          </a:p>
          <a:p>
            <a:r>
              <a:rPr lang="en-US" altLang="ja-JP">
                <a:ea typeface="ＭＳ Ｐゴシック" charset="-128"/>
              </a:rPr>
              <a:t>Consideration advantages</a:t>
            </a:r>
          </a:p>
          <a:p>
            <a:pPr lvl="1"/>
            <a:r>
              <a:rPr lang="en-US" altLang="ja-JP">
                <a:ea typeface="ＭＳ Ｐゴシック" charset="-128"/>
              </a:rPr>
              <a:t>Likelihood that the brand will be a member of the </a:t>
            </a:r>
            <a:r>
              <a:rPr lang="en-US" altLang="ja-JP" i="1">
                <a:ea typeface="ＭＳ Ｐゴシック" charset="-128"/>
              </a:rPr>
              <a:t>consideration set</a:t>
            </a:r>
            <a:r>
              <a:rPr lang="en-US" altLang="ja-JP">
                <a:ea typeface="ＭＳ Ｐゴシック" charset="-128"/>
              </a:rPr>
              <a:t>  </a:t>
            </a:r>
          </a:p>
          <a:p>
            <a:r>
              <a:rPr lang="en-US" altLang="ja-JP">
                <a:ea typeface="ＭＳ Ｐゴシック" charset="-128"/>
              </a:rPr>
              <a:t>Choice advantages </a:t>
            </a:r>
          </a:p>
          <a:p>
            <a:pPr lvl="1"/>
            <a:r>
              <a:rPr lang="en-US" altLang="ja-JP">
                <a:ea typeface="ＭＳ Ｐゴシック" charset="-128"/>
              </a:rPr>
              <a:t>Affect choices among brands in the consideration set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AEE13DE6-7FB2-4AFA-B652-E96DEFE7E125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Establishing Brand Awareness</a:t>
            </a:r>
          </a:p>
        </p:txBody>
      </p:sp>
      <p:sp>
        <p:nvSpPr>
          <p:cNvPr id="802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Increasing the familiarity of the brand through repeated exposure (for brand recognition) </a:t>
            </a:r>
          </a:p>
          <a:p>
            <a:r>
              <a:rPr lang="en-US" altLang="ja-JP">
                <a:ea typeface="ＭＳ Ｐゴシック" charset="-128"/>
              </a:rPr>
              <a:t>Forging strong associations with the appropriate product category or other relevant purchase or consumption cues (for brand recall)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BEA4B967-1800-4B3A-B4C3-889E3A346022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Creating a Positive Brand Image</a:t>
            </a:r>
          </a:p>
        </p:txBody>
      </p:sp>
      <p:sp>
        <p:nvSpPr>
          <p:cNvPr id="803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Brand Associations</a:t>
            </a:r>
          </a:p>
          <a:p>
            <a:pPr lvl="1"/>
            <a:r>
              <a:rPr lang="en-US" altLang="ja-JP">
                <a:ea typeface="ＭＳ Ｐゴシック" charset="-128"/>
              </a:rPr>
              <a:t>Does not matter which source of brand association</a:t>
            </a:r>
          </a:p>
          <a:p>
            <a:pPr lvl="1"/>
            <a:r>
              <a:rPr lang="en-US" altLang="ja-JP">
                <a:ea typeface="ＭＳ Ｐゴシック" charset="-128"/>
              </a:rPr>
              <a:t>Need to be favorable, strong, and unique</a:t>
            </a:r>
          </a:p>
          <a:p>
            <a:pPr lvl="1"/>
            <a:r>
              <a:rPr lang="en-US" altLang="ja-JP">
                <a:ea typeface="ＭＳ Ｐゴシック" charset="-128"/>
              </a:rPr>
              <a:t>Marketers should recognize the influence of these other sources of information by both </a:t>
            </a:r>
            <a:r>
              <a:rPr lang="en-US" altLang="ja-JP" i="1">
                <a:ea typeface="ＭＳ Ｐゴシック" charset="-128"/>
              </a:rPr>
              <a:t>managing</a:t>
            </a:r>
            <a:r>
              <a:rPr lang="en-US" altLang="ja-JP">
                <a:ea typeface="ＭＳ Ｐゴシック" charset="-128"/>
              </a:rPr>
              <a:t> them as well as possible and by adequately </a:t>
            </a:r>
            <a:r>
              <a:rPr lang="en-US" altLang="ja-JP" i="1">
                <a:ea typeface="ＭＳ Ｐゴシック" charset="-128"/>
              </a:rPr>
              <a:t>accounting for</a:t>
            </a:r>
            <a:r>
              <a:rPr lang="en-US" altLang="ja-JP" u="sng">
                <a:ea typeface="ＭＳ Ｐゴシック" charset="-128"/>
              </a:rPr>
              <a:t> </a:t>
            </a:r>
            <a:r>
              <a:rPr lang="en-US" altLang="ja-JP">
                <a:ea typeface="ＭＳ Ｐゴシック" charset="-128"/>
              </a:rPr>
              <a:t>them in designing communication strategies.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A150B360-0C80-49C3-B577-35FCF460051B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The Four Steps of Brand Building </a:t>
            </a:r>
          </a:p>
        </p:txBody>
      </p:sp>
      <p:sp>
        <p:nvSpPr>
          <p:cNvPr id="65331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82000" cy="48768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Ensure identification of the brand with customers and an association of the brand in customers’ minds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Establish the totality of brand meaning in the minds of consumers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Elicit the proper customer responses to the brand identification and brand meaning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sz="2800"/>
              <a:t>Convert brand response to create an intense, active loyalty relationship between customers and the brand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E69F50C8-A3B1-4A97-A923-BE5C79E15C0E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solidFill>
                  <a:schemeClr val="hlink"/>
                </a:solidFill>
              </a:rPr>
              <a:t>Four Questions Customers ask of Brands</a:t>
            </a:r>
          </a:p>
        </p:txBody>
      </p:sp>
      <p:sp>
        <p:nvSpPr>
          <p:cNvPr id="804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Who are you? (brand identity)</a:t>
            </a:r>
            <a:endParaRPr lang="en-US" altLang="ja-JP" b="1">
              <a:ea typeface="ＭＳ Ｐゴシック" charset="-128"/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What are you? (brand meaning)</a:t>
            </a:r>
            <a:endParaRPr lang="en-US" altLang="ja-JP" b="1">
              <a:ea typeface="ＭＳ Ｐゴシック" charset="-128"/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What about you? What do I think or feel about you? (brand responses)</a:t>
            </a:r>
            <a:endParaRPr lang="en-US" altLang="ja-JP" b="1">
              <a:ea typeface="ＭＳ Ｐゴシック" charset="-128"/>
            </a:endParaRP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 altLang="ja-JP">
                <a:ea typeface="ＭＳ Ｐゴシック" charset="-128"/>
              </a:rPr>
              <a:t>What about you and me? What kind of association and how much of a connection would I like to have with you? (brand relationships)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2BEB0C7A-8E3F-4D02-94A5-5EAE68B2AA92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D455F198-E528-415C-8ACC-AD3A8BE40AF6}" type="slidenum">
              <a:rPr lang="en-US"/>
              <a:pPr/>
              <a:t>9</a:t>
            </a:fld>
            <a:endParaRPr lang="en-US"/>
          </a:p>
        </p:txBody>
      </p:sp>
      <p:grpSp>
        <p:nvGrpSpPr>
          <p:cNvPr id="545794" name="Group 2"/>
          <p:cNvGrpSpPr>
            <a:grpSpLocks/>
          </p:cNvGrpSpPr>
          <p:nvPr/>
        </p:nvGrpSpPr>
        <p:grpSpPr bwMode="auto">
          <a:xfrm>
            <a:off x="0" y="177800"/>
            <a:ext cx="9144000" cy="6184900"/>
            <a:chOff x="0" y="112"/>
            <a:chExt cx="5760" cy="3896"/>
          </a:xfrm>
        </p:grpSpPr>
        <p:sp>
          <p:nvSpPr>
            <p:cNvPr id="545795" name="Rectangle 3"/>
            <p:cNvSpPr>
              <a:spLocks noChangeArrowheads="1"/>
            </p:cNvSpPr>
            <p:nvPr/>
          </p:nvSpPr>
          <p:spPr bwMode="auto">
            <a:xfrm>
              <a:off x="0" y="112"/>
              <a:ext cx="576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40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Customer-Based Brand Equity Pyramid</a:t>
              </a:r>
            </a:p>
          </p:txBody>
        </p:sp>
        <p:sp>
          <p:nvSpPr>
            <p:cNvPr id="545796" name="AutoShape 4"/>
            <p:cNvSpPr>
              <a:spLocks noChangeArrowheads="1"/>
            </p:cNvSpPr>
            <p:nvPr/>
          </p:nvSpPr>
          <p:spPr bwMode="auto">
            <a:xfrm>
              <a:off x="121" y="656"/>
              <a:ext cx="3734" cy="3349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5797" name="Line 5"/>
            <p:cNvSpPr>
              <a:spLocks noChangeShapeType="1"/>
            </p:cNvSpPr>
            <p:nvPr/>
          </p:nvSpPr>
          <p:spPr bwMode="auto">
            <a:xfrm flipV="1">
              <a:off x="1360" y="1783"/>
              <a:ext cx="12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5798" name="Text Box 6"/>
            <p:cNvSpPr txBox="1">
              <a:spLocks noChangeArrowheads="1"/>
            </p:cNvSpPr>
            <p:nvPr/>
          </p:nvSpPr>
          <p:spPr bwMode="auto">
            <a:xfrm>
              <a:off x="1618" y="1366"/>
              <a:ext cx="82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RESONANCE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545799" name="Text Box 7"/>
            <p:cNvSpPr txBox="1">
              <a:spLocks noChangeArrowheads="1"/>
            </p:cNvSpPr>
            <p:nvPr/>
          </p:nvSpPr>
          <p:spPr bwMode="auto">
            <a:xfrm>
              <a:off x="1587" y="3708"/>
              <a:ext cx="7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b="1">
                  <a:latin typeface="Times" pitchFamily="18" charset="0"/>
                </a:rPr>
                <a:t>SALIENCE</a:t>
              </a:r>
            </a:p>
          </p:txBody>
        </p:sp>
        <p:sp>
          <p:nvSpPr>
            <p:cNvPr id="545800" name="Line 8"/>
            <p:cNvSpPr>
              <a:spLocks noChangeShapeType="1"/>
            </p:cNvSpPr>
            <p:nvPr/>
          </p:nvSpPr>
          <p:spPr bwMode="auto">
            <a:xfrm>
              <a:off x="2009" y="1790"/>
              <a:ext cx="0" cy="18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5801" name="Text Box 9"/>
            <p:cNvSpPr txBox="1">
              <a:spLocks noChangeArrowheads="1"/>
            </p:cNvSpPr>
            <p:nvPr/>
          </p:nvSpPr>
          <p:spPr bwMode="auto">
            <a:xfrm>
              <a:off x="1176" y="2116"/>
              <a:ext cx="102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JUDGMENTS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545802" name="Text Box 10"/>
            <p:cNvSpPr txBox="1">
              <a:spLocks noChangeArrowheads="1"/>
            </p:cNvSpPr>
            <p:nvPr/>
          </p:nvSpPr>
          <p:spPr bwMode="auto">
            <a:xfrm>
              <a:off x="2106" y="2115"/>
              <a:ext cx="92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FEELINGS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545803" name="Text Box 11"/>
            <p:cNvSpPr txBox="1">
              <a:spLocks noChangeArrowheads="1"/>
            </p:cNvSpPr>
            <p:nvPr/>
          </p:nvSpPr>
          <p:spPr bwMode="auto">
            <a:xfrm>
              <a:off x="817" y="3011"/>
              <a:ext cx="100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PERFORMANCE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545804" name="Text Box 12"/>
            <p:cNvSpPr txBox="1">
              <a:spLocks noChangeArrowheads="1"/>
            </p:cNvSpPr>
            <p:nvPr/>
          </p:nvSpPr>
          <p:spPr bwMode="auto">
            <a:xfrm>
              <a:off x="2186" y="3013"/>
              <a:ext cx="671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400" b="1">
                  <a:latin typeface="Times" pitchFamily="18" charset="0"/>
                </a:rPr>
                <a:t>IMAGERY</a:t>
              </a:r>
              <a:endParaRPr lang="en-US" altLang="en-US" sz="1600" b="1">
                <a:latin typeface="Times" pitchFamily="18" charset="0"/>
              </a:endParaRPr>
            </a:p>
          </p:txBody>
        </p:sp>
        <p:sp>
          <p:nvSpPr>
            <p:cNvPr id="545805" name="Line 13"/>
            <p:cNvSpPr>
              <a:spLocks noChangeShapeType="1"/>
            </p:cNvSpPr>
            <p:nvPr/>
          </p:nvSpPr>
          <p:spPr bwMode="auto">
            <a:xfrm>
              <a:off x="892" y="2621"/>
              <a:ext cx="2202" cy="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5806" name="Line 14"/>
            <p:cNvSpPr>
              <a:spLocks noChangeShapeType="1"/>
            </p:cNvSpPr>
            <p:nvPr/>
          </p:nvSpPr>
          <p:spPr bwMode="auto">
            <a:xfrm>
              <a:off x="342" y="3603"/>
              <a:ext cx="32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45807" name="Line 15"/>
            <p:cNvSpPr>
              <a:spLocks noChangeShapeType="1"/>
            </p:cNvSpPr>
            <p:nvPr/>
          </p:nvSpPr>
          <p:spPr bwMode="auto">
            <a:xfrm>
              <a:off x="0" y="555"/>
              <a:ext cx="576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545808" name="Group 16"/>
            <p:cNvGrpSpPr>
              <a:grpSpLocks/>
            </p:cNvGrpSpPr>
            <p:nvPr/>
          </p:nvGrpSpPr>
          <p:grpSpPr bwMode="auto">
            <a:xfrm>
              <a:off x="3969" y="1163"/>
              <a:ext cx="1428" cy="2845"/>
              <a:chOff x="3969" y="1163"/>
              <a:chExt cx="1428" cy="2845"/>
            </a:xfrm>
          </p:grpSpPr>
          <p:sp>
            <p:nvSpPr>
              <p:cNvPr id="545809" name="Line 17"/>
              <p:cNvSpPr>
                <a:spLocks noChangeShapeType="1"/>
              </p:cNvSpPr>
              <p:nvPr/>
            </p:nvSpPr>
            <p:spPr bwMode="auto">
              <a:xfrm flipH="1">
                <a:off x="4685" y="1577"/>
                <a:ext cx="2" cy="20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545810" name="Text Box 18"/>
              <p:cNvSpPr txBox="1">
                <a:spLocks noChangeArrowheads="1"/>
              </p:cNvSpPr>
              <p:nvPr/>
            </p:nvSpPr>
            <p:spPr bwMode="auto">
              <a:xfrm>
                <a:off x="3969" y="1163"/>
                <a:ext cx="1428" cy="39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>
                <a:lvl1pPr marL="508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4.   RELATIONSHIPS  =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 What about you and me?</a:t>
                </a:r>
              </a:p>
            </p:txBody>
          </p:sp>
          <p:sp>
            <p:nvSpPr>
              <p:cNvPr id="545811" name="Text Box 19"/>
              <p:cNvSpPr txBox="1">
                <a:spLocks noChangeArrowheads="1"/>
              </p:cNvSpPr>
              <p:nvPr/>
            </p:nvSpPr>
            <p:spPr bwMode="auto">
              <a:xfrm>
                <a:off x="4122" y="1978"/>
                <a:ext cx="1129" cy="39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>
                <a:lvl1pPr marL="508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3.  RESPONSE  = 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What about you?</a:t>
                </a:r>
              </a:p>
            </p:txBody>
          </p:sp>
          <p:sp>
            <p:nvSpPr>
              <p:cNvPr id="545812" name="Text Box 20"/>
              <p:cNvSpPr txBox="1">
                <a:spLocks noChangeArrowheads="1"/>
              </p:cNvSpPr>
              <p:nvPr/>
            </p:nvSpPr>
            <p:spPr bwMode="auto">
              <a:xfrm>
                <a:off x="4204" y="2817"/>
                <a:ext cx="1037" cy="39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>
                <a:lvl1pPr marL="508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2.   MEANING  = 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What are you?</a:t>
                </a:r>
              </a:p>
            </p:txBody>
          </p:sp>
          <p:sp>
            <p:nvSpPr>
              <p:cNvPr id="545813" name="Text Box 21"/>
              <p:cNvSpPr txBox="1">
                <a:spLocks noChangeArrowheads="1"/>
              </p:cNvSpPr>
              <p:nvPr/>
            </p:nvSpPr>
            <p:spPr bwMode="auto">
              <a:xfrm>
                <a:off x="4240" y="3611"/>
                <a:ext cx="1015" cy="397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>
                <a:spAutoFit/>
              </a:bodyPr>
              <a:lstStyle>
                <a:lvl1pPr marL="5080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1.   IDENTITY  =  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lang="en-US" altLang="en-US" sz="1400" b="1">
                    <a:latin typeface="Times" pitchFamily="18" charset="0"/>
                  </a:rPr>
                  <a:t>Who are you?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02" name="Group 2"/>
          <p:cNvGrpSpPr>
            <a:grpSpLocks/>
          </p:cNvGrpSpPr>
          <p:nvPr/>
        </p:nvGrpSpPr>
        <p:grpSpPr bwMode="auto">
          <a:xfrm>
            <a:off x="76200" y="228600"/>
            <a:ext cx="9144000" cy="6408738"/>
            <a:chOff x="0" y="150"/>
            <a:chExt cx="5760" cy="4037"/>
          </a:xfrm>
        </p:grpSpPr>
        <p:sp>
          <p:nvSpPr>
            <p:cNvPr id="665603" name="Rectangle 3"/>
            <p:cNvSpPr>
              <a:spLocks noChangeArrowheads="1"/>
            </p:cNvSpPr>
            <p:nvPr/>
          </p:nvSpPr>
          <p:spPr bwMode="auto">
            <a:xfrm>
              <a:off x="0" y="150"/>
              <a:ext cx="576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40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Sub-Dimensions of CBBE Pyramid</a:t>
              </a:r>
            </a:p>
          </p:txBody>
        </p:sp>
        <p:sp>
          <p:nvSpPr>
            <p:cNvPr id="665604" name="AutoShape 4"/>
            <p:cNvSpPr>
              <a:spLocks noChangeArrowheads="1"/>
            </p:cNvSpPr>
            <p:nvPr/>
          </p:nvSpPr>
          <p:spPr bwMode="auto">
            <a:xfrm>
              <a:off x="55" y="651"/>
              <a:ext cx="5640" cy="3536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5605" name="Line 5"/>
            <p:cNvSpPr>
              <a:spLocks noChangeShapeType="1"/>
            </p:cNvSpPr>
            <p:nvPr/>
          </p:nvSpPr>
          <p:spPr bwMode="auto">
            <a:xfrm flipV="1">
              <a:off x="2135" y="1595"/>
              <a:ext cx="14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5606" name="Text Box 6"/>
            <p:cNvSpPr txBox="1">
              <a:spLocks noChangeArrowheads="1"/>
            </p:cNvSpPr>
            <p:nvPr/>
          </p:nvSpPr>
          <p:spPr bwMode="auto">
            <a:xfrm>
              <a:off x="2552" y="1040"/>
              <a:ext cx="763" cy="4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100" b="1">
                  <a:latin typeface="Times" pitchFamily="18" charset="0"/>
                </a:rPr>
                <a:t>LOYALTY</a:t>
              </a:r>
            </a:p>
            <a:p>
              <a:r>
                <a:rPr lang="en-US" altLang="en-US" sz="1100" b="1">
                  <a:latin typeface="Times" pitchFamily="18" charset="0"/>
                </a:rPr>
                <a:t>ATTACHMENT</a:t>
              </a:r>
            </a:p>
            <a:p>
              <a:r>
                <a:rPr lang="en-US" altLang="en-US" sz="1100" b="1">
                  <a:latin typeface="Times" pitchFamily="18" charset="0"/>
                </a:rPr>
                <a:t>COMMUNITY</a:t>
              </a:r>
            </a:p>
            <a:p>
              <a:r>
                <a:rPr lang="en-US" altLang="en-US" sz="1100" b="1">
                  <a:latin typeface="Times" pitchFamily="18" charset="0"/>
                </a:rPr>
                <a:t>ENGAGEMENT</a:t>
              </a:r>
              <a:endParaRPr lang="en-US" altLang="en-US" sz="1000" b="1">
                <a:latin typeface="Times" pitchFamily="18" charset="0"/>
              </a:endParaRPr>
            </a:p>
          </p:txBody>
        </p:sp>
        <p:sp>
          <p:nvSpPr>
            <p:cNvPr id="665607" name="Text Box 7"/>
            <p:cNvSpPr txBox="1">
              <a:spLocks noChangeArrowheads="1"/>
            </p:cNvSpPr>
            <p:nvPr/>
          </p:nvSpPr>
          <p:spPr bwMode="auto">
            <a:xfrm>
              <a:off x="1889" y="1923"/>
              <a:ext cx="1090" cy="5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8600" algn="l"/>
                </a:tabLs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100" b="1">
                  <a:latin typeface="Times" pitchFamily="18" charset="0"/>
                </a:rPr>
                <a:t>QUALITY CREDIBILITY</a:t>
              </a:r>
            </a:p>
            <a:p>
              <a:r>
                <a:rPr lang="en-US" altLang="en-US" sz="1100" b="1">
                  <a:latin typeface="Times" pitchFamily="18" charset="0"/>
                </a:rPr>
                <a:t>CONSIDERATION</a:t>
              </a:r>
            </a:p>
            <a:p>
              <a:r>
                <a:rPr lang="en-US" altLang="en-US" sz="1100" b="1">
                  <a:latin typeface="Times" pitchFamily="18" charset="0"/>
                </a:rPr>
                <a:t>SUPERIORITY</a:t>
              </a:r>
            </a:p>
            <a:p>
              <a:r>
                <a:rPr lang="en-US" altLang="en-US" sz="1100" b="1">
                  <a:latin typeface="Times" pitchFamily="18" charset="0"/>
                </a:rPr>
                <a:t>	</a:t>
              </a:r>
            </a:p>
          </p:txBody>
        </p:sp>
        <p:sp>
          <p:nvSpPr>
            <p:cNvPr id="665608" name="Text Box 8"/>
            <p:cNvSpPr txBox="1">
              <a:spLocks noChangeArrowheads="1"/>
            </p:cNvSpPr>
            <p:nvPr/>
          </p:nvSpPr>
          <p:spPr bwMode="auto">
            <a:xfrm>
              <a:off x="2941" y="1790"/>
              <a:ext cx="1223" cy="6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1698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4619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100" b="1">
                  <a:latin typeface="Times" pitchFamily="18" charset="0"/>
                </a:rPr>
                <a:t>WARMTH</a:t>
              </a:r>
            </a:p>
            <a:p>
              <a:r>
                <a:rPr lang="en-US" altLang="en-US" sz="1100" b="1">
                  <a:latin typeface="Times" pitchFamily="18" charset="0"/>
                </a:rPr>
                <a:t>FUN</a:t>
              </a:r>
            </a:p>
            <a:p>
              <a:r>
                <a:rPr lang="en-US" altLang="en-US" sz="1100" b="1">
                  <a:latin typeface="Times" pitchFamily="18" charset="0"/>
                </a:rPr>
                <a:t>EXCITEMENT</a:t>
              </a:r>
            </a:p>
            <a:p>
              <a:r>
                <a:rPr lang="en-US" altLang="en-US" sz="1100" b="1">
                  <a:latin typeface="Times" pitchFamily="18" charset="0"/>
                </a:rPr>
                <a:t>SECURITY</a:t>
              </a:r>
            </a:p>
            <a:p>
              <a:r>
                <a:rPr lang="en-US" altLang="en-US" sz="1100" b="1">
                  <a:latin typeface="Times" pitchFamily="18" charset="0"/>
                </a:rPr>
                <a:t>SOCIAL APPROVAL</a:t>
              </a:r>
            </a:p>
            <a:p>
              <a:r>
                <a:rPr lang="en-US" altLang="en-US" sz="1100" b="1">
                  <a:latin typeface="Times" pitchFamily="18" charset="0"/>
                </a:rPr>
                <a:t>SELF-RESPECT</a:t>
              </a:r>
            </a:p>
          </p:txBody>
        </p:sp>
        <p:sp>
          <p:nvSpPr>
            <p:cNvPr id="665609" name="Line 9"/>
            <p:cNvSpPr>
              <a:spLocks noChangeShapeType="1"/>
            </p:cNvSpPr>
            <p:nvPr/>
          </p:nvSpPr>
          <p:spPr bwMode="auto">
            <a:xfrm>
              <a:off x="475" y="3659"/>
              <a:ext cx="480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5610" name="Text Box 10"/>
            <p:cNvSpPr txBox="1">
              <a:spLocks noChangeArrowheads="1"/>
            </p:cNvSpPr>
            <p:nvPr/>
          </p:nvSpPr>
          <p:spPr bwMode="auto">
            <a:xfrm>
              <a:off x="460" y="3787"/>
              <a:ext cx="4744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8067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29210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30353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31496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32639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37211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41783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46355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50927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100" b="1">
                  <a:latin typeface="Times" pitchFamily="18" charset="0"/>
                </a:rPr>
                <a:t>CATEGORY IDENTIFICATION</a:t>
              </a:r>
            </a:p>
            <a:p>
              <a:r>
                <a:rPr lang="en-US" altLang="en-US" sz="1100" b="1">
                  <a:latin typeface="Times" pitchFamily="18" charset="0"/>
                </a:rPr>
                <a:t>NEEDS SATISFIED</a:t>
              </a:r>
            </a:p>
          </p:txBody>
        </p:sp>
        <p:sp>
          <p:nvSpPr>
            <p:cNvPr id="665611" name="Text Box 11"/>
            <p:cNvSpPr txBox="1">
              <a:spLocks noChangeArrowheads="1"/>
            </p:cNvSpPr>
            <p:nvPr/>
          </p:nvSpPr>
          <p:spPr bwMode="auto">
            <a:xfrm>
              <a:off x="1187" y="2697"/>
              <a:ext cx="1800" cy="9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1698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4619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100" b="1">
                  <a:latin typeface="Times" pitchFamily="18" charset="0"/>
                </a:rPr>
                <a:t>PRIMARY CHARACTERISTICS &amp;</a:t>
              </a:r>
            </a:p>
            <a:p>
              <a:r>
                <a:rPr lang="en-US" altLang="en-US" sz="1100" b="1">
                  <a:latin typeface="Times" pitchFamily="18" charset="0"/>
                </a:rPr>
                <a:t>	SECONDARY FEATURES</a:t>
              </a:r>
            </a:p>
            <a:p>
              <a:r>
                <a:rPr lang="en-US" altLang="en-US" sz="1100" b="1">
                  <a:latin typeface="Times" pitchFamily="18" charset="0"/>
                </a:rPr>
                <a:t>PRODUCT RELIABILITY, DURABILITY &amp; SERVICEABILITY</a:t>
              </a:r>
            </a:p>
            <a:p>
              <a:r>
                <a:rPr lang="en-US" altLang="en-US" sz="1100" b="1">
                  <a:latin typeface="Times" pitchFamily="18" charset="0"/>
                </a:rPr>
                <a:t>SERVICE EFFECTIVENESS, EFFICIENCY &amp; EMPATHY </a:t>
              </a:r>
            </a:p>
            <a:p>
              <a:r>
                <a:rPr lang="en-US" altLang="en-US" sz="1100" b="1">
                  <a:latin typeface="Times" pitchFamily="18" charset="0"/>
                </a:rPr>
                <a:t>STYLE AND DESIGN </a:t>
              </a:r>
            </a:p>
            <a:p>
              <a:r>
                <a:rPr lang="en-US" altLang="en-US" sz="1100" b="1">
                  <a:latin typeface="Times" pitchFamily="18" charset="0"/>
                </a:rPr>
                <a:t>PRICE</a:t>
              </a:r>
            </a:p>
          </p:txBody>
        </p:sp>
        <p:sp>
          <p:nvSpPr>
            <p:cNvPr id="665612" name="Text Box 12"/>
            <p:cNvSpPr txBox="1">
              <a:spLocks noChangeArrowheads="1"/>
            </p:cNvSpPr>
            <p:nvPr/>
          </p:nvSpPr>
          <p:spPr bwMode="auto">
            <a:xfrm>
              <a:off x="3122" y="2726"/>
              <a:ext cx="1192" cy="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8600" indent="-1698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461963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100" b="1">
                  <a:latin typeface="Times" pitchFamily="18" charset="0"/>
                </a:rPr>
                <a:t>USER PROFILES</a:t>
              </a:r>
            </a:p>
            <a:p>
              <a:r>
                <a:rPr lang="en-US" altLang="en-US" sz="1100" b="1">
                  <a:latin typeface="Times" pitchFamily="18" charset="0"/>
                </a:rPr>
                <a:t>PURCHASE &amp; USAGE SITUATIONS</a:t>
              </a:r>
            </a:p>
            <a:p>
              <a:r>
                <a:rPr lang="en-US" altLang="en-US" sz="1100" b="1">
                  <a:latin typeface="Times" pitchFamily="18" charset="0"/>
                </a:rPr>
                <a:t>PERSONALITY &amp; VALUES</a:t>
              </a:r>
            </a:p>
            <a:p>
              <a:r>
                <a:rPr lang="en-US" altLang="en-US" sz="1100" b="1">
                  <a:latin typeface="Times" pitchFamily="18" charset="0"/>
                </a:rPr>
                <a:t>HISTORY,  HERITAGE</a:t>
              </a:r>
            </a:p>
            <a:p>
              <a:r>
                <a:rPr lang="en-US" altLang="en-US" sz="1100" b="1">
                  <a:latin typeface="Times" pitchFamily="18" charset="0"/>
                </a:rPr>
                <a:t>  &amp; EXPERIENCES</a:t>
              </a:r>
            </a:p>
          </p:txBody>
        </p:sp>
        <p:sp>
          <p:nvSpPr>
            <p:cNvPr id="665613" name="Line 13"/>
            <p:cNvSpPr>
              <a:spLocks noChangeShapeType="1"/>
            </p:cNvSpPr>
            <p:nvPr/>
          </p:nvSpPr>
          <p:spPr bwMode="auto">
            <a:xfrm flipH="1">
              <a:off x="2860" y="1595"/>
              <a:ext cx="0" cy="206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5614" name="Line 14"/>
            <p:cNvSpPr>
              <a:spLocks noChangeShapeType="1"/>
            </p:cNvSpPr>
            <p:nvPr/>
          </p:nvSpPr>
          <p:spPr bwMode="auto">
            <a:xfrm>
              <a:off x="1305" y="2619"/>
              <a:ext cx="3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5615" name="Line 15"/>
            <p:cNvSpPr>
              <a:spLocks noChangeShapeType="1"/>
            </p:cNvSpPr>
            <p:nvPr/>
          </p:nvSpPr>
          <p:spPr bwMode="auto">
            <a:xfrm>
              <a:off x="0" y="619"/>
              <a:ext cx="576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Salience Dimensions</a:t>
            </a:r>
          </a:p>
        </p:txBody>
      </p:sp>
      <p:sp>
        <p:nvSpPr>
          <p:cNvPr id="5468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600200"/>
            <a:ext cx="85344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i="1"/>
              <a:t>Depth</a:t>
            </a:r>
            <a:r>
              <a:rPr lang="en-US"/>
              <a:t> of brand awareness</a:t>
            </a:r>
          </a:p>
          <a:p>
            <a:pPr lvl="1"/>
            <a:r>
              <a:rPr lang="en-US"/>
              <a:t>Ease of recognition and recall</a:t>
            </a:r>
          </a:p>
          <a:p>
            <a:pPr lvl="1"/>
            <a:r>
              <a:rPr lang="en-US"/>
              <a:t>Strength and clarity of category membership</a:t>
            </a:r>
          </a:p>
          <a:p>
            <a:pPr>
              <a:spcBef>
                <a:spcPct val="60000"/>
              </a:spcBef>
            </a:pPr>
            <a:r>
              <a:rPr lang="en-US" i="1"/>
              <a:t>Breadth</a:t>
            </a:r>
            <a:r>
              <a:rPr lang="en-US"/>
              <a:t> of brand awareness</a:t>
            </a:r>
          </a:p>
          <a:p>
            <a:pPr lvl="1"/>
            <a:r>
              <a:rPr lang="en-US"/>
              <a:t>Purchase consideration</a:t>
            </a:r>
          </a:p>
          <a:p>
            <a:pPr lvl="1"/>
            <a:r>
              <a:rPr lang="en-US"/>
              <a:t>Consumption consideration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D4CA35DD-4900-4155-8F05-20CC3B81A413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Depth and Breadth Importance</a:t>
            </a:r>
          </a:p>
        </p:txBody>
      </p:sp>
      <p:sp>
        <p:nvSpPr>
          <p:cNvPr id="80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The product category hierarchy shows us not only the depth of awareness matters but also the breadth.</a:t>
            </a:r>
          </a:p>
          <a:p>
            <a:r>
              <a:rPr lang="en-US" altLang="ja-JP">
                <a:ea typeface="ＭＳ Ｐゴシック" charset="-128"/>
              </a:rPr>
              <a:t>The brand must not only be </a:t>
            </a:r>
            <a:r>
              <a:rPr lang="en-US" altLang="ja-JP" i="1">
                <a:ea typeface="ＭＳ Ｐゴシック" charset="-128"/>
              </a:rPr>
              <a:t>top-of-mind</a:t>
            </a:r>
            <a:r>
              <a:rPr lang="en-US" altLang="ja-JP">
                <a:ea typeface="ＭＳ Ｐゴシック" charset="-128"/>
              </a:rPr>
              <a:t> and have sufficient “mind share,” but it must also do so </a:t>
            </a:r>
            <a:r>
              <a:rPr lang="en-US" altLang="ja-JP" i="1">
                <a:ea typeface="ＭＳ Ｐゴシック" charset="-128"/>
              </a:rPr>
              <a:t>at the right times and places.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334E17DF-F7A5-461F-9015-6572DE7DA84C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Product Category Structure</a:t>
            </a:r>
            <a:endParaRPr lang="en-US">
              <a:solidFill>
                <a:schemeClr val="hlink"/>
              </a:solidFill>
            </a:endParaRPr>
          </a:p>
        </p:txBody>
      </p:sp>
      <p:sp>
        <p:nvSpPr>
          <p:cNvPr id="808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To fully understand brand recall, we need to appreciate </a:t>
            </a:r>
            <a:r>
              <a:rPr lang="en-US" altLang="ja-JP" i="1">
                <a:ea typeface="ＭＳ Ｐゴシック" charset="-128"/>
              </a:rPr>
              <a:t>product category structure,</a:t>
            </a:r>
            <a:r>
              <a:rPr lang="en-US" altLang="ja-JP">
                <a:ea typeface="ＭＳ Ｐゴシック" charset="-128"/>
              </a:rPr>
              <a:t> or how product categories are organized in memory.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3DCBF263-92B2-4C94-8F88-C70360480FF8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0678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Performance Dimensions</a:t>
            </a:r>
            <a:r>
              <a:rPr lang="en-US" sz="3600">
                <a:latin typeface="Tahoma" pitchFamily="34" charset="0"/>
              </a:rPr>
              <a:t> </a:t>
            </a:r>
            <a:endParaRPr lang="en-US">
              <a:latin typeface="Tahoma" pitchFamily="34" charset="0"/>
            </a:endParaRPr>
          </a:p>
        </p:txBody>
      </p:sp>
      <p:sp>
        <p:nvSpPr>
          <p:cNvPr id="548869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610600" cy="51054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60000"/>
              </a:spcBef>
            </a:pPr>
            <a:r>
              <a:rPr lang="en-US"/>
              <a:t>Primary characteristics and supplementary features</a:t>
            </a:r>
          </a:p>
          <a:p>
            <a:pPr>
              <a:spcBef>
                <a:spcPct val="60000"/>
              </a:spcBef>
            </a:pPr>
            <a:r>
              <a:rPr lang="en-US"/>
              <a:t>Product reliability, durability, and serviceability</a:t>
            </a:r>
          </a:p>
          <a:p>
            <a:pPr>
              <a:spcBef>
                <a:spcPct val="60000"/>
              </a:spcBef>
            </a:pPr>
            <a:r>
              <a:rPr lang="en-US"/>
              <a:t>Service effectiveness, efficiency, and empathy</a:t>
            </a:r>
          </a:p>
          <a:p>
            <a:pPr>
              <a:spcBef>
                <a:spcPct val="60000"/>
              </a:spcBef>
            </a:pPr>
            <a:r>
              <a:rPr lang="en-US"/>
              <a:t>Style and design</a:t>
            </a:r>
          </a:p>
          <a:p>
            <a:pPr>
              <a:spcBef>
                <a:spcPct val="60000"/>
              </a:spcBef>
            </a:pPr>
            <a:r>
              <a:rPr lang="en-US"/>
              <a:t>Price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75A76BAF-2D06-4AED-8AAE-0E087D62345F}" type="slidenum">
              <a:rPr lang="en-US"/>
              <a:pPr/>
              <a:t>14</a:t>
            </a:fld>
            <a:endParaRPr lang="en-US"/>
          </a:p>
        </p:txBody>
      </p:sp>
      <p:sp>
        <p:nvSpPr>
          <p:cNvPr id="5488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488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Imagery Dimensions</a:t>
            </a:r>
          </a:p>
        </p:txBody>
      </p:sp>
      <p:sp>
        <p:nvSpPr>
          <p:cNvPr id="55091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991600" cy="5486400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sz="2800"/>
              <a:t>User profiles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Demographic and psychographic characteristics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Actual or aspirational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Group perceptions</a:t>
            </a:r>
            <a:r>
              <a:rPr lang="en-US" sz="2400">
                <a:latin typeface="Garamond"/>
                <a:cs typeface="Arial" charset="0"/>
              </a:rPr>
              <a:t>—</a:t>
            </a:r>
            <a:r>
              <a:rPr lang="en-US" sz="2400"/>
              <a:t>popularity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/>
              <a:t>Purchase and usage situations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Type of channel, specific stores, ease of purchase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Time (day, week, month, year, etc.), location, and context of usage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/>
              <a:t>Personality and values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Sincerity, excitement, competence, sophistication, and ruggedness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2800"/>
              <a:t>History, heritage, and experiences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Nostalgia</a:t>
            </a:r>
          </a:p>
          <a:p>
            <a:pPr lvl="1">
              <a:lnSpc>
                <a:spcPct val="90000"/>
              </a:lnSpc>
            </a:pPr>
            <a:r>
              <a:rPr lang="en-US" sz="2400"/>
              <a:t>Memories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1234F043-A332-4670-9F3E-349C4F4F05D9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Judgment Dimensions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/>
              <a:t>Brand quality</a:t>
            </a:r>
          </a:p>
          <a:p>
            <a:pPr lvl="1"/>
            <a:r>
              <a:rPr lang="en-US" sz="2000"/>
              <a:t>Value</a:t>
            </a:r>
          </a:p>
          <a:p>
            <a:pPr lvl="1"/>
            <a:r>
              <a:rPr lang="en-US" sz="2000"/>
              <a:t>Satisfaction</a:t>
            </a:r>
          </a:p>
          <a:p>
            <a:pPr>
              <a:spcBef>
                <a:spcPct val="50000"/>
              </a:spcBef>
            </a:pPr>
            <a:r>
              <a:rPr lang="en-US" sz="2400"/>
              <a:t>Brand credibility</a:t>
            </a:r>
          </a:p>
          <a:p>
            <a:pPr lvl="1"/>
            <a:r>
              <a:rPr lang="en-US" sz="2000"/>
              <a:t>Expertise</a:t>
            </a:r>
          </a:p>
          <a:p>
            <a:pPr lvl="1"/>
            <a:r>
              <a:rPr lang="en-US" sz="2000"/>
              <a:t>Trustworthiness</a:t>
            </a:r>
          </a:p>
          <a:p>
            <a:pPr lvl="1"/>
            <a:r>
              <a:rPr lang="en-US" sz="2000"/>
              <a:t>Likeability</a:t>
            </a:r>
          </a:p>
          <a:p>
            <a:pPr lvl="1"/>
            <a:endParaRPr lang="en-US" sz="1800"/>
          </a:p>
        </p:txBody>
      </p:sp>
      <p:sp>
        <p:nvSpPr>
          <p:cNvPr id="551940" name="Rectangle 4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/>
              <a:t>Brand consideration</a:t>
            </a:r>
          </a:p>
          <a:p>
            <a:pPr lvl="1"/>
            <a:r>
              <a:rPr lang="en-US"/>
              <a:t>Relevance</a:t>
            </a:r>
          </a:p>
          <a:p>
            <a:pPr>
              <a:spcBef>
                <a:spcPct val="50000"/>
              </a:spcBef>
            </a:pPr>
            <a:r>
              <a:rPr lang="en-US"/>
              <a:t>Brand superiority</a:t>
            </a:r>
          </a:p>
          <a:p>
            <a:pPr lvl="1"/>
            <a:r>
              <a:rPr lang="en-US"/>
              <a:t>Differentiation</a:t>
            </a:r>
          </a:p>
          <a:p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538A2B83-D041-4DD8-A1F3-5542BFEA065B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Feelings Dimensions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82000" cy="4876800"/>
          </a:xfrm>
        </p:spPr>
        <p:txBody>
          <a:bodyPr/>
          <a:lstStyle/>
          <a:p>
            <a:r>
              <a:rPr lang="en-US"/>
              <a:t>Warmth</a:t>
            </a:r>
          </a:p>
          <a:p>
            <a:r>
              <a:rPr lang="en-US"/>
              <a:t>Fun</a:t>
            </a:r>
          </a:p>
          <a:p>
            <a:r>
              <a:rPr lang="en-US"/>
              <a:t>Excitement</a:t>
            </a:r>
          </a:p>
          <a:p>
            <a:r>
              <a:rPr lang="en-US"/>
              <a:t>Security</a:t>
            </a:r>
          </a:p>
          <a:p>
            <a:r>
              <a:rPr lang="en-US"/>
              <a:t>Social Approval</a:t>
            </a:r>
          </a:p>
          <a:p>
            <a:r>
              <a:rPr lang="en-US"/>
              <a:t>Self-respect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4A23A272-B79C-44BD-9559-C7CB5ADB3330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Resonance Dimensions</a:t>
            </a:r>
            <a:r>
              <a:rPr lang="en-US">
                <a:latin typeface="Tahoma" pitchFamily="34" charset="0"/>
              </a:rPr>
              <a:t> </a:t>
            </a:r>
          </a:p>
        </p:txBody>
      </p:sp>
      <p:sp>
        <p:nvSpPr>
          <p:cNvPr id="553987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3820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/>
              <a:t>Behavioral loyalty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Frequency and amount of repeat purchases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800"/>
              <a:t>Attitudinal attachment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Love brand (favorite possessions; “a little pleasure”)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Proud of brand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800"/>
              <a:t>Sense of community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Kinship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Affiliation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sz="2800"/>
              <a:t>Active engagement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Seek information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Join club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Visit website, chat rooms</a:t>
            </a:r>
            <a:endParaRPr lang="en-US" sz="3200">
              <a:latin typeface="Tahoma" pitchFamily="34" charset="0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FDE2622B-54A7-4665-9F38-9315D4FD0848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4578" name="Group 2"/>
          <p:cNvGrpSpPr>
            <a:grpSpLocks/>
          </p:cNvGrpSpPr>
          <p:nvPr/>
        </p:nvGrpSpPr>
        <p:grpSpPr bwMode="auto">
          <a:xfrm>
            <a:off x="76200" y="333375"/>
            <a:ext cx="9144000" cy="6219825"/>
            <a:chOff x="0" y="112"/>
            <a:chExt cx="5760" cy="3918"/>
          </a:xfrm>
        </p:grpSpPr>
        <p:sp>
          <p:nvSpPr>
            <p:cNvPr id="664579" name="Rectangle 3"/>
            <p:cNvSpPr>
              <a:spLocks noChangeArrowheads="1"/>
            </p:cNvSpPr>
            <p:nvPr/>
          </p:nvSpPr>
          <p:spPr bwMode="auto">
            <a:xfrm>
              <a:off x="0" y="112"/>
              <a:ext cx="576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en-US" altLang="en-US" sz="4000" b="1">
                  <a:solidFill>
                    <a:schemeClr val="hlin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Customer-Based Brand Equity Model</a:t>
              </a:r>
            </a:p>
          </p:txBody>
        </p:sp>
        <p:sp>
          <p:nvSpPr>
            <p:cNvPr id="664580" name="AutoShape 4"/>
            <p:cNvSpPr>
              <a:spLocks noChangeArrowheads="1"/>
            </p:cNvSpPr>
            <p:nvPr/>
          </p:nvSpPr>
          <p:spPr bwMode="auto">
            <a:xfrm>
              <a:off x="121" y="656"/>
              <a:ext cx="3734" cy="3349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4581" name="Line 5"/>
            <p:cNvSpPr>
              <a:spLocks noChangeShapeType="1"/>
            </p:cNvSpPr>
            <p:nvPr/>
          </p:nvSpPr>
          <p:spPr bwMode="auto">
            <a:xfrm flipV="1">
              <a:off x="1360" y="1783"/>
              <a:ext cx="12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4582" name="Text Box 6"/>
            <p:cNvSpPr txBox="1">
              <a:spLocks noChangeArrowheads="1"/>
            </p:cNvSpPr>
            <p:nvPr/>
          </p:nvSpPr>
          <p:spPr bwMode="auto">
            <a:xfrm>
              <a:off x="1672" y="1215"/>
              <a:ext cx="728" cy="5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b="1">
                  <a:latin typeface="Times" pitchFamily="18" charset="0"/>
                </a:rPr>
                <a:t>Consumer-</a:t>
              </a:r>
            </a:p>
            <a:p>
              <a:r>
                <a:rPr lang="en-US" altLang="en-US" sz="1600" b="1">
                  <a:latin typeface="Times" pitchFamily="18" charset="0"/>
                </a:rPr>
                <a:t>Brand</a:t>
              </a:r>
            </a:p>
            <a:p>
              <a:r>
                <a:rPr lang="en-US" altLang="en-US" sz="1600" b="1">
                  <a:latin typeface="Times" pitchFamily="18" charset="0"/>
                </a:rPr>
                <a:t>Resonance</a:t>
              </a:r>
            </a:p>
          </p:txBody>
        </p:sp>
        <p:sp>
          <p:nvSpPr>
            <p:cNvPr id="664583" name="Text Box 7"/>
            <p:cNvSpPr txBox="1">
              <a:spLocks noChangeArrowheads="1"/>
            </p:cNvSpPr>
            <p:nvPr/>
          </p:nvSpPr>
          <p:spPr bwMode="auto">
            <a:xfrm>
              <a:off x="1614" y="3708"/>
              <a:ext cx="945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b="1">
                  <a:latin typeface="Times" pitchFamily="18" charset="0"/>
                </a:rPr>
                <a:t>Brand Salience</a:t>
              </a:r>
            </a:p>
          </p:txBody>
        </p:sp>
        <p:sp>
          <p:nvSpPr>
            <p:cNvPr id="664584" name="Line 8"/>
            <p:cNvSpPr>
              <a:spLocks noChangeShapeType="1"/>
            </p:cNvSpPr>
            <p:nvPr/>
          </p:nvSpPr>
          <p:spPr bwMode="auto">
            <a:xfrm>
              <a:off x="2009" y="1790"/>
              <a:ext cx="0" cy="18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4585" name="Text Box 9"/>
            <p:cNvSpPr txBox="1">
              <a:spLocks noChangeArrowheads="1"/>
            </p:cNvSpPr>
            <p:nvPr/>
          </p:nvSpPr>
          <p:spPr bwMode="auto">
            <a:xfrm>
              <a:off x="1212" y="2062"/>
              <a:ext cx="102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600" b="1">
                  <a:latin typeface="Times" pitchFamily="18" charset="0"/>
                </a:rPr>
                <a:t>Consumer Judgments</a:t>
              </a:r>
            </a:p>
          </p:txBody>
        </p:sp>
        <p:sp>
          <p:nvSpPr>
            <p:cNvPr id="664586" name="Text Box 10"/>
            <p:cNvSpPr txBox="1">
              <a:spLocks noChangeArrowheads="1"/>
            </p:cNvSpPr>
            <p:nvPr/>
          </p:nvSpPr>
          <p:spPr bwMode="auto">
            <a:xfrm>
              <a:off x="2106" y="2070"/>
              <a:ext cx="92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en-US" sz="1600" b="1">
                  <a:latin typeface="Times" pitchFamily="18" charset="0"/>
                </a:rPr>
                <a:t>Consumer Feelings</a:t>
              </a:r>
            </a:p>
          </p:txBody>
        </p:sp>
        <p:sp>
          <p:nvSpPr>
            <p:cNvPr id="664587" name="Text Box 11"/>
            <p:cNvSpPr txBox="1">
              <a:spLocks noChangeArrowheads="1"/>
            </p:cNvSpPr>
            <p:nvPr/>
          </p:nvSpPr>
          <p:spPr bwMode="auto">
            <a:xfrm>
              <a:off x="988" y="2932"/>
              <a:ext cx="828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b="1">
                  <a:latin typeface="Times" pitchFamily="18" charset="0"/>
                </a:rPr>
                <a:t>Brand</a:t>
              </a:r>
            </a:p>
            <a:p>
              <a:r>
                <a:rPr lang="en-US" altLang="en-US" sz="1600" b="1">
                  <a:latin typeface="Times" pitchFamily="18" charset="0"/>
                </a:rPr>
                <a:t>Performance</a:t>
              </a:r>
            </a:p>
          </p:txBody>
        </p:sp>
        <p:sp>
          <p:nvSpPr>
            <p:cNvPr id="664588" name="Text Box 12"/>
            <p:cNvSpPr txBox="1">
              <a:spLocks noChangeArrowheads="1"/>
            </p:cNvSpPr>
            <p:nvPr/>
          </p:nvSpPr>
          <p:spPr bwMode="auto">
            <a:xfrm>
              <a:off x="2384" y="2943"/>
              <a:ext cx="579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905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b="1">
                  <a:latin typeface="Times" pitchFamily="18" charset="0"/>
                </a:rPr>
                <a:t>Brand</a:t>
              </a:r>
            </a:p>
            <a:p>
              <a:r>
                <a:rPr lang="en-US" altLang="en-US" sz="1600" b="1">
                  <a:latin typeface="Times" pitchFamily="18" charset="0"/>
                </a:rPr>
                <a:t>Imagery</a:t>
              </a:r>
            </a:p>
          </p:txBody>
        </p:sp>
        <p:sp>
          <p:nvSpPr>
            <p:cNvPr id="664589" name="Line 13"/>
            <p:cNvSpPr>
              <a:spLocks noChangeShapeType="1"/>
            </p:cNvSpPr>
            <p:nvPr/>
          </p:nvSpPr>
          <p:spPr bwMode="auto">
            <a:xfrm>
              <a:off x="892" y="2621"/>
              <a:ext cx="2202" cy="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4590" name="Line 14"/>
            <p:cNvSpPr>
              <a:spLocks noChangeShapeType="1"/>
            </p:cNvSpPr>
            <p:nvPr/>
          </p:nvSpPr>
          <p:spPr bwMode="auto">
            <a:xfrm>
              <a:off x="342" y="3603"/>
              <a:ext cx="329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4591" name="Line 15"/>
            <p:cNvSpPr>
              <a:spLocks noChangeShapeType="1"/>
            </p:cNvSpPr>
            <p:nvPr/>
          </p:nvSpPr>
          <p:spPr bwMode="auto">
            <a:xfrm>
              <a:off x="0" y="528"/>
              <a:ext cx="5760" cy="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4592" name="Line 16"/>
            <p:cNvSpPr>
              <a:spLocks noChangeShapeType="1"/>
            </p:cNvSpPr>
            <p:nvPr/>
          </p:nvSpPr>
          <p:spPr bwMode="auto">
            <a:xfrm flipH="1">
              <a:off x="4685" y="1577"/>
              <a:ext cx="2" cy="206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64593" name="Text Box 17"/>
            <p:cNvSpPr txBox="1">
              <a:spLocks noChangeArrowheads="1"/>
            </p:cNvSpPr>
            <p:nvPr/>
          </p:nvSpPr>
          <p:spPr bwMode="auto">
            <a:xfrm>
              <a:off x="3969" y="1181"/>
              <a:ext cx="1428" cy="33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>
              <a:lvl1pPr marL="508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Times" pitchFamily="18" charset="0"/>
                </a:rPr>
                <a:t>INTENSE, ACTIVE LOYALTY</a:t>
              </a:r>
            </a:p>
          </p:txBody>
        </p:sp>
        <p:sp>
          <p:nvSpPr>
            <p:cNvPr id="664594" name="Text Box 18"/>
            <p:cNvSpPr txBox="1">
              <a:spLocks noChangeArrowheads="1"/>
            </p:cNvSpPr>
            <p:nvPr/>
          </p:nvSpPr>
          <p:spPr bwMode="auto">
            <a:xfrm>
              <a:off x="4122" y="1978"/>
              <a:ext cx="1129" cy="4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>
              <a:lvl1pPr marL="508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Times" pitchFamily="18" charset="0"/>
                </a:rPr>
                <a:t>RATIONAL &amp; EMOTIONAL REACTIONS</a:t>
              </a:r>
            </a:p>
          </p:txBody>
        </p:sp>
        <p:sp>
          <p:nvSpPr>
            <p:cNvPr id="664595" name="Text Box 19"/>
            <p:cNvSpPr txBox="1">
              <a:spLocks noChangeArrowheads="1"/>
            </p:cNvSpPr>
            <p:nvPr/>
          </p:nvSpPr>
          <p:spPr bwMode="auto">
            <a:xfrm>
              <a:off x="4204" y="2700"/>
              <a:ext cx="1037" cy="598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>
              <a:lvl1pPr marL="508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Times" pitchFamily="18" charset="0"/>
                </a:rPr>
                <a:t>POINTS-OF-PARITY &amp; POINTS-OF-DIFFERENCE</a:t>
              </a:r>
            </a:p>
          </p:txBody>
        </p:sp>
        <p:sp>
          <p:nvSpPr>
            <p:cNvPr id="664596" name="Text Box 20"/>
            <p:cNvSpPr txBox="1">
              <a:spLocks noChangeArrowheads="1"/>
            </p:cNvSpPr>
            <p:nvPr/>
          </p:nvSpPr>
          <p:spPr bwMode="auto">
            <a:xfrm>
              <a:off x="4240" y="3566"/>
              <a:ext cx="1015" cy="464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>
              <a:lvl1pPr marL="5080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en-US" sz="1400" b="1">
                  <a:latin typeface="Times" pitchFamily="18" charset="0"/>
                </a:rPr>
                <a:t>DEEP, BROAD BRAND AWARENESS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Creating Customer Value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809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/>
            <a:r>
              <a:rPr lang="en-US" altLang="ja-JP">
                <a:ea typeface="ＭＳ Ｐゴシック" charset="-128"/>
              </a:rPr>
              <a:t>Customer-brand relationships are the foundation of brand resonance and building a strong brand.</a:t>
            </a:r>
          </a:p>
          <a:p>
            <a:pPr marL="609600" indent="-609600"/>
            <a:r>
              <a:rPr lang="en-US" altLang="ja-JP">
                <a:ea typeface="ＭＳ Ｐゴシック" charset="-128"/>
              </a:rPr>
              <a:t>The customer-based brand equity model certainly puts that notion front and center. </a:t>
            </a:r>
          </a:p>
          <a:p>
            <a:pPr marL="990600" lvl="1" indent="-533400">
              <a:buFont typeface="Wingdings" pitchFamily="2" charset="2"/>
              <a:buNone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8BE46626-A755-4FC9-A1BA-32235A2656A0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Customer Equity</a:t>
            </a:r>
          </a:p>
        </p:txBody>
      </p:sp>
      <p:sp>
        <p:nvSpPr>
          <p:cNvPr id="8120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1800">
                <a:ea typeface="ＭＳ Ｐゴシック" charset="-128"/>
              </a:rPr>
              <a:t>	</a:t>
            </a:r>
          </a:p>
          <a:p>
            <a:pPr>
              <a:lnSpc>
                <a:spcPct val="90000"/>
              </a:lnSpc>
            </a:pPr>
            <a:r>
              <a:rPr lang="en-US" altLang="ja-JP" sz="2400">
                <a:ea typeface="ＭＳ Ｐゴシック" charset="-128"/>
              </a:rPr>
              <a:t>Blattberg and Deighton (1996) offer eight guidelines as a means of maximizing customer equity: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ja-JP" sz="2400">
              <a:ea typeface="ＭＳ Ｐゴシック" charset="-128"/>
            </a:endParaRPr>
          </a:p>
          <a:p>
            <a:pPr lvl="1">
              <a:lnSpc>
                <a:spcPct val="90000"/>
              </a:lnSpc>
            </a:pPr>
            <a:r>
              <a:rPr lang="en-US" altLang="ja-JP" sz="2000">
                <a:ea typeface="ＭＳ Ｐゴシック" charset="-128"/>
              </a:rPr>
              <a:t>Invest in highest-value customers first</a:t>
            </a:r>
          </a:p>
          <a:p>
            <a:pPr lvl="1">
              <a:lnSpc>
                <a:spcPct val="90000"/>
              </a:lnSpc>
            </a:pPr>
            <a:r>
              <a:rPr lang="en-US" altLang="ja-JP" sz="2000">
                <a:ea typeface="ＭＳ Ｐゴシック" charset="-128"/>
              </a:rPr>
              <a:t>Transform product management into customer management</a:t>
            </a:r>
          </a:p>
          <a:p>
            <a:pPr lvl="1">
              <a:lnSpc>
                <a:spcPct val="90000"/>
              </a:lnSpc>
            </a:pPr>
            <a:r>
              <a:rPr lang="en-US" altLang="ja-JP" sz="2000">
                <a:ea typeface="ＭＳ Ｐゴシック" charset="-128"/>
              </a:rPr>
              <a:t>Consider how add-on sales and cross-selling can increase customer equity</a:t>
            </a:r>
          </a:p>
          <a:p>
            <a:pPr lvl="1">
              <a:lnSpc>
                <a:spcPct val="90000"/>
              </a:lnSpc>
            </a:pPr>
            <a:r>
              <a:rPr lang="en-US" altLang="ja-JP" sz="2000">
                <a:ea typeface="ＭＳ Ｐゴシック" charset="-128"/>
              </a:rPr>
              <a:t>Look for ways to reduce acquisition costs</a:t>
            </a:r>
          </a:p>
          <a:p>
            <a:pPr lvl="1">
              <a:lnSpc>
                <a:spcPct val="90000"/>
              </a:lnSpc>
            </a:pPr>
            <a:r>
              <a:rPr lang="en-US" altLang="ja-JP" sz="2000">
                <a:ea typeface="ＭＳ Ｐゴシック" charset="-128"/>
              </a:rPr>
              <a:t>Track customer equity gains and losses against marketing programs</a:t>
            </a:r>
          </a:p>
          <a:p>
            <a:pPr lvl="1">
              <a:lnSpc>
                <a:spcPct val="90000"/>
              </a:lnSpc>
            </a:pPr>
            <a:r>
              <a:rPr lang="en-US" altLang="ja-JP" sz="2000">
                <a:ea typeface="ＭＳ Ｐゴシック" charset="-128"/>
              </a:rPr>
              <a:t>Relate branding to customer equity</a:t>
            </a:r>
          </a:p>
          <a:p>
            <a:pPr lvl="1">
              <a:lnSpc>
                <a:spcPct val="90000"/>
              </a:lnSpc>
            </a:pPr>
            <a:r>
              <a:rPr lang="en-US" altLang="ja-JP" sz="2000">
                <a:ea typeface="ＭＳ Ｐゴシック" charset="-128"/>
              </a:rPr>
              <a:t>Monitor the intrinsic retainability of your customer</a:t>
            </a:r>
          </a:p>
          <a:p>
            <a:pPr lvl="1">
              <a:lnSpc>
                <a:spcPct val="90000"/>
              </a:lnSpc>
            </a:pPr>
            <a:r>
              <a:rPr lang="en-US" altLang="ja-JP" sz="2000">
                <a:ea typeface="ＭＳ Ｐゴシック" charset="-128"/>
              </a:rPr>
              <a:t>Consider writing separate marketing plans—or even building two marketing organizations—for acquisition and retention efforts</a:t>
            </a:r>
            <a:endParaRPr lang="en-US" sz="20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50DBD0BA-C7CB-4FE9-94D2-6F79A67AEFD3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Customer Equity</a:t>
            </a:r>
          </a:p>
        </p:txBody>
      </p:sp>
      <p:sp>
        <p:nvSpPr>
          <p:cNvPr id="79872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820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The sum of lifetime values of all customers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Customer lifetime value  (CLV) is affected by revenue and by the cost of customer acquisition, retention, and cross-selling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Consists of three components: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Value equity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Brand equity</a:t>
            </a:r>
          </a:p>
          <a:p>
            <a:pPr lvl="1"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Relationship equity </a:t>
            </a: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endParaRPr lang="en-US" altLang="ja-JP" sz="2800">
              <a:ea typeface="ＭＳ Ｐゴシック" charset="-128"/>
            </a:endParaRPr>
          </a:p>
          <a:p>
            <a:pPr algn="r">
              <a:lnSpc>
                <a:spcPct val="90000"/>
              </a:lnSpc>
              <a:buFont typeface="Wingdings" pitchFamily="2" charset="2"/>
              <a:buNone/>
            </a:pPr>
            <a:r>
              <a:rPr lang="en-US" altLang="ja-JP" sz="2000">
                <a:ea typeface="ＭＳ Ｐゴシック" charset="-128"/>
              </a:rPr>
              <a:t>Rust, Zeithamal &amp; Lemon, 2004</a:t>
            </a:r>
            <a:endParaRPr lang="en-US" sz="20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DC55901C-CA7C-40E5-AA69-A08DE60D4B73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sz="4000">
                <a:solidFill>
                  <a:schemeClr val="hlink"/>
                </a:solidFill>
                <a:ea typeface="ＭＳ Ｐゴシック" charset="-128"/>
              </a:rPr>
              <a:t>Relationship of Customer Equity to Brand Equity</a:t>
            </a:r>
            <a:r>
              <a:rPr lang="en-US" altLang="ja-JP" sz="4000">
                <a:ea typeface="ＭＳ Ｐゴシック" charset="-128"/>
              </a:rPr>
              <a:t> </a:t>
            </a:r>
            <a:endParaRPr lang="en-US" sz="4000"/>
          </a:p>
        </p:txBody>
      </p:sp>
      <p:sp>
        <p:nvSpPr>
          <p:cNvPr id="813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Customers drive the success of brands but brands are the necessary touchpoint that firms have to connect with their customers.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Customer-based brand equity maintains that brands create value by eliciting differential customer response to marketing activities. 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The higher price premiums and increased levels of loyalty engendered by brands generate incremental cash flows.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2.</a:t>
            </a:r>
            <a:fld id="{E7D31A28-3B2E-4095-ABFA-B400D1D1FC73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1629</TotalTime>
  <Words>874</Words>
  <Application>Microsoft Office PowerPoint</Application>
  <PresentationFormat>On-screen Show (4:3)</PresentationFormat>
  <Paragraphs>216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LECTURE 4:  CREATING PASSIONBRANDS  JUST ANOTHER BRAND OR A PASSIONBRAND</vt:lpstr>
      <vt:lpstr>Customer-Based Brand Equity</vt:lpstr>
      <vt:lpstr>Sources of Brand Equity</vt:lpstr>
      <vt:lpstr>Brand Awareness Advantages</vt:lpstr>
      <vt:lpstr>Establishing Brand Awareness</vt:lpstr>
      <vt:lpstr>Creating a Positive Brand Image</vt:lpstr>
      <vt:lpstr>The Four Steps of Brand Building </vt:lpstr>
      <vt:lpstr>Four Questions Customers ask of Brands</vt:lpstr>
      <vt:lpstr>Slide 9</vt:lpstr>
      <vt:lpstr>Slide 10</vt:lpstr>
      <vt:lpstr>Salience Dimensions</vt:lpstr>
      <vt:lpstr>Depth and Breadth Importance</vt:lpstr>
      <vt:lpstr>Product Category Structure</vt:lpstr>
      <vt:lpstr>Performance Dimensions </vt:lpstr>
      <vt:lpstr>Imagery Dimensions</vt:lpstr>
      <vt:lpstr>Judgment Dimensions</vt:lpstr>
      <vt:lpstr>Feelings Dimensions</vt:lpstr>
      <vt:lpstr>Resonance Dimensions </vt:lpstr>
      <vt:lpstr>Slide 19</vt:lpstr>
      <vt:lpstr>Creating Customer Value </vt:lpstr>
      <vt:lpstr>Customer Equity</vt:lpstr>
      <vt:lpstr>Customer Equity</vt:lpstr>
      <vt:lpstr>Relationship of Customer Equity to Brand Equity </vt:lpstr>
    </vt:vector>
  </TitlesOfParts>
  <Company>Dell Computer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BUILDING,  MEASURING, AND MANAGING BRAND EQUITY</dc:title>
  <dc:creator>Kevin Lane keller</dc:creator>
  <cp:lastModifiedBy>vcomsats</cp:lastModifiedBy>
  <cp:revision>40</cp:revision>
  <cp:lastPrinted>2000-10-04T16:19:49Z</cp:lastPrinted>
  <dcterms:created xsi:type="dcterms:W3CDTF">1998-10-13T10:46:18Z</dcterms:created>
  <dcterms:modified xsi:type="dcterms:W3CDTF">2013-05-21T11:59:01Z</dcterms:modified>
</cp:coreProperties>
</file>