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841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862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8921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046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339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05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0456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0232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936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652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93466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3A058-B60E-40F0-8C15-722F50AC64D3}" type="datetimeFigureOut">
              <a:rPr lang="en-GB" smtClean="0"/>
              <a:pPr/>
              <a:t>10/06/2013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8528-4398-48E4-9A33-06246D1E7D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7459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332656"/>
            <a:ext cx="3940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/>
              <a:t>COURSE SUMMARY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67944" y="6093296"/>
            <a:ext cx="152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err="1" smtClean="0"/>
              <a:t>Zeenat</a:t>
            </a:r>
            <a:r>
              <a:rPr lang="en-GB" b="1" dirty="0" smtClean="0"/>
              <a:t> </a:t>
            </a:r>
            <a:r>
              <a:rPr lang="en-GB" b="1" dirty="0" err="1" smtClean="0"/>
              <a:t>Jabbar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37025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116632"/>
            <a:ext cx="91440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mtClean="0">
                <a:solidFill>
                  <a:schemeClr val="tx2"/>
                </a:solidFill>
              </a:rPr>
              <a:t>LECTURE 1:</a:t>
            </a:r>
            <a:br>
              <a:rPr lang="en-US" sz="3200" b="1" smtClean="0">
                <a:solidFill>
                  <a:schemeClr val="tx2"/>
                </a:solidFill>
              </a:rPr>
            </a:br>
            <a:r>
              <a:rPr lang="en-US" sz="3200" b="1" smtClean="0">
                <a:solidFill>
                  <a:schemeClr val="tx2"/>
                </a:solidFill>
              </a:rPr>
              <a:t> BRANDS &amp; BRAND MANAGEMENT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3" name="Rectangle 4"/>
          <p:cNvSpPr txBox="1">
            <a:spLocks noRot="1" noChangeArrowheads="1"/>
          </p:cNvSpPr>
          <p:nvPr/>
        </p:nvSpPr>
        <p:spPr>
          <a:xfrm>
            <a:off x="457200" y="1637928"/>
            <a:ext cx="8229600" cy="35912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400" dirty="0" smtClean="0"/>
              <a:t>What is a brand?</a:t>
            </a:r>
          </a:p>
          <a:p>
            <a:pPr algn="just"/>
            <a:r>
              <a:rPr lang="en-US" sz="2400" dirty="0" smtClean="0"/>
              <a:t>Brands vs. Products</a:t>
            </a:r>
          </a:p>
          <a:p>
            <a:pPr algn="just"/>
            <a:r>
              <a:rPr lang="en-US" sz="2400" dirty="0" smtClean="0"/>
              <a:t>Five Levels of Product</a:t>
            </a:r>
          </a:p>
          <a:p>
            <a:pPr algn="just"/>
            <a:r>
              <a:rPr lang="en-US" sz="2400" dirty="0" smtClean="0"/>
              <a:t>Importance of Brands to Consumers</a:t>
            </a:r>
          </a:p>
          <a:p>
            <a:pPr algn="just"/>
            <a:r>
              <a:rPr lang="en-US" sz="2400" dirty="0" smtClean="0"/>
              <a:t>Importance of Brands to Firms</a:t>
            </a:r>
          </a:p>
          <a:p>
            <a:pPr algn="just"/>
            <a:r>
              <a:rPr lang="en-US" sz="2400" dirty="0" smtClean="0"/>
              <a:t>Brand Equity Concept</a:t>
            </a:r>
          </a:p>
          <a:p>
            <a:pPr algn="just"/>
            <a:r>
              <a:rPr lang="en-US" sz="2400" dirty="0" smtClean="0"/>
              <a:t>Strategic Brand Management</a:t>
            </a:r>
          </a:p>
          <a:p>
            <a:pPr algn="just"/>
            <a:r>
              <a:rPr lang="en-US" sz="2400" dirty="0" smtClean="0"/>
              <a:t>Strategic Brand Management Process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922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175" y="276225"/>
            <a:ext cx="91408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Strategic Brand Management Process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765675" y="1989138"/>
            <a:ext cx="3246438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Mental maps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Competitive frame of reference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Points-of-parity and points-of-difference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Core brand values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mantra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765675" y="3179763"/>
            <a:ext cx="3214688" cy="123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Aft>
                <a:spcPct val="10000"/>
              </a:spcAft>
            </a:pPr>
            <a:endParaRPr lang="en-US" sz="1400" b="1">
              <a:latin typeface="Times New Roman" pitchFamily="18" charset="0"/>
            </a:endParaRP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Mixing and matching of brand elements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Integrating brand marketing activities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Leveraging of secondary associations</a:t>
            </a:r>
          </a:p>
          <a:p>
            <a:pPr eaLnBrk="1" hangingPunct="1">
              <a:spcAft>
                <a:spcPct val="10000"/>
              </a:spcAft>
            </a:pPr>
            <a:endParaRPr lang="en-US" sz="1400" b="1">
              <a:latin typeface="Times New Roman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765675" y="4465638"/>
            <a:ext cx="2763838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value chain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audits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tracking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equity management system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765675" y="5646738"/>
            <a:ext cx="3167063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Brand-product matrix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portfolios and hierarchies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expansion strategies</a:t>
            </a:r>
          </a:p>
          <a:p>
            <a:pPr>
              <a:spcAft>
                <a:spcPct val="10000"/>
              </a:spcAft>
            </a:pPr>
            <a:r>
              <a:rPr lang="en-US" sz="1400" b="1">
                <a:latin typeface="Times New Roman" pitchFamily="18" charset="0"/>
              </a:rPr>
              <a:t>Brand reinforcement and revitalization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752975" y="1635125"/>
            <a:ext cx="1682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Key Concepts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273175" y="1633538"/>
            <a:ext cx="7588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b="1">
                <a:latin typeface="Times New Roman" pitchFamily="18" charset="0"/>
              </a:rPr>
              <a:t>Steps</a:t>
            </a:r>
          </a:p>
        </p:txBody>
      </p: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236538" y="5580063"/>
            <a:ext cx="4152900" cy="915987"/>
            <a:chOff x="111" y="4558"/>
            <a:chExt cx="1962" cy="770"/>
          </a:xfrm>
        </p:grpSpPr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668" y="4746"/>
              <a:ext cx="842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>
                  <a:latin typeface="Times New Roman" pitchFamily="18" charset="0"/>
                </a:rPr>
                <a:t>Grow and sustain</a:t>
              </a:r>
            </a:p>
            <a:p>
              <a:pPr algn="ctr"/>
              <a:r>
                <a:rPr lang="en-US">
                  <a:latin typeface="Times New Roman" pitchFamily="18" charset="0"/>
                </a:rPr>
                <a:t>brand equity</a:t>
              </a: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11" y="4558"/>
              <a:ext cx="1962" cy="77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236538" y="2008188"/>
            <a:ext cx="4152900" cy="915987"/>
            <a:chOff x="111" y="1558"/>
            <a:chExt cx="1962" cy="770"/>
          </a:xfrm>
        </p:grpSpPr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418" y="1719"/>
              <a:ext cx="1330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>
                  <a:latin typeface="Times New Roman" pitchFamily="18" charset="0"/>
                </a:rPr>
                <a:t>Identify and establish</a:t>
              </a:r>
            </a:p>
            <a:p>
              <a:pPr algn="ctr"/>
              <a:r>
                <a:rPr lang="en-US">
                  <a:latin typeface="Times New Roman" pitchFamily="18" charset="0"/>
                </a:rPr>
                <a:t>brand positioning and values</a:t>
              </a:r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11" y="1558"/>
              <a:ext cx="1962" cy="77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236538" y="3198813"/>
            <a:ext cx="4152900" cy="915987"/>
            <a:chOff x="111" y="2558"/>
            <a:chExt cx="1962" cy="770"/>
          </a:xfrm>
        </p:grpSpPr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483" y="2719"/>
              <a:ext cx="1232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>
                  <a:latin typeface="Times New Roman" pitchFamily="18" charset="0"/>
                </a:rPr>
                <a:t>Plan and implement   </a:t>
              </a:r>
            </a:p>
            <a:p>
              <a:pPr algn="ctr"/>
              <a:r>
                <a:rPr lang="en-US">
                  <a:latin typeface="Times New Roman" pitchFamily="18" charset="0"/>
                </a:rPr>
                <a:t>brand marketing programs</a:t>
              </a: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11" y="2558"/>
              <a:ext cx="1962" cy="77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8" name="Group 21"/>
          <p:cNvGrpSpPr>
            <a:grpSpLocks/>
          </p:cNvGrpSpPr>
          <p:nvPr/>
        </p:nvGrpSpPr>
        <p:grpSpPr bwMode="auto">
          <a:xfrm>
            <a:off x="236538" y="4389438"/>
            <a:ext cx="4152900" cy="915987"/>
            <a:chOff x="111" y="3558"/>
            <a:chExt cx="1962" cy="770"/>
          </a:xfrm>
        </p:grpSpPr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561" y="3735"/>
              <a:ext cx="1034" cy="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>
                  <a:latin typeface="Times New Roman" pitchFamily="18" charset="0"/>
                </a:rPr>
                <a:t>Measure and interpret</a:t>
              </a:r>
            </a:p>
            <a:p>
              <a:pPr algn="ctr"/>
              <a:r>
                <a:rPr lang="en-US">
                  <a:latin typeface="Times New Roman" pitchFamily="18" charset="0"/>
                </a:rPr>
                <a:t>brand performance</a:t>
              </a: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111" y="3558"/>
              <a:ext cx="1962" cy="77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3401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205680" y="135340"/>
            <a:ext cx="86868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rtlCol="0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smtClean="0">
                <a:solidFill>
                  <a:schemeClr val="hlink"/>
                </a:solidFill>
              </a:rPr>
              <a:t>LECTURE 2:</a:t>
            </a:r>
            <a:br>
              <a:rPr lang="en-US" sz="3200" b="1" smtClean="0">
                <a:solidFill>
                  <a:schemeClr val="hlink"/>
                </a:solidFill>
              </a:rPr>
            </a:br>
            <a:r>
              <a:rPr lang="en-US" sz="3200" b="1" smtClean="0">
                <a:solidFill>
                  <a:schemeClr val="hlink"/>
                </a:solidFill>
              </a:rPr>
              <a:t> CHOOSING BRAND ELEMENTS TO BUILD BRAND EQUITY</a:t>
            </a:r>
            <a:endParaRPr lang="en-US" sz="3200" b="1" dirty="0">
              <a:solidFill>
                <a:schemeClr val="hlink"/>
              </a:solidFill>
            </a:endParaRPr>
          </a:p>
        </p:txBody>
      </p:sp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457200" y="88984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smtClean="0">
                <a:solidFill>
                  <a:schemeClr val="hlink"/>
                </a:solidFill>
              </a:rPr>
              <a:t>Criteria for Choosing Brand Elements</a:t>
            </a:r>
            <a:r>
              <a:rPr lang="en-US" altLang="ja-JP" sz="4000" smtClean="0"/>
              <a:t> </a:t>
            </a:r>
            <a:endParaRPr lang="en-US" sz="40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215405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/>
              <a:t>Memorability </a:t>
            </a:r>
          </a:p>
          <a:p>
            <a:r>
              <a:rPr lang="en-US" altLang="ja-JP" smtClean="0"/>
              <a:t>Meaningfulness </a:t>
            </a:r>
          </a:p>
          <a:p>
            <a:r>
              <a:rPr lang="en-US" altLang="ja-JP" smtClean="0"/>
              <a:t>Likability </a:t>
            </a:r>
          </a:p>
          <a:p>
            <a:r>
              <a:rPr lang="en-US" altLang="ja-JP" smtClean="0"/>
              <a:t>Transferability </a:t>
            </a:r>
          </a:p>
          <a:p>
            <a:r>
              <a:rPr lang="en-US" altLang="ja-JP" smtClean="0"/>
              <a:t>Adaptability </a:t>
            </a:r>
          </a:p>
          <a:p>
            <a:r>
              <a:rPr lang="en-US" altLang="ja-JP" smtClean="0"/>
              <a:t>Protectability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583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chemeClr val="hlink"/>
                </a:solidFill>
              </a:rPr>
              <a:t>Tactics for Brand Elements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304800" y="1371600"/>
            <a:ext cx="8534400" cy="4525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smtClean="0"/>
              <a:t>A variety of brand elements can be chosen that inherently enhance brand awareness or facilitate the formation of strong, favorable, and unique brand associations.</a:t>
            </a:r>
          </a:p>
          <a:p>
            <a:pPr lvl="1">
              <a:defRPr/>
            </a:pPr>
            <a:r>
              <a:rPr lang="en-US" smtClean="0"/>
              <a:t>Brand names</a:t>
            </a:r>
          </a:p>
          <a:p>
            <a:pPr lvl="1">
              <a:defRPr/>
            </a:pPr>
            <a:r>
              <a:rPr lang="en-US" smtClean="0"/>
              <a:t>URLs</a:t>
            </a:r>
            <a:endParaRPr lang="en-US" sz="2000" smtClean="0"/>
          </a:p>
          <a:p>
            <a:pPr lvl="1">
              <a:defRPr/>
            </a:pPr>
            <a:r>
              <a:rPr lang="en-US" smtClean="0"/>
              <a:t>Logos and symbols</a:t>
            </a:r>
          </a:p>
          <a:p>
            <a:pPr lvl="1">
              <a:defRPr/>
            </a:pPr>
            <a:r>
              <a:rPr lang="en-US" smtClean="0"/>
              <a:t>Characters</a:t>
            </a:r>
          </a:p>
          <a:p>
            <a:pPr lvl="1">
              <a:defRPr/>
            </a:pPr>
            <a:r>
              <a:rPr lang="en-US" smtClean="0"/>
              <a:t>Slogans</a:t>
            </a:r>
          </a:p>
          <a:p>
            <a:pPr lvl="1">
              <a:defRPr/>
            </a:pPr>
            <a:r>
              <a:rPr lang="en-US" smtClean="0"/>
              <a:t>Packaging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15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203002" y="0"/>
            <a:ext cx="86868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>
                <a:solidFill>
                  <a:schemeClr val="hlink"/>
                </a:solidFill>
              </a:rPr>
              <a:t>LECTURE 3:</a:t>
            </a:r>
            <a:br>
              <a:rPr lang="en-US" sz="3200" smtClean="0">
                <a:solidFill>
                  <a:schemeClr val="hlink"/>
                </a:solidFill>
              </a:rPr>
            </a:br>
            <a:r>
              <a:rPr lang="en-US" sz="3200" smtClean="0">
                <a:solidFill>
                  <a:schemeClr val="hlink"/>
                </a:solidFill>
              </a:rPr>
              <a:t>MARKETING IMAGINATION &amp; THE PASSIONPOINT</a:t>
            </a:r>
            <a:br>
              <a:rPr lang="en-US" sz="3200" smtClean="0">
                <a:solidFill>
                  <a:schemeClr val="hlink"/>
                </a:solidFill>
              </a:rPr>
            </a:br>
            <a:r>
              <a:rPr lang="en-US" sz="3200" smtClean="0">
                <a:solidFill>
                  <a:schemeClr val="hlink"/>
                </a:solidFill>
              </a:rPr>
              <a:t> BRAND POSITIONING &amp; VALUES</a:t>
            </a:r>
            <a:endParaRPr lang="en-US" sz="3200" dirty="0">
              <a:solidFill>
                <a:schemeClr val="hlink"/>
              </a:solidFill>
            </a:endParaRPr>
          </a:p>
        </p:txBody>
      </p:sp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457200" y="90872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chemeClr val="hlink"/>
                </a:solidFill>
              </a:rPr>
              <a:t>Brand Positioning</a:t>
            </a:r>
            <a:endParaRPr lang="en-US" sz="4000" dirty="0">
              <a:solidFill>
                <a:schemeClr val="hlink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2005682"/>
            <a:ext cx="8382000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Is at the heart of the marketing strategy</a:t>
            </a:r>
          </a:p>
          <a:p>
            <a:endParaRPr lang="en-US" smtClean="0"/>
          </a:p>
          <a:p>
            <a:r>
              <a:rPr lang="en-US" smtClean="0"/>
              <a:t>“. . . the act of designing the company’s offer and image so that it occupies a distinct and valued place in the target customer’s minds.”</a:t>
            </a:r>
          </a:p>
          <a:p>
            <a:pPr algn="r">
              <a:buFont typeface="Wingdings" pitchFamily="2" charset="2"/>
              <a:buNone/>
            </a:pPr>
            <a:r>
              <a:rPr lang="en-US" sz="2000" smtClean="0"/>
              <a:t>Philip Kotler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xmlns="" val="14698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mtClean="0">
                <a:solidFill>
                  <a:schemeClr val="hlink"/>
                </a:solidFill>
                <a:ea typeface="ＭＳ Ｐゴシック" charset="-128"/>
              </a:rPr>
              <a:t>Determining a frame of reference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>
                <a:ea typeface="ＭＳ Ｐゴシック" charset="-128"/>
              </a:rPr>
              <a:t>What are the ideal points-of-parity and points-of-difference brand associations vis-à-vis the competition? </a:t>
            </a:r>
          </a:p>
          <a:p>
            <a:r>
              <a:rPr lang="en-US" altLang="ja-JP" smtClean="0">
                <a:ea typeface="ＭＳ Ｐゴシック" charset="-128"/>
              </a:rPr>
              <a:t>Marketers need to know:</a:t>
            </a:r>
          </a:p>
          <a:p>
            <a:pPr lvl="1"/>
            <a:r>
              <a:rPr lang="en-US" altLang="ja-JP" smtClean="0">
                <a:ea typeface="ＭＳ Ｐゴシック" charset="-128"/>
              </a:rPr>
              <a:t>Who the target consumer is</a:t>
            </a:r>
          </a:p>
          <a:p>
            <a:pPr lvl="1"/>
            <a:r>
              <a:rPr lang="en-US" altLang="ja-JP" smtClean="0">
                <a:ea typeface="ＭＳ Ｐゴシック" charset="-128"/>
              </a:rPr>
              <a:t>Who the main competitors are </a:t>
            </a:r>
          </a:p>
          <a:p>
            <a:pPr lvl="1"/>
            <a:r>
              <a:rPr lang="en-US" altLang="ja-JP" smtClean="0">
                <a:ea typeface="ＭＳ Ｐゴシック" charset="-128"/>
              </a:rPr>
              <a:t>How the brand is similar to these competitors </a:t>
            </a:r>
          </a:p>
          <a:p>
            <a:pPr lvl="1"/>
            <a:r>
              <a:rPr lang="en-US" altLang="ja-JP" smtClean="0">
                <a:ea typeface="ＭＳ Ｐゴシック" charset="-128"/>
              </a:rPr>
              <a:t>How the brand is different from them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9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hlink"/>
                </a:solidFill>
              </a:rPr>
              <a:t>Target Market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A </a:t>
            </a:r>
            <a:r>
              <a:rPr lang="en-US" altLang="ja-JP" i="1" smtClean="0">
                <a:ea typeface="ＭＳ Ｐゴシック" charset="-128"/>
              </a:rPr>
              <a:t>market</a:t>
            </a:r>
            <a:r>
              <a:rPr lang="en-US" altLang="ja-JP" smtClean="0">
                <a:ea typeface="ＭＳ Ｐゴシック" charset="-128"/>
              </a:rPr>
              <a:t> is the set of all actual and potential buyers who have sufficient interest in, income for, and access to a product. </a:t>
            </a:r>
          </a:p>
          <a:p>
            <a:pPr>
              <a:lnSpc>
                <a:spcPct val="90000"/>
              </a:lnSpc>
            </a:pPr>
            <a:r>
              <a:rPr lang="en-US" altLang="ja-JP" i="1" smtClean="0">
                <a:ea typeface="ＭＳ Ｐゴシック" charset="-128"/>
              </a:rPr>
              <a:t>Market segmentation</a:t>
            </a:r>
            <a:r>
              <a:rPr lang="en-US" altLang="ja-JP" smtClean="0">
                <a:ea typeface="ＭＳ Ｐゴシック" charset="-128"/>
              </a:rPr>
              <a:t> divides the market into distinct groups of homogeneous consumers who have similar needs and consumer behavior, and who thus require similar marketing mixes.</a:t>
            </a:r>
          </a:p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Market segmentation requires making tradeoffs between costs and benefits.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094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hlink"/>
                </a:solidFill>
              </a:rPr>
              <a:t>Criteria for Segmentation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i="1" smtClean="0">
                <a:ea typeface="ＭＳ Ｐゴシック" charset="-128"/>
              </a:rPr>
              <a:t>Identifiability: </a:t>
            </a:r>
            <a:r>
              <a:rPr lang="en-US" altLang="ja-JP" smtClean="0">
                <a:ea typeface="ＭＳ Ｐゴシック" charset="-128"/>
              </a:rPr>
              <a:t>Can we easily identify the segment?</a:t>
            </a:r>
            <a:endParaRPr lang="en-US" altLang="ja-JP" smtClean="0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 smtClean="0">
                <a:ea typeface="ＭＳ Ｐゴシック" charset="-128"/>
              </a:rPr>
              <a:t>Size:</a:t>
            </a:r>
            <a:r>
              <a:rPr lang="en-US" altLang="ja-JP" smtClean="0">
                <a:ea typeface="ＭＳ Ｐゴシック" charset="-128"/>
              </a:rPr>
              <a:t> Is there adequate sales potential in the segment?</a:t>
            </a:r>
            <a:endParaRPr lang="en-US" altLang="ja-JP" smtClean="0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 smtClean="0">
                <a:ea typeface="ＭＳ Ｐゴシック" charset="-128"/>
              </a:rPr>
              <a:t>Accessibility:</a:t>
            </a:r>
            <a:r>
              <a:rPr lang="en-US" altLang="ja-JP" smtClean="0">
                <a:ea typeface="ＭＳ Ｐゴシック" charset="-128"/>
              </a:rPr>
              <a:t> Are specialized distribution outlets and communication media available to reach the segment?</a:t>
            </a:r>
            <a:endParaRPr lang="en-US" altLang="ja-JP" smtClean="0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 smtClean="0">
                <a:ea typeface="ＭＳ Ｐゴシック" charset="-128"/>
              </a:rPr>
              <a:t>Responsiveness</a:t>
            </a:r>
            <a:r>
              <a:rPr lang="en-US" altLang="ja-JP" smtClean="0">
                <a:ea typeface="ＭＳ Ｐゴシック" charset="-128"/>
              </a:rPr>
              <a:t>: How favorably will the segment respond to a tailored marketing program?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39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chemeClr val="hlink"/>
                </a:solidFill>
              </a:rPr>
              <a:t>Brand Positioning Guidelines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>
          <a:xfrm>
            <a:off x="304800" y="1371600"/>
            <a:ext cx="8686800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smtClean="0">
                <a:ea typeface="ＭＳ Ｐゴシック" charset="-128"/>
              </a:rPr>
              <a:t>Two key issues in arriving at the optimal competitive brand positioning are:</a:t>
            </a:r>
          </a:p>
          <a:p>
            <a:pPr lvl="1"/>
            <a:r>
              <a:rPr lang="en-US" altLang="ja-JP" b="1" smtClean="0">
                <a:ea typeface="ＭＳ Ｐゴシック" charset="-128"/>
              </a:rPr>
              <a:t>Defining and communicating the competitive frame of reference</a:t>
            </a:r>
            <a:endParaRPr lang="en-US" b="1" smtClean="0"/>
          </a:p>
          <a:p>
            <a:pPr lvl="1">
              <a:spcBef>
                <a:spcPct val="60000"/>
              </a:spcBef>
            </a:pPr>
            <a:r>
              <a:rPr lang="en-US" altLang="ja-JP" b="1" smtClean="0">
                <a:ea typeface="ＭＳ Ｐゴシック" charset="-128"/>
              </a:rPr>
              <a:t>Choosing and establishing points-of-parity and points-of-difference</a:t>
            </a:r>
            <a:r>
              <a:rPr lang="en-US" altLang="ja-JP" smtClean="0">
                <a:ea typeface="ＭＳ Ｐゴシック" charset="-128"/>
              </a:rPr>
              <a:t>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273466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228600" y="44624"/>
            <a:ext cx="86868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>
                <a:solidFill>
                  <a:schemeClr val="hlink"/>
                </a:solidFill>
              </a:rPr>
              <a:t>LECTURE 4:</a:t>
            </a:r>
            <a:br>
              <a:rPr lang="en-US" sz="3200" smtClean="0">
                <a:solidFill>
                  <a:schemeClr val="hlink"/>
                </a:solidFill>
              </a:rPr>
            </a:br>
            <a:r>
              <a:rPr lang="en-US" sz="3200" smtClean="0">
                <a:solidFill>
                  <a:schemeClr val="hlink"/>
                </a:solidFill>
              </a:rPr>
              <a:t> CREATING PASSIONBRANDS </a:t>
            </a:r>
            <a:br>
              <a:rPr lang="en-US" sz="3200" smtClean="0">
                <a:solidFill>
                  <a:schemeClr val="hlink"/>
                </a:solidFill>
              </a:rPr>
            </a:br>
            <a:r>
              <a:rPr lang="en-US" sz="3200" smtClean="0">
                <a:solidFill>
                  <a:schemeClr val="hlink"/>
                </a:solidFill>
              </a:rPr>
              <a:t>JUST ANOTHER BRAND OR A PASSIONBRAND</a:t>
            </a:r>
            <a:endParaRPr lang="en-US" sz="3200" dirty="0">
              <a:solidFill>
                <a:schemeClr val="hlink"/>
              </a:solidFill>
            </a:endParaRPr>
          </a:p>
        </p:txBody>
      </p:sp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457200" y="961851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hlink"/>
                </a:solidFill>
              </a:rPr>
              <a:t>Customer-Based Brand Equity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287413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Differential effect </a:t>
            </a:r>
            <a:endParaRPr lang="en-US" altLang="ja-JP" smtClean="0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Differences in consumer response  </a:t>
            </a:r>
          </a:p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Brand knowledge </a:t>
            </a:r>
            <a:endParaRPr lang="en-US" altLang="ja-JP" smtClean="0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A result of consumers’ knowledge about the brand </a:t>
            </a:r>
          </a:p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Consumer response to marketing </a:t>
            </a:r>
            <a:endParaRPr lang="en-US" altLang="ja-JP" smtClean="0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Choice of a brand </a:t>
            </a: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Recall of copy points from an ad </a:t>
            </a: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Response to a sales promotion</a:t>
            </a:r>
          </a:p>
          <a:p>
            <a:pPr lvl="1"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Evaluations of a proposed brand extension 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9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chemeClr val="hlink"/>
                </a:solidFill>
              </a:rPr>
              <a:t>Sources of Brand Equity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>
          <a:xfrm>
            <a:off x="381000" y="1600200"/>
            <a:ext cx="8382000" cy="4313238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Brand awareness</a:t>
            </a:r>
          </a:p>
          <a:p>
            <a:pPr lvl="1"/>
            <a:r>
              <a:rPr lang="en-US" smtClean="0"/>
              <a:t>Brand recognition</a:t>
            </a:r>
          </a:p>
          <a:p>
            <a:pPr lvl="1"/>
            <a:r>
              <a:rPr lang="en-US" smtClean="0"/>
              <a:t>Brand recall</a:t>
            </a:r>
          </a:p>
          <a:p>
            <a:r>
              <a:rPr lang="en-US" smtClean="0"/>
              <a:t>Brand image </a:t>
            </a:r>
          </a:p>
          <a:p>
            <a:pPr lvl="1"/>
            <a:r>
              <a:rPr lang="en-US" smtClean="0"/>
              <a:t>Strong, favorable, and unique brand associations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764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192088" y="1041400"/>
            <a:ext cx="5927725" cy="5316538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Line 17"/>
          <p:cNvSpPr>
            <a:spLocks noChangeShapeType="1"/>
          </p:cNvSpPr>
          <p:nvPr/>
        </p:nvSpPr>
        <p:spPr bwMode="auto">
          <a:xfrm flipH="1">
            <a:off x="7437438" y="2503488"/>
            <a:ext cx="3175" cy="3279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6300788" y="1846263"/>
            <a:ext cx="2266950" cy="63023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marL="508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4.   RELATIONSHIPS  = 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 What about you and me?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6543676" y="3140076"/>
            <a:ext cx="1792288" cy="63023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marL="508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3.  RESPONSE  =  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What about you?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673851" y="4471988"/>
            <a:ext cx="1646238" cy="63023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marL="508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2.   MEANING  =  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What are you?</a:t>
            </a: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6731001" y="5732463"/>
            <a:ext cx="1611313" cy="63023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 marL="508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1.   IDENTITY  =  </a:t>
            </a:r>
          </a:p>
          <a:p>
            <a:pPr algn="ctr">
              <a:spcBef>
                <a:spcPct val="50000"/>
              </a:spcBef>
            </a:pPr>
            <a:r>
              <a:rPr lang="en-US" altLang="en-US" sz="1400" b="1">
                <a:latin typeface="Times" pitchFamily="18" charset="0"/>
              </a:rPr>
              <a:t>Who are you?</a:t>
            </a:r>
          </a:p>
        </p:txBody>
      </p: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0" y="177800"/>
            <a:ext cx="9144000" cy="6184900"/>
            <a:chOff x="0" y="112"/>
            <a:chExt cx="5760" cy="3896"/>
          </a:xfrm>
        </p:grpSpPr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0" y="112"/>
              <a:ext cx="576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40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Customer-Based Brand Equity Pyramid</a:t>
              </a:r>
            </a:p>
          </p:txBody>
        </p:sp>
        <p:sp>
          <p:nvSpPr>
            <p:cNvPr id="10" name="AutoShape 4"/>
            <p:cNvSpPr>
              <a:spLocks noChangeArrowheads="1"/>
            </p:cNvSpPr>
            <p:nvPr/>
          </p:nvSpPr>
          <p:spPr bwMode="auto">
            <a:xfrm>
              <a:off x="121" y="656"/>
              <a:ext cx="3734" cy="3349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1360" y="1783"/>
              <a:ext cx="12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1618" y="1366"/>
              <a:ext cx="82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RESONANCE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1587" y="3708"/>
              <a:ext cx="7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SALIENCE</a:t>
              </a: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2009" y="1790"/>
              <a:ext cx="0" cy="18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176" y="2116"/>
              <a:ext cx="102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JUDGMENTS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2106" y="2115"/>
              <a:ext cx="92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FEELINGS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817" y="3011"/>
              <a:ext cx="10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PERFORMANCE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186" y="3013"/>
              <a:ext cx="6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IMAGERY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892" y="2621"/>
              <a:ext cx="2202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342" y="3603"/>
              <a:ext cx="3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" name="Line 15"/>
            <p:cNvSpPr>
              <a:spLocks noChangeShapeType="1"/>
            </p:cNvSpPr>
            <p:nvPr/>
          </p:nvSpPr>
          <p:spPr bwMode="auto">
            <a:xfrm>
              <a:off x="0" y="555"/>
              <a:ext cx="576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2" name="Group 16"/>
            <p:cNvGrpSpPr>
              <a:grpSpLocks/>
            </p:cNvGrpSpPr>
            <p:nvPr/>
          </p:nvGrpSpPr>
          <p:grpSpPr bwMode="auto">
            <a:xfrm>
              <a:off x="3969" y="1163"/>
              <a:ext cx="1428" cy="2845"/>
              <a:chOff x="3969" y="1163"/>
              <a:chExt cx="1428" cy="2845"/>
            </a:xfrm>
          </p:grpSpPr>
          <p:sp>
            <p:nvSpPr>
              <p:cNvPr id="23" name="Line 17"/>
              <p:cNvSpPr>
                <a:spLocks noChangeShapeType="1"/>
              </p:cNvSpPr>
              <p:nvPr/>
            </p:nvSpPr>
            <p:spPr bwMode="auto">
              <a:xfrm flipH="1">
                <a:off x="4685" y="1577"/>
                <a:ext cx="2" cy="20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4" name="Text Box 18"/>
              <p:cNvSpPr txBox="1">
                <a:spLocks noChangeArrowheads="1"/>
              </p:cNvSpPr>
              <p:nvPr/>
            </p:nvSpPr>
            <p:spPr bwMode="auto">
              <a:xfrm>
                <a:off x="3969" y="1163"/>
                <a:ext cx="1428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4.   RELATIONSHIPS  =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 What about you and me?</a:t>
                </a:r>
              </a:p>
            </p:txBody>
          </p:sp>
          <p:sp>
            <p:nvSpPr>
              <p:cNvPr id="25" name="Text Box 19"/>
              <p:cNvSpPr txBox="1">
                <a:spLocks noChangeArrowheads="1"/>
              </p:cNvSpPr>
              <p:nvPr/>
            </p:nvSpPr>
            <p:spPr bwMode="auto">
              <a:xfrm>
                <a:off x="4122" y="1978"/>
                <a:ext cx="1129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3.  RESPONSE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What about you?</a:t>
                </a:r>
              </a:p>
            </p:txBody>
          </p:sp>
          <p:sp>
            <p:nvSpPr>
              <p:cNvPr id="26" name="Text Box 20"/>
              <p:cNvSpPr txBox="1">
                <a:spLocks noChangeArrowheads="1"/>
              </p:cNvSpPr>
              <p:nvPr/>
            </p:nvSpPr>
            <p:spPr bwMode="auto">
              <a:xfrm>
                <a:off x="4204" y="2817"/>
                <a:ext cx="1037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2.   MEANING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What are you?</a:t>
                </a:r>
              </a:p>
            </p:txBody>
          </p:sp>
          <p:sp>
            <p:nvSpPr>
              <p:cNvPr id="27" name="Text Box 21"/>
              <p:cNvSpPr txBox="1">
                <a:spLocks noChangeArrowheads="1"/>
              </p:cNvSpPr>
              <p:nvPr/>
            </p:nvSpPr>
            <p:spPr bwMode="auto">
              <a:xfrm>
                <a:off x="4240" y="3611"/>
                <a:ext cx="1015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1.   IDENTITY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Who are you?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939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163513" y="1023938"/>
            <a:ext cx="8953500" cy="5613400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Line 15"/>
          <p:cNvSpPr>
            <a:spLocks noChangeShapeType="1"/>
          </p:cNvSpPr>
          <p:nvPr/>
        </p:nvSpPr>
        <p:spPr bwMode="auto">
          <a:xfrm>
            <a:off x="76200" y="973138"/>
            <a:ext cx="91440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228600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Sub-Dimensions of CBBE Pyramid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3465513" y="2522538"/>
            <a:ext cx="2362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127500" y="1641475"/>
            <a:ext cx="121126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100" b="1">
                <a:latin typeface="Times" pitchFamily="18" charset="0"/>
              </a:rPr>
              <a:t>LOYALTY</a:t>
            </a:r>
          </a:p>
          <a:p>
            <a:r>
              <a:rPr lang="en-US" altLang="en-US" sz="1100" b="1">
                <a:latin typeface="Times" pitchFamily="18" charset="0"/>
              </a:rPr>
              <a:t>ATTACHMENT</a:t>
            </a:r>
          </a:p>
          <a:p>
            <a:r>
              <a:rPr lang="en-US" altLang="en-US" sz="1100" b="1">
                <a:latin typeface="Times" pitchFamily="18" charset="0"/>
              </a:rPr>
              <a:t>COMMUNITY</a:t>
            </a:r>
          </a:p>
          <a:p>
            <a:r>
              <a:rPr lang="en-US" altLang="en-US" sz="1100" b="1">
                <a:latin typeface="Times" pitchFamily="18" charset="0"/>
              </a:rPr>
              <a:t>ENGAGEMENT</a:t>
            </a:r>
            <a:endParaRPr lang="en-US" altLang="en-US" sz="1000" b="1">
              <a:latin typeface="Times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074988" y="3043238"/>
            <a:ext cx="17303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latin typeface="Times" pitchFamily="18" charset="0"/>
              </a:rPr>
              <a:t>QUALITY CREDIBILITY</a:t>
            </a:r>
          </a:p>
          <a:p>
            <a:r>
              <a:rPr lang="en-US" altLang="en-US" sz="1100" b="1">
                <a:latin typeface="Times" pitchFamily="18" charset="0"/>
              </a:rPr>
              <a:t>CONSIDERATION</a:t>
            </a:r>
          </a:p>
          <a:p>
            <a:r>
              <a:rPr lang="en-US" altLang="en-US" sz="1100" b="1">
                <a:latin typeface="Times" pitchFamily="18" charset="0"/>
              </a:rPr>
              <a:t>SUPERIORITY</a:t>
            </a:r>
          </a:p>
          <a:p>
            <a:r>
              <a:rPr lang="en-US" altLang="en-US" sz="1100" b="1">
                <a:latin typeface="Times" pitchFamily="18" charset="0"/>
              </a:rPr>
              <a:t>	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745038" y="2832100"/>
            <a:ext cx="1941513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169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619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latin typeface="Times" pitchFamily="18" charset="0"/>
              </a:rPr>
              <a:t>WARMTH</a:t>
            </a:r>
          </a:p>
          <a:p>
            <a:r>
              <a:rPr lang="en-US" altLang="en-US" sz="1100" b="1">
                <a:latin typeface="Times" pitchFamily="18" charset="0"/>
              </a:rPr>
              <a:t>FUN</a:t>
            </a:r>
          </a:p>
          <a:p>
            <a:r>
              <a:rPr lang="en-US" altLang="en-US" sz="1100" b="1">
                <a:latin typeface="Times" pitchFamily="18" charset="0"/>
              </a:rPr>
              <a:t>EXCITEMENT</a:t>
            </a:r>
          </a:p>
          <a:p>
            <a:r>
              <a:rPr lang="en-US" altLang="en-US" sz="1100" b="1">
                <a:latin typeface="Times" pitchFamily="18" charset="0"/>
              </a:rPr>
              <a:t>SECURITY</a:t>
            </a:r>
          </a:p>
          <a:p>
            <a:r>
              <a:rPr lang="en-US" altLang="en-US" sz="1100" b="1">
                <a:latin typeface="Times" pitchFamily="18" charset="0"/>
              </a:rPr>
              <a:t>SOCIAL APPROVAL</a:t>
            </a:r>
          </a:p>
          <a:p>
            <a:r>
              <a:rPr lang="en-US" altLang="en-US" sz="1100" b="1">
                <a:latin typeface="Times" pitchFamily="18" charset="0"/>
              </a:rPr>
              <a:t>SELF-RESPECT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830263" y="5799138"/>
            <a:ext cx="76200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806450" y="6002338"/>
            <a:ext cx="75311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06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921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30353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149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2639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721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178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635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092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latin typeface="Times" pitchFamily="18" charset="0"/>
              </a:rPr>
              <a:t>CATEGORY IDENTIFICATION</a:t>
            </a:r>
          </a:p>
          <a:p>
            <a:r>
              <a:rPr lang="en-US" altLang="en-US" sz="1100" b="1">
                <a:latin typeface="Times" pitchFamily="18" charset="0"/>
              </a:rPr>
              <a:t>NEEDS SATISFIED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960563" y="4271963"/>
            <a:ext cx="285750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169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619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latin typeface="Times" pitchFamily="18" charset="0"/>
              </a:rPr>
              <a:t>PRIMARY CHARACTERISTICS &amp;</a:t>
            </a:r>
          </a:p>
          <a:p>
            <a:r>
              <a:rPr lang="en-US" altLang="en-US" sz="1100" b="1">
                <a:latin typeface="Times" pitchFamily="18" charset="0"/>
              </a:rPr>
              <a:t>	SECONDARY FEATURES</a:t>
            </a:r>
          </a:p>
          <a:p>
            <a:r>
              <a:rPr lang="en-US" altLang="en-US" sz="1100" b="1">
                <a:latin typeface="Times" pitchFamily="18" charset="0"/>
              </a:rPr>
              <a:t>PRODUCT RELIABILITY, DURABILITY &amp; SERVICEABILITY</a:t>
            </a:r>
          </a:p>
          <a:p>
            <a:r>
              <a:rPr lang="en-US" altLang="en-US" sz="1100" b="1">
                <a:latin typeface="Times" pitchFamily="18" charset="0"/>
              </a:rPr>
              <a:t>SERVICE EFFECTIVENESS, EFFICIENCY &amp; EMPATHY </a:t>
            </a:r>
          </a:p>
          <a:p>
            <a:r>
              <a:rPr lang="en-US" altLang="en-US" sz="1100" b="1">
                <a:latin typeface="Times" pitchFamily="18" charset="0"/>
              </a:rPr>
              <a:t>STYLE AND DESIGN </a:t>
            </a:r>
          </a:p>
          <a:p>
            <a:r>
              <a:rPr lang="en-US" altLang="en-US" sz="1100" b="1">
                <a:latin typeface="Times" pitchFamily="18" charset="0"/>
              </a:rPr>
              <a:t>PRICE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032375" y="4318000"/>
            <a:ext cx="1892300" cy="12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1698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619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latin typeface="Times" pitchFamily="18" charset="0"/>
              </a:rPr>
              <a:t>USER PROFILES</a:t>
            </a:r>
          </a:p>
          <a:p>
            <a:r>
              <a:rPr lang="en-US" altLang="en-US" sz="1100" b="1">
                <a:latin typeface="Times" pitchFamily="18" charset="0"/>
              </a:rPr>
              <a:t>PURCHASE &amp; USAGE SITUATIONS</a:t>
            </a:r>
          </a:p>
          <a:p>
            <a:r>
              <a:rPr lang="en-US" altLang="en-US" sz="1100" b="1">
                <a:latin typeface="Times" pitchFamily="18" charset="0"/>
              </a:rPr>
              <a:t>PERSONALITY &amp; VALUES</a:t>
            </a:r>
          </a:p>
          <a:p>
            <a:r>
              <a:rPr lang="en-US" altLang="en-US" sz="1100" b="1">
                <a:latin typeface="Times" pitchFamily="18" charset="0"/>
              </a:rPr>
              <a:t>HISTORY,  HERITAGE</a:t>
            </a:r>
          </a:p>
          <a:p>
            <a:r>
              <a:rPr lang="en-US" altLang="en-US" sz="1100" b="1">
                <a:latin typeface="Times" pitchFamily="18" charset="0"/>
              </a:rPr>
              <a:t>  &amp; EXPERIENCES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4616450" y="2522538"/>
            <a:ext cx="0" cy="3276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147888" y="4148138"/>
            <a:ext cx="499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781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3418" y="44624"/>
            <a:ext cx="59817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/>
              <a:t>Lecture 5: From Identity to Reality</a:t>
            </a:r>
          </a:p>
          <a:p>
            <a:pPr algn="ctr"/>
            <a:r>
              <a:rPr lang="en-GB" sz="3200" b="1" dirty="0" smtClean="0"/>
              <a:t>Corner No. 1: Ideology</a:t>
            </a:r>
            <a:endParaRPr lang="en-GB" sz="3200" b="1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961851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Aspects of Brand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2287413"/>
            <a:ext cx="8229600" cy="4525963"/>
          </a:xfrm>
          <a:prstGeom prst="rect">
            <a:avLst/>
          </a:prstGeom>
          <a:solidFill>
            <a:srgbClr val="002060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BRAND IMAGE</a:t>
            </a:r>
          </a:p>
          <a:p>
            <a:pPr lvl="1">
              <a:lnSpc>
                <a:spcPct val="90000"/>
              </a:lnSpc>
            </a:pPr>
            <a:r>
              <a:rPr lang="en-US" sz="2200" smtClean="0">
                <a:solidFill>
                  <a:schemeClr val="bg1"/>
                </a:solidFill>
              </a:rPr>
              <a:t>How the brand is now perceived</a:t>
            </a:r>
          </a:p>
          <a:p>
            <a:pPr>
              <a:lnSpc>
                <a:spcPct val="9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BRAND IDENTITY</a:t>
            </a:r>
          </a:p>
          <a:p>
            <a:pPr lvl="1">
              <a:lnSpc>
                <a:spcPct val="90000"/>
              </a:lnSpc>
            </a:pPr>
            <a:r>
              <a:rPr lang="en-US" sz="2200" smtClean="0">
                <a:solidFill>
                  <a:schemeClr val="bg1"/>
                </a:solidFill>
              </a:rPr>
              <a:t>How strategists want the brand to be perceived</a:t>
            </a:r>
          </a:p>
          <a:p>
            <a:pPr>
              <a:lnSpc>
                <a:spcPct val="90000"/>
              </a:lnSpc>
            </a:pPr>
            <a:endParaRPr lang="en-US" sz="240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bg1"/>
                </a:solidFill>
              </a:rPr>
              <a:t>BRAND POSITION</a:t>
            </a:r>
          </a:p>
          <a:p>
            <a:pPr lvl="1">
              <a:lnSpc>
                <a:spcPct val="90000"/>
              </a:lnSpc>
            </a:pPr>
            <a:r>
              <a:rPr lang="en-US" sz="2200" smtClean="0">
                <a:solidFill>
                  <a:schemeClr val="bg1"/>
                </a:solidFill>
              </a:rPr>
              <a:t>The part of the brand identity and value proposition to be actively communicated to a target audience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909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3505200" y="1638300"/>
            <a:ext cx="1447800" cy="1066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Verdana" pitchFamily="34" charset="0"/>
              </a:rPr>
              <a:t>Extended</a:t>
            </a: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  <a:p>
            <a:pPr algn="ctr"/>
            <a:endParaRPr lang="en-US" sz="140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3810000" y="2095500"/>
            <a:ext cx="762000" cy="3810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Verdana" pitchFamily="34" charset="0"/>
              </a:rPr>
              <a:t>core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33400" y="3314700"/>
            <a:ext cx="2209800" cy="280076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2575" indent="-282575"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Product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Scope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Product Attributes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Quality/Value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Users</a:t>
            </a:r>
          </a:p>
          <a:p>
            <a:pPr marL="282575" indent="-282575"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Country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895600" y="3314700"/>
            <a:ext cx="19812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Organization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Organizational Attributes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Local vs. Global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876800" y="3314700"/>
            <a:ext cx="1752600" cy="181588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Person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Personality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Brand-customer relationship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858000" y="3314701"/>
            <a:ext cx="1752600" cy="206210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Brand As Symbol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Visual Imagery and metaphors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 Brand </a:t>
            </a:r>
            <a:r>
              <a:rPr lang="en-US" sz="1600" dirty="0" err="1">
                <a:solidFill>
                  <a:schemeClr val="bg1"/>
                </a:solidFill>
                <a:latin typeface="Verdana" pitchFamily="34" charset="0"/>
              </a:rPr>
              <a:t>Hreritage</a:t>
            </a:r>
            <a:endParaRPr lang="en-US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7391400" y="23241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>
            <a:off x="4953000" y="23241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5486400" y="23241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V="1">
            <a:off x="1295400" y="23241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1295400" y="23241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3352800" y="24765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7200" y="334964"/>
            <a:ext cx="8229600" cy="8080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Brand Identity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27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76200" y="457200"/>
            <a:ext cx="2895600" cy="1828800"/>
          </a:xfrm>
          <a:prstGeom prst="cloudCallout">
            <a:avLst>
              <a:gd name="adj1" fmla="val -9542"/>
              <a:gd name="adj2" fmla="val 94968"/>
            </a:avLst>
          </a:prstGeom>
          <a:solidFill>
            <a:srgbClr val="0000FF">
              <a:alpha val="50195"/>
            </a:srgbClr>
          </a:solidFill>
          <a:ln w="38100">
            <a:solidFill>
              <a:srgbClr val="99FF33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Brand Name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Times New Roman" pitchFamily="18" charset="0"/>
              </a:rPr>
              <a:t>Awareness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133600" y="1752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FF0066">
              <a:alpha val="50195"/>
            </a:srgbClr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Loyalty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810000" y="32766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CCCC00">
              <a:alpha val="50195"/>
            </a:srgbClr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Perceived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Quality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5943600" y="4495800"/>
            <a:ext cx="2895600" cy="1828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99FF33">
              <a:alpha val="50195"/>
            </a:srgbClr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latin typeface="Times New Roman" pitchFamily="18" charset="0"/>
              </a:rPr>
              <a:t>Brand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Associations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14775" y="649288"/>
            <a:ext cx="3303588" cy="495300"/>
          </a:xfrm>
          <a:prstGeom prst="rect">
            <a:avLst/>
          </a:prstGeom>
          <a:solidFill>
            <a:schemeClr val="bg1">
              <a:alpha val="70195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u="sng"/>
              <a:t>BRAND EQUITY IS …</a:t>
            </a:r>
          </a:p>
        </p:txBody>
      </p:sp>
    </p:spTree>
    <p:extLst>
      <p:ext uri="{BB962C8B-B14F-4D97-AF65-F5344CB8AC3E}">
        <p14:creationId xmlns:p14="http://schemas.microsoft.com/office/powerpoint/2010/main" xmlns="" val="324707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 rot="5399046">
            <a:off x="2857500" y="2524125"/>
            <a:ext cx="3048000" cy="2667000"/>
          </a:xfrm>
          <a:prstGeom prst="hexagon">
            <a:avLst>
              <a:gd name="adj" fmla="val 28571"/>
              <a:gd name="vf" fmla="val 11547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1295400" y="3108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1295400" y="4632325"/>
            <a:ext cx="647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533652" y="2270127"/>
            <a:ext cx="4049713" cy="384176"/>
            <a:chOff x="1596" y="1622"/>
            <a:chExt cx="2551" cy="242"/>
          </a:xfrm>
        </p:grpSpPr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596" y="1631"/>
              <a:ext cx="71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Physique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312" y="1622"/>
              <a:ext cx="8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Personality</a:t>
              </a:r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305051" y="4937130"/>
            <a:ext cx="4405313" cy="384176"/>
            <a:chOff x="1452" y="3302"/>
            <a:chExt cx="2775" cy="242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3408" y="3302"/>
              <a:ext cx="8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Self-Image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1452" y="3311"/>
              <a:ext cx="76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Reflection</a:t>
              </a:r>
            </a:p>
          </p:txBody>
        </p:sp>
      </p:grp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1447800" y="3810006"/>
            <a:ext cx="5348288" cy="369889"/>
            <a:chOff x="912" y="2592"/>
            <a:chExt cx="3369" cy="233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3696" y="2592"/>
              <a:ext cx="58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Culture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912" y="2592"/>
              <a:ext cx="9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latin typeface="Arial" charset="0"/>
                </a:rPr>
                <a:t>Relationship</a:t>
              </a:r>
            </a:p>
          </p:txBody>
        </p:sp>
      </p:grp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2819401" y="5638801"/>
            <a:ext cx="31806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RECIPIENT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971800" y="1600201"/>
            <a:ext cx="2882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Arial" charset="0"/>
              </a:rPr>
              <a:t>PICTURE OF SENDER</a:t>
            </a:r>
          </a:p>
        </p:txBody>
      </p:sp>
      <p:sp>
        <p:nvSpPr>
          <p:cNvPr id="16" name="Rectangle 17"/>
          <p:cNvSpPr txBox="1">
            <a:spLocks noChangeArrowheads="1"/>
          </p:cNvSpPr>
          <p:nvPr/>
        </p:nvSpPr>
        <p:spPr>
          <a:xfrm>
            <a:off x="228600" y="152400"/>
            <a:ext cx="86868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The Kapferer Brand Identity Prism</a:t>
            </a:r>
            <a:endParaRPr lang="en-US" dirty="0"/>
          </a:p>
        </p:txBody>
      </p: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533400" y="3352805"/>
            <a:ext cx="7604127" cy="369889"/>
            <a:chOff x="336" y="2304"/>
            <a:chExt cx="4790" cy="233"/>
          </a:xfrm>
        </p:grpSpPr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696" y="2304"/>
              <a:ext cx="14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INTERNALISATION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336" y="2304"/>
              <a:ext cx="147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dirty="0">
                  <a:latin typeface="Arial" charset="0"/>
                </a:rPr>
                <a:t>EXTERNALISATION</a:t>
              </a:r>
            </a:p>
          </p:txBody>
        </p:sp>
      </p:grpSp>
      <p:sp>
        <p:nvSpPr>
          <p:cNvPr id="38" name="Line 3"/>
          <p:cNvSpPr>
            <a:spLocks noChangeShapeType="1"/>
          </p:cNvSpPr>
          <p:nvPr/>
        </p:nvSpPr>
        <p:spPr bwMode="auto">
          <a:xfrm>
            <a:off x="4427984" y="19542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060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63070" y="116632"/>
            <a:ext cx="8896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3600" b="1" u="sng" dirty="0" smtClean="0">
                <a:latin typeface="Clarendon Condensed" pitchFamily="18" charset="0"/>
              </a:rPr>
              <a:t>LECTURE 6: THE </a:t>
            </a:r>
            <a:r>
              <a:rPr lang="en-US" sz="3600" b="1" u="sng" dirty="0">
                <a:latin typeface="Clarendon Condensed" pitchFamily="18" charset="0"/>
              </a:rPr>
              <a:t>BRAND EXPERIENCE</a:t>
            </a:r>
          </a:p>
        </p:txBody>
      </p:sp>
    </p:spTree>
    <p:extLst>
      <p:ext uri="{BB962C8B-B14F-4D97-AF65-F5344CB8AC3E}">
        <p14:creationId xmlns:p14="http://schemas.microsoft.com/office/powerpoint/2010/main" xmlns="" val="22193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28600" y="152400"/>
            <a:ext cx="8686800" cy="990600"/>
          </a:xfrm>
          <a:prstGeom prst="rect">
            <a:avLst/>
          </a:prstGeom>
          <a:solidFill>
            <a:srgbClr val="9900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Family Life Cycle</a:t>
            </a:r>
          </a:p>
        </p:txBody>
      </p:sp>
      <p:pic>
        <p:nvPicPr>
          <p:cNvPr id="3" name="Picture 5" descr="FG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10600" cy="4953000"/>
          </a:xfrm>
          <a:prstGeom prst="rect">
            <a:avLst/>
          </a:prstGeom>
          <a:solidFill>
            <a:srgbClr val="9900CC"/>
          </a:solidFill>
          <a:ln w="114300">
            <a:solidFill>
              <a:schemeClr val="folHlink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735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28600" y="152400"/>
            <a:ext cx="8686800" cy="457200"/>
          </a:xfrm>
          <a:prstGeom prst="rect">
            <a:avLst/>
          </a:prstGeom>
          <a:solidFill>
            <a:srgbClr val="9900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Stages in Consumer Decision Making</a:t>
            </a:r>
          </a:p>
        </p:txBody>
      </p:sp>
      <p:pic>
        <p:nvPicPr>
          <p:cNvPr id="3" name="Picture 5" descr="F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85800"/>
            <a:ext cx="5867400" cy="6172200"/>
          </a:xfrm>
          <a:prstGeom prst="rect">
            <a:avLst/>
          </a:prstGeom>
          <a:solidFill>
            <a:srgbClr val="9900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7910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chiffman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578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8521" y="1628800"/>
            <a:ext cx="259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lgerian" pitchFamily="82" charset="0"/>
              </a:rPr>
              <a:t>LECTURE 7:</a:t>
            </a:r>
          </a:p>
          <a:p>
            <a:pPr algn="ctr"/>
            <a:r>
              <a:rPr lang="en-US" sz="3200" b="1" dirty="0" smtClean="0">
                <a:latin typeface="Algerian" pitchFamily="82" charset="0"/>
              </a:rPr>
              <a:t>Brand POSITIONING</a:t>
            </a:r>
          </a:p>
          <a:p>
            <a:pPr algn="ctr"/>
            <a:r>
              <a:rPr lang="en-US" sz="3200" b="1" dirty="0" smtClean="0">
                <a:latin typeface="Algerian" pitchFamily="82" charset="0"/>
              </a:rPr>
              <a:t>&amp;</a:t>
            </a:r>
          </a:p>
          <a:p>
            <a:pPr algn="ctr"/>
            <a:r>
              <a:rPr lang="en-US" sz="3200" b="1" dirty="0" smtClean="0">
                <a:latin typeface="Algerian" pitchFamily="82" charset="0"/>
              </a:rPr>
              <a:t>CAPABILITY</a:t>
            </a:r>
            <a:endParaRPr lang="en-US" sz="3200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047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245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73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PO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874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19672" y="116632"/>
            <a:ext cx="5889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3200" b="1" u="sng" dirty="0" smtClean="0"/>
              <a:t>LECTURE 8: ENVIRONMENT</a:t>
            </a:r>
            <a:endParaRPr lang="en-US" sz="3200" b="1" u="sng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22412572"/>
              </p:ext>
            </p:extLst>
          </p:nvPr>
        </p:nvGraphicFramePr>
        <p:xfrm>
          <a:off x="990600" y="2817093"/>
          <a:ext cx="7086600" cy="2124075"/>
        </p:xfrm>
        <a:graphic>
          <a:graphicData uri="http://schemas.openxmlformats.org/presentationml/2006/ole">
            <p:oleObj spid="_x0000_s1066" name="Worksheet" r:id="rId3" imgW="6120000" imgH="181440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5510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34988" y="214313"/>
            <a:ext cx="31972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SOCIAL AND</a:t>
            </a:r>
          </a:p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GROUP FORCES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Culture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Subculture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Social class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Reference groups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Family and households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181600" y="228600"/>
            <a:ext cx="3200400" cy="2209800"/>
          </a:xfrm>
          <a:prstGeom prst="rect">
            <a:avLst/>
          </a:prstGeom>
          <a:gradFill rotWithShape="0">
            <a:gsLst>
              <a:gs pos="0">
                <a:srgbClr val="5E4776"/>
              </a:gs>
              <a:gs pos="50000">
                <a:srgbClr val="CC99FF"/>
              </a:gs>
              <a:gs pos="100000">
                <a:srgbClr val="5E4776"/>
              </a:gs>
            </a:gsLst>
            <a:lin ang="2700000" scaled="1"/>
          </a:gradFill>
          <a:ln>
            <a:noFill/>
          </a:ln>
          <a:effectLst>
            <a:outerShdw dist="107763" dir="2700000" algn="ctr" rotWithShape="0">
              <a:schemeClr val="folHlink"/>
            </a:outerShdw>
          </a:effectLst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3663950" y="1225550"/>
            <a:ext cx="1663700" cy="444500"/>
          </a:xfrm>
          <a:prstGeom prst="rightArrow">
            <a:avLst>
              <a:gd name="adj1" fmla="val 50000"/>
              <a:gd name="adj2" fmla="val 187160"/>
            </a:avLst>
          </a:prstGeom>
          <a:gradFill rotWithShape="0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588" y="2576513"/>
            <a:ext cx="2054225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INFORMATION</a:t>
            </a:r>
          </a:p>
          <a:p>
            <a:pPr eaLnBrk="0" hangingPunct="0"/>
            <a:endParaRPr lang="en-US" sz="2000" b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 i="1">
                <a:solidFill>
                  <a:schemeClr val="tx2"/>
                </a:solidFill>
                <a:latin typeface="Arial" pitchFamily="34" charset="0"/>
              </a:rPr>
              <a:t>Commercial</a:t>
            </a:r>
          </a:p>
          <a:p>
            <a:pPr eaLnBrk="0" hangingPunct="0"/>
            <a:r>
              <a:rPr lang="en-US" sz="2000" b="1" i="1">
                <a:solidFill>
                  <a:schemeClr val="tx2"/>
                </a:solidFill>
                <a:latin typeface="Arial" pitchFamily="34" charset="0"/>
              </a:rPr>
              <a:t>sources</a:t>
            </a:r>
          </a:p>
          <a:p>
            <a:pPr eaLnBrk="0" hangingPunct="0"/>
            <a:endParaRPr lang="en-US" sz="20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endParaRPr lang="en-US" sz="20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endParaRPr lang="en-US" sz="20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endParaRPr lang="en-US" sz="20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endParaRPr lang="en-US" sz="20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 i="1">
                <a:solidFill>
                  <a:schemeClr val="tx2"/>
                </a:solidFill>
                <a:latin typeface="Arial" pitchFamily="34" charset="0"/>
              </a:rPr>
              <a:t>Social sources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533400" y="4343400"/>
            <a:ext cx="1676400" cy="457200"/>
          </a:xfrm>
          <a:prstGeom prst="rightArrow">
            <a:avLst>
              <a:gd name="adj1" fmla="val 50000"/>
              <a:gd name="adj2" fmla="val 183350"/>
            </a:avLst>
          </a:prstGeom>
          <a:gradFill rotWithShape="0">
            <a:gsLst>
              <a:gs pos="0">
                <a:srgbClr val="2F7618"/>
              </a:gs>
              <a:gs pos="50000">
                <a:srgbClr val="66FF33"/>
              </a:gs>
              <a:gs pos="100000">
                <a:srgbClr val="2F761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439988" y="2652713"/>
            <a:ext cx="4721225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    </a:t>
            </a:r>
          </a:p>
          <a:p>
            <a:pPr eaLnBrk="0" hangingPunct="0"/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    </a:t>
            </a:r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BUYING-DECISION PROCESS</a:t>
            </a:r>
          </a:p>
          <a:p>
            <a:pPr eaLnBrk="0" hangingPunct="0"/>
            <a:endParaRPr lang="en-US" sz="2000" b="1">
              <a:solidFill>
                <a:srgbClr val="FFCC00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      Need recognition</a:t>
            </a:r>
          </a:p>
          <a:p>
            <a:pPr eaLnBrk="0" hangingPunct="0"/>
            <a:endParaRPr lang="en-US" sz="2000" b="1">
              <a:solidFill>
                <a:srgbClr val="FFCC00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      Identification of alternatives</a:t>
            </a:r>
          </a:p>
          <a:p>
            <a:pPr eaLnBrk="0" hangingPunct="0"/>
            <a:endParaRPr lang="en-US" sz="2000" b="1">
              <a:solidFill>
                <a:srgbClr val="FFCC00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      Evaluation of alternatives</a:t>
            </a:r>
          </a:p>
          <a:p>
            <a:pPr eaLnBrk="0" hangingPunct="0"/>
            <a:endParaRPr lang="en-US" sz="2000" b="1">
              <a:solidFill>
                <a:srgbClr val="FFCC00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      Purchase and related decisions</a:t>
            </a:r>
          </a:p>
          <a:p>
            <a:pPr eaLnBrk="0" hangingPunct="0"/>
            <a:endParaRPr lang="en-US" sz="2000" b="1">
              <a:solidFill>
                <a:srgbClr val="FFCC00"/>
              </a:solidFill>
              <a:latin typeface="Arial" pitchFamily="34" charset="0"/>
            </a:endParaRPr>
          </a:p>
          <a:p>
            <a:pPr eaLnBrk="0" hangingPunct="0"/>
            <a:r>
              <a:rPr lang="en-US" sz="2000" b="1">
                <a:solidFill>
                  <a:srgbClr val="FFCC00"/>
                </a:solidFill>
                <a:latin typeface="Arial" pitchFamily="34" charset="0"/>
              </a:rPr>
              <a:t>      Postpurchase behavior</a:t>
            </a:r>
          </a:p>
        </p:txBody>
      </p:sp>
      <p:sp>
        <p:nvSpPr>
          <p:cNvPr id="8" name="AutoShape 20"/>
          <p:cNvSpPr>
            <a:spLocks noChangeArrowheads="1"/>
          </p:cNvSpPr>
          <p:nvPr/>
        </p:nvSpPr>
        <p:spPr bwMode="auto">
          <a:xfrm rot="2400000">
            <a:off x="2000250" y="2459038"/>
            <a:ext cx="904875" cy="447675"/>
          </a:xfrm>
          <a:prstGeom prst="rightArrow">
            <a:avLst>
              <a:gd name="adj1" fmla="val 50000"/>
              <a:gd name="adj2" fmla="val 101073"/>
            </a:avLst>
          </a:prstGeom>
          <a:gradFill rotWithShape="0">
            <a:gsLst>
              <a:gs pos="0">
                <a:srgbClr val="2F7618"/>
              </a:gs>
              <a:gs pos="50000">
                <a:srgbClr val="66FF33"/>
              </a:gs>
              <a:gs pos="100000">
                <a:srgbClr val="2F7618"/>
              </a:gs>
            </a:gsLst>
            <a:lin ang="5400000" scaled="1"/>
          </a:gradFill>
          <a:ln w="12700">
            <a:solidFill>
              <a:srgbClr val="18997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21"/>
          <p:cNvSpPr>
            <a:spLocks noChangeArrowheads="1"/>
          </p:cNvSpPr>
          <p:nvPr/>
        </p:nvSpPr>
        <p:spPr bwMode="auto">
          <a:xfrm rot="19200000" flipH="1">
            <a:off x="6191250" y="2459038"/>
            <a:ext cx="904875" cy="447675"/>
          </a:xfrm>
          <a:prstGeom prst="rightArrow">
            <a:avLst>
              <a:gd name="adj1" fmla="val 50000"/>
              <a:gd name="adj2" fmla="val 101073"/>
            </a:avLst>
          </a:prstGeom>
          <a:gradFill rotWithShape="0">
            <a:gsLst>
              <a:gs pos="0">
                <a:srgbClr val="2F7618"/>
              </a:gs>
              <a:gs pos="50000">
                <a:srgbClr val="66FF33"/>
              </a:gs>
              <a:gs pos="100000">
                <a:srgbClr val="2F7618"/>
              </a:gs>
            </a:gsLst>
            <a:lin ang="5400000" scaled="1"/>
          </a:gradFill>
          <a:ln w="12700">
            <a:solidFill>
              <a:srgbClr val="18997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7011988" y="2576513"/>
            <a:ext cx="2054225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SITUATIONAL</a:t>
            </a:r>
          </a:p>
          <a:p>
            <a:pPr eaLnBrk="0" hangingPunct="0"/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FACTORS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When consumers buy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Where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consumers buy</a:t>
            </a:r>
          </a:p>
          <a:p>
            <a:pPr eaLnBrk="0" hangingPunct="0"/>
            <a:endParaRPr lang="en-US" sz="18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endParaRPr lang="en-US" sz="1800" b="1" i="1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Why consumers buy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Conditions 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under which</a:t>
            </a:r>
          </a:p>
          <a:p>
            <a:pPr eaLnBrk="0" hangingPunct="0"/>
            <a:r>
              <a:rPr lang="en-US" sz="1800" b="1" i="1">
                <a:solidFill>
                  <a:schemeClr val="tx2"/>
                </a:solidFill>
                <a:latin typeface="Arial" pitchFamily="34" charset="0"/>
              </a:rPr>
              <a:t>consumers buy</a:t>
            </a: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 flipH="1">
            <a:off x="6705600" y="4343400"/>
            <a:ext cx="1676400" cy="457200"/>
          </a:xfrm>
          <a:prstGeom prst="rightArrow">
            <a:avLst>
              <a:gd name="adj1" fmla="val 50000"/>
              <a:gd name="adj2" fmla="val 183350"/>
            </a:avLst>
          </a:prstGeom>
          <a:gradFill rotWithShape="0">
            <a:gsLst>
              <a:gs pos="0">
                <a:srgbClr val="2F7618"/>
              </a:gs>
              <a:gs pos="50000">
                <a:srgbClr val="66FF33"/>
              </a:gs>
              <a:gs pos="100000">
                <a:srgbClr val="2F7618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640388" y="214313"/>
            <a:ext cx="31972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PSYCHOLOGICAL FORCES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Motivation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Perception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Learning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Personality</a:t>
            </a:r>
          </a:p>
          <a:p>
            <a:pPr eaLnBrk="0" hangingPunct="0"/>
            <a:r>
              <a:rPr lang="en-US" sz="2000" b="1" i="1" dirty="0">
                <a:solidFill>
                  <a:schemeClr val="tx2"/>
                </a:solidFill>
                <a:latin typeface="Arial" pitchFamily="34" charset="0"/>
              </a:rPr>
              <a:t>Attitude</a:t>
            </a:r>
          </a:p>
        </p:txBody>
      </p:sp>
    </p:spTree>
    <p:extLst>
      <p:ext uri="{BB962C8B-B14F-4D97-AF65-F5344CB8AC3E}">
        <p14:creationId xmlns:p14="http://schemas.microsoft.com/office/powerpoint/2010/main" xmlns="" val="238246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609600" y="685800"/>
            <a:ext cx="8077200" cy="5486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914400" y="685800"/>
            <a:ext cx="7297738" cy="5403850"/>
            <a:chOff x="870" y="672"/>
            <a:chExt cx="4597" cy="3404"/>
          </a:xfrm>
        </p:grpSpPr>
        <p:sp>
          <p:nvSpPr>
            <p:cNvPr id="4" name="Rectangle 25"/>
            <p:cNvSpPr>
              <a:spLocks noChangeArrowheads="1"/>
            </p:cNvSpPr>
            <p:nvPr/>
          </p:nvSpPr>
          <p:spPr bwMode="auto">
            <a:xfrm>
              <a:off x="2387" y="672"/>
              <a:ext cx="1535" cy="106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81D5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AutoShape 26"/>
            <p:cNvSpPr>
              <a:spLocks noChangeArrowheads="1"/>
            </p:cNvSpPr>
            <p:nvPr/>
          </p:nvSpPr>
          <p:spPr bwMode="auto">
            <a:xfrm>
              <a:off x="2615" y="1425"/>
              <a:ext cx="1107" cy="246"/>
            </a:xfrm>
            <a:prstGeom prst="cube">
              <a:avLst>
                <a:gd name="adj" fmla="val 24995"/>
              </a:avLst>
            </a:prstGeom>
            <a:solidFill>
              <a:srgbClr val="FEFF7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82550" tIns="41275" rIns="82550" bIns="41275" anchor="ctr"/>
            <a:lstStyle/>
            <a:p>
              <a:pPr algn="ctr" defTabSz="739775"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</a:rPr>
                <a:t>Social Class</a:t>
              </a:r>
            </a:p>
          </p:txBody>
        </p:sp>
        <p:sp>
          <p:nvSpPr>
            <p:cNvPr id="6" name="Oval 27"/>
            <p:cNvSpPr>
              <a:spLocks noChangeArrowheads="1"/>
            </p:cNvSpPr>
            <p:nvPr/>
          </p:nvSpPr>
          <p:spPr bwMode="auto">
            <a:xfrm>
              <a:off x="870" y="2165"/>
              <a:ext cx="912" cy="84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38A6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82550" tIns="41275" rIns="82550" bIns="41275" anchor="ctr"/>
            <a:lstStyle/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Organi-</a:t>
              </a:r>
            </a:p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zations</a:t>
              </a:r>
            </a:p>
          </p:txBody>
        </p:sp>
        <p:sp>
          <p:nvSpPr>
            <p:cNvPr id="7" name="Oval 28"/>
            <p:cNvSpPr>
              <a:spLocks noChangeArrowheads="1"/>
            </p:cNvSpPr>
            <p:nvPr/>
          </p:nvSpPr>
          <p:spPr bwMode="auto">
            <a:xfrm>
              <a:off x="2092" y="2165"/>
              <a:ext cx="912" cy="84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9319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82550" tIns="41275" rIns="82550" bIns="41275" anchor="ctr"/>
            <a:lstStyle/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Reference</a:t>
              </a:r>
            </a:p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Groups</a:t>
              </a:r>
            </a:p>
          </p:txBody>
        </p:sp>
        <p:sp>
          <p:nvSpPr>
            <p:cNvPr id="8" name="Oval 29"/>
            <p:cNvSpPr>
              <a:spLocks noChangeArrowheads="1"/>
            </p:cNvSpPr>
            <p:nvPr/>
          </p:nvSpPr>
          <p:spPr bwMode="auto">
            <a:xfrm>
              <a:off x="3333" y="2165"/>
              <a:ext cx="912" cy="84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3365FB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82550" tIns="41275" rIns="82550" bIns="41275" anchor="ctr"/>
            <a:lstStyle/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Family</a:t>
              </a:r>
            </a:p>
          </p:txBody>
        </p:sp>
        <p:sp>
          <p:nvSpPr>
            <p:cNvPr id="9" name="Oval 30"/>
            <p:cNvSpPr>
              <a:spLocks noChangeArrowheads="1"/>
            </p:cNvSpPr>
            <p:nvPr/>
          </p:nvSpPr>
          <p:spPr bwMode="auto">
            <a:xfrm>
              <a:off x="4555" y="2165"/>
              <a:ext cx="912" cy="84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234DB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82550" tIns="41275" rIns="82550" bIns="41275" anchor="ctr"/>
            <a:lstStyle/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Media</a:t>
              </a:r>
            </a:p>
          </p:txBody>
        </p:sp>
        <p:sp>
          <p:nvSpPr>
            <p:cNvPr id="10" name="Oval 31"/>
            <p:cNvSpPr>
              <a:spLocks noChangeArrowheads="1"/>
            </p:cNvSpPr>
            <p:nvPr/>
          </p:nvSpPr>
          <p:spPr bwMode="auto">
            <a:xfrm>
              <a:off x="2713" y="3229"/>
              <a:ext cx="911" cy="84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AE225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82550" tIns="41275" rIns="82550" bIns="41275" anchor="ctr"/>
            <a:lstStyle/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Individual</a:t>
              </a:r>
            </a:p>
            <a:p>
              <a:pPr algn="ctr" defTabSz="739775"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  <a:latin typeface="Arial" pitchFamily="34" charset="0"/>
                </a:rPr>
                <a:t>Consumers</a:t>
              </a: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1329" y="1728"/>
              <a:ext cx="1227" cy="433"/>
            </a:xfrm>
            <a:custGeom>
              <a:avLst/>
              <a:gdLst>
                <a:gd name="T0" fmla="*/ 1226 w 1227"/>
                <a:gd name="T1" fmla="*/ 0 h 433"/>
                <a:gd name="T2" fmla="*/ 1226 w 1227"/>
                <a:gd name="T3" fmla="*/ 151 h 433"/>
                <a:gd name="T4" fmla="*/ 0 w 1227"/>
                <a:gd name="T5" fmla="*/ 151 h 433"/>
                <a:gd name="T6" fmla="*/ 0 w 1227"/>
                <a:gd name="T7" fmla="*/ 432 h 4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27"/>
                <a:gd name="T13" fmla="*/ 0 h 433"/>
                <a:gd name="T14" fmla="*/ 1227 w 1227"/>
                <a:gd name="T15" fmla="*/ 433 h 4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27" h="433">
                  <a:moveTo>
                    <a:pt x="1226" y="0"/>
                  </a:moveTo>
                  <a:lnTo>
                    <a:pt x="1226" y="151"/>
                  </a:lnTo>
                  <a:lnTo>
                    <a:pt x="0" y="151"/>
                  </a:lnTo>
                  <a:lnTo>
                    <a:pt x="0" y="43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3782" y="1728"/>
              <a:ext cx="1227" cy="433"/>
            </a:xfrm>
            <a:custGeom>
              <a:avLst/>
              <a:gdLst>
                <a:gd name="T0" fmla="*/ 0 w 1227"/>
                <a:gd name="T1" fmla="*/ 0 h 433"/>
                <a:gd name="T2" fmla="*/ 0 w 1227"/>
                <a:gd name="T3" fmla="*/ 151 h 433"/>
                <a:gd name="T4" fmla="*/ 1226 w 1227"/>
                <a:gd name="T5" fmla="*/ 151 h 433"/>
                <a:gd name="T6" fmla="*/ 1226 w 1227"/>
                <a:gd name="T7" fmla="*/ 432 h 4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27"/>
                <a:gd name="T13" fmla="*/ 0 h 433"/>
                <a:gd name="T14" fmla="*/ 1227 w 1227"/>
                <a:gd name="T15" fmla="*/ 433 h 4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27" h="433">
                  <a:moveTo>
                    <a:pt x="0" y="0"/>
                  </a:moveTo>
                  <a:lnTo>
                    <a:pt x="0" y="151"/>
                  </a:lnTo>
                  <a:lnTo>
                    <a:pt x="1226" y="151"/>
                  </a:lnTo>
                  <a:lnTo>
                    <a:pt x="1226" y="43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34"/>
            <p:cNvSpPr>
              <a:spLocks/>
            </p:cNvSpPr>
            <p:nvPr/>
          </p:nvSpPr>
          <p:spPr bwMode="auto">
            <a:xfrm>
              <a:off x="2565" y="1728"/>
              <a:ext cx="373" cy="433"/>
            </a:xfrm>
            <a:custGeom>
              <a:avLst/>
              <a:gdLst>
                <a:gd name="T0" fmla="*/ 372 w 373"/>
                <a:gd name="T1" fmla="*/ 0 h 433"/>
                <a:gd name="T2" fmla="*/ 372 w 373"/>
                <a:gd name="T3" fmla="*/ 205 h 433"/>
                <a:gd name="T4" fmla="*/ 0 w 373"/>
                <a:gd name="T5" fmla="*/ 205 h 433"/>
                <a:gd name="T6" fmla="*/ 0 w 373"/>
                <a:gd name="T7" fmla="*/ 432 h 4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3"/>
                <a:gd name="T13" fmla="*/ 0 h 433"/>
                <a:gd name="T14" fmla="*/ 373 w 373"/>
                <a:gd name="T15" fmla="*/ 433 h 4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3" h="433">
                  <a:moveTo>
                    <a:pt x="372" y="0"/>
                  </a:moveTo>
                  <a:lnTo>
                    <a:pt x="372" y="205"/>
                  </a:lnTo>
                  <a:lnTo>
                    <a:pt x="0" y="205"/>
                  </a:lnTo>
                  <a:lnTo>
                    <a:pt x="0" y="43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3440" y="1728"/>
              <a:ext cx="373" cy="433"/>
            </a:xfrm>
            <a:custGeom>
              <a:avLst/>
              <a:gdLst>
                <a:gd name="T0" fmla="*/ 0 w 373"/>
                <a:gd name="T1" fmla="*/ 0 h 433"/>
                <a:gd name="T2" fmla="*/ 0 w 373"/>
                <a:gd name="T3" fmla="*/ 205 h 433"/>
                <a:gd name="T4" fmla="*/ 372 w 373"/>
                <a:gd name="T5" fmla="*/ 205 h 433"/>
                <a:gd name="T6" fmla="*/ 372 w 373"/>
                <a:gd name="T7" fmla="*/ 432 h 4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3"/>
                <a:gd name="T13" fmla="*/ 0 h 433"/>
                <a:gd name="T14" fmla="*/ 373 w 373"/>
                <a:gd name="T15" fmla="*/ 433 h 4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3" h="433">
                  <a:moveTo>
                    <a:pt x="0" y="0"/>
                  </a:moveTo>
                  <a:lnTo>
                    <a:pt x="0" y="205"/>
                  </a:lnTo>
                  <a:lnTo>
                    <a:pt x="372" y="205"/>
                  </a:lnTo>
                  <a:lnTo>
                    <a:pt x="372" y="43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1339" y="3019"/>
              <a:ext cx="1388" cy="486"/>
            </a:xfrm>
            <a:custGeom>
              <a:avLst/>
              <a:gdLst>
                <a:gd name="T0" fmla="*/ 0 w 1388"/>
                <a:gd name="T1" fmla="*/ 0 h 486"/>
                <a:gd name="T2" fmla="*/ 0 w 1388"/>
                <a:gd name="T3" fmla="*/ 170 h 486"/>
                <a:gd name="T4" fmla="*/ 1387 w 1388"/>
                <a:gd name="T5" fmla="*/ 170 h 486"/>
                <a:gd name="T6" fmla="*/ 1387 w 1388"/>
                <a:gd name="T7" fmla="*/ 485 h 4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8"/>
                <a:gd name="T13" fmla="*/ 0 h 486"/>
                <a:gd name="T14" fmla="*/ 1388 w 1388"/>
                <a:gd name="T15" fmla="*/ 486 h 4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8" h="486">
                  <a:moveTo>
                    <a:pt x="0" y="0"/>
                  </a:moveTo>
                  <a:lnTo>
                    <a:pt x="0" y="170"/>
                  </a:lnTo>
                  <a:lnTo>
                    <a:pt x="1387" y="170"/>
                  </a:lnTo>
                  <a:lnTo>
                    <a:pt x="1387" y="485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601" y="3019"/>
              <a:ext cx="1408" cy="486"/>
            </a:xfrm>
            <a:custGeom>
              <a:avLst/>
              <a:gdLst>
                <a:gd name="T0" fmla="*/ 1407 w 1408"/>
                <a:gd name="T1" fmla="*/ 0 h 486"/>
                <a:gd name="T2" fmla="*/ 1407 w 1408"/>
                <a:gd name="T3" fmla="*/ 170 h 486"/>
                <a:gd name="T4" fmla="*/ 0 w 1408"/>
                <a:gd name="T5" fmla="*/ 170 h 486"/>
                <a:gd name="T6" fmla="*/ 0 w 1408"/>
                <a:gd name="T7" fmla="*/ 485 h 4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08"/>
                <a:gd name="T13" fmla="*/ 0 h 486"/>
                <a:gd name="T14" fmla="*/ 1408 w 1408"/>
                <a:gd name="T15" fmla="*/ 486 h 4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08" h="486">
                  <a:moveTo>
                    <a:pt x="1407" y="0"/>
                  </a:moveTo>
                  <a:lnTo>
                    <a:pt x="1407" y="170"/>
                  </a:lnTo>
                  <a:lnTo>
                    <a:pt x="0" y="170"/>
                  </a:lnTo>
                  <a:lnTo>
                    <a:pt x="0" y="485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545" y="3009"/>
              <a:ext cx="484" cy="273"/>
            </a:xfrm>
            <a:custGeom>
              <a:avLst/>
              <a:gdLst>
                <a:gd name="T0" fmla="*/ 0 w 484"/>
                <a:gd name="T1" fmla="*/ 0 h 273"/>
                <a:gd name="T2" fmla="*/ 0 w 484"/>
                <a:gd name="T3" fmla="*/ 129 h 273"/>
                <a:gd name="T4" fmla="*/ 483 w 484"/>
                <a:gd name="T5" fmla="*/ 129 h 273"/>
                <a:gd name="T6" fmla="*/ 483 w 484"/>
                <a:gd name="T7" fmla="*/ 272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4"/>
                <a:gd name="T13" fmla="*/ 0 h 273"/>
                <a:gd name="T14" fmla="*/ 484 w 484"/>
                <a:gd name="T15" fmla="*/ 273 h 2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4" h="273">
                  <a:moveTo>
                    <a:pt x="0" y="0"/>
                  </a:moveTo>
                  <a:lnTo>
                    <a:pt x="0" y="129"/>
                  </a:lnTo>
                  <a:lnTo>
                    <a:pt x="483" y="129"/>
                  </a:lnTo>
                  <a:lnTo>
                    <a:pt x="483" y="27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3329" y="2999"/>
              <a:ext cx="484" cy="273"/>
            </a:xfrm>
            <a:custGeom>
              <a:avLst/>
              <a:gdLst>
                <a:gd name="T0" fmla="*/ 483 w 484"/>
                <a:gd name="T1" fmla="*/ 0 h 273"/>
                <a:gd name="T2" fmla="*/ 483 w 484"/>
                <a:gd name="T3" fmla="*/ 129 h 273"/>
                <a:gd name="T4" fmla="*/ 0 w 484"/>
                <a:gd name="T5" fmla="*/ 129 h 273"/>
                <a:gd name="T6" fmla="*/ 0 w 484"/>
                <a:gd name="T7" fmla="*/ 272 h 2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4"/>
                <a:gd name="T13" fmla="*/ 0 h 273"/>
                <a:gd name="T14" fmla="*/ 484 w 484"/>
                <a:gd name="T15" fmla="*/ 273 h 2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4" h="273">
                  <a:moveTo>
                    <a:pt x="483" y="0"/>
                  </a:moveTo>
                  <a:lnTo>
                    <a:pt x="483" y="129"/>
                  </a:lnTo>
                  <a:lnTo>
                    <a:pt x="0" y="129"/>
                  </a:lnTo>
                  <a:lnTo>
                    <a:pt x="0" y="27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AutoShape 40"/>
            <p:cNvSpPr>
              <a:spLocks noChangeArrowheads="1"/>
            </p:cNvSpPr>
            <p:nvPr/>
          </p:nvSpPr>
          <p:spPr bwMode="auto">
            <a:xfrm rot="16200000" flipH="1">
              <a:off x="3111" y="1252"/>
              <a:ext cx="136" cy="232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AutoShape 41"/>
            <p:cNvSpPr>
              <a:spLocks noChangeArrowheads="1"/>
            </p:cNvSpPr>
            <p:nvPr/>
          </p:nvSpPr>
          <p:spPr bwMode="auto">
            <a:xfrm>
              <a:off x="2615" y="1093"/>
              <a:ext cx="1107" cy="245"/>
            </a:xfrm>
            <a:prstGeom prst="cube">
              <a:avLst>
                <a:gd name="adj" fmla="val 24995"/>
              </a:avLst>
            </a:prstGeom>
            <a:solidFill>
              <a:srgbClr val="FEFF7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82550" tIns="41275" rIns="82550" bIns="41275" anchor="ctr"/>
            <a:lstStyle/>
            <a:p>
              <a:pPr algn="ctr" defTabSz="739775"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</a:rPr>
                <a:t>Subculture</a:t>
              </a:r>
            </a:p>
          </p:txBody>
        </p:sp>
        <p:sp>
          <p:nvSpPr>
            <p:cNvPr id="21" name="AutoShape 42"/>
            <p:cNvSpPr>
              <a:spLocks noChangeArrowheads="1"/>
            </p:cNvSpPr>
            <p:nvPr/>
          </p:nvSpPr>
          <p:spPr bwMode="auto">
            <a:xfrm rot="16200000" flipH="1">
              <a:off x="3111" y="916"/>
              <a:ext cx="136" cy="232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43"/>
            <p:cNvSpPr>
              <a:spLocks noChangeArrowheads="1"/>
            </p:cNvSpPr>
            <p:nvPr/>
          </p:nvSpPr>
          <p:spPr bwMode="auto">
            <a:xfrm>
              <a:off x="2615" y="718"/>
              <a:ext cx="1107" cy="245"/>
            </a:xfrm>
            <a:prstGeom prst="cube">
              <a:avLst>
                <a:gd name="adj" fmla="val 24995"/>
              </a:avLst>
            </a:prstGeom>
            <a:solidFill>
              <a:srgbClr val="FEFF7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82550" tIns="41275" rIns="82550" bIns="41275" anchor="ctr"/>
            <a:lstStyle/>
            <a:p>
              <a:pPr algn="ctr" defTabSz="739775" eaLnBrk="0" hangingPunct="0"/>
              <a:r>
                <a:rPr lang="en-US" sz="1800" b="1">
                  <a:solidFill>
                    <a:srgbClr val="000000"/>
                  </a:solidFill>
                  <a:latin typeface="Arial" pitchFamily="34" charset="0"/>
                </a:rPr>
                <a:t>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1554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339752" y="2155416"/>
            <a:ext cx="47525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3200" b="1" u="sng" dirty="0" smtClean="0"/>
              <a:t>LECTURE 9: PRODUCT </a:t>
            </a:r>
            <a:r>
              <a:rPr lang="en-GB" sz="3200" b="1" u="sng" dirty="0"/>
              <a:t>POSITIONING: ENVIRONMENT</a:t>
            </a:r>
          </a:p>
        </p:txBody>
      </p:sp>
    </p:spTree>
    <p:extLst>
      <p:ext uri="{BB962C8B-B14F-4D97-AF65-F5344CB8AC3E}">
        <p14:creationId xmlns:p14="http://schemas.microsoft.com/office/powerpoint/2010/main" xmlns="" val="23476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3"/>
          <p:cNvPicPr>
            <a:picLocks noChangeAspect="1" noChangeArrowheads="1"/>
          </p:cNvPicPr>
          <p:nvPr/>
        </p:nvPicPr>
        <p:blipFill>
          <a:blip r:embed="rId2" cstate="print">
            <a:lum bright="-36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10"/>
          <a:stretch>
            <a:fillRect/>
          </a:stretch>
        </p:blipFill>
        <p:spPr bwMode="auto">
          <a:xfrm>
            <a:off x="533400" y="150813"/>
            <a:ext cx="8077200" cy="6554787"/>
          </a:xfrm>
          <a:prstGeom prst="rect">
            <a:avLst/>
          </a:prstGeom>
          <a:noFill/>
          <a:ln w="88900">
            <a:solidFill>
              <a:srgbClr val="CC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6"/>
          <p:cNvPicPr>
            <a:picLocks noChangeAspect="1" noChangeArrowheads="1"/>
          </p:cNvPicPr>
          <p:nvPr/>
        </p:nvPicPr>
        <p:blipFill>
          <a:blip r:embed="rId3" cstate="print">
            <a:lum bright="-18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860" r="78847" b="17545"/>
          <a:stretch>
            <a:fillRect/>
          </a:stretch>
        </p:blipFill>
        <p:spPr bwMode="auto">
          <a:xfrm>
            <a:off x="609600" y="4876800"/>
            <a:ext cx="1676400" cy="167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301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76350" y="0"/>
            <a:ext cx="6386513" cy="495300"/>
          </a:xfrm>
          <a:prstGeom prst="rect">
            <a:avLst/>
          </a:prstGeom>
          <a:solidFill>
            <a:srgbClr val="0000FF">
              <a:alpha val="52156"/>
            </a:srgbClr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 u="sng">
                <a:solidFill>
                  <a:schemeClr val="bg1"/>
                </a:solidFill>
              </a:rPr>
              <a:t>REFERENCE GROUP INFLUENCE MATRIX</a:t>
            </a: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05400" y="2286000"/>
            <a:ext cx="2286000" cy="1447800"/>
          </a:xfrm>
          <a:prstGeom prst="bevel">
            <a:avLst>
              <a:gd name="adj" fmla="val 125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819400" y="2286000"/>
            <a:ext cx="2286000" cy="1447800"/>
          </a:xfrm>
          <a:prstGeom prst="bevel">
            <a:avLst>
              <a:gd name="adj" fmla="val 12500"/>
            </a:avLst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5105400" y="3733800"/>
            <a:ext cx="2286000" cy="14478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2819400" y="3733800"/>
            <a:ext cx="2286000" cy="1447800"/>
          </a:xfrm>
          <a:prstGeom prst="bevel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638800" y="1600200"/>
            <a:ext cx="112395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LUXURY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200400" y="1600200"/>
            <a:ext cx="147955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NECESSITY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212850" y="2743200"/>
            <a:ext cx="103505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PUBLIC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149350" y="4114800"/>
            <a:ext cx="117475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PRIVATE</a:t>
            </a: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105400" y="2332630"/>
            <a:ext cx="2286000" cy="1447800"/>
          </a:xfrm>
          <a:prstGeom prst="bevel">
            <a:avLst>
              <a:gd name="adj" fmla="val 125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5105400" y="3733800"/>
            <a:ext cx="2286000" cy="1447800"/>
          </a:xfrm>
          <a:prstGeom prst="bevel">
            <a:avLst>
              <a:gd name="adj" fmla="val 125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200400" y="2713630"/>
            <a:ext cx="1479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PUBLIC</a:t>
            </a:r>
          </a:p>
          <a:p>
            <a:pPr algn="ctr" eaLnBrk="1" hangingPunct="1"/>
            <a:r>
              <a:rPr lang="en-US" b="1"/>
              <a:t>NECESSITY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664200" y="2667000"/>
            <a:ext cx="112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PUBLIC</a:t>
            </a:r>
          </a:p>
          <a:p>
            <a:pPr algn="ctr" eaLnBrk="1" hangingPunct="1"/>
            <a:r>
              <a:rPr lang="en-US" b="1"/>
              <a:t>LUXURY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276600" y="4161430"/>
            <a:ext cx="1479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PRIVATE</a:t>
            </a:r>
          </a:p>
          <a:p>
            <a:pPr algn="ctr" eaLnBrk="1" hangingPunct="1"/>
            <a:r>
              <a:rPr lang="en-US" b="1"/>
              <a:t>NECESSITY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5638800" y="4114800"/>
            <a:ext cx="1174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b="1"/>
              <a:t>PRIVATE</a:t>
            </a:r>
          </a:p>
          <a:p>
            <a:pPr algn="ctr" eaLnBrk="1" hangingPunct="1"/>
            <a:r>
              <a:rPr lang="en-US" b="1"/>
              <a:t>LUXURY</a:t>
            </a:r>
          </a:p>
        </p:txBody>
      </p:sp>
    </p:spTree>
    <p:extLst>
      <p:ext uri="{BB962C8B-B14F-4D97-AF65-F5344CB8AC3E}">
        <p14:creationId xmlns:p14="http://schemas.microsoft.com/office/powerpoint/2010/main" xmlns="" val="112758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211452" y="108045"/>
            <a:ext cx="86868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hlink"/>
                </a:solidFill>
              </a:rPr>
              <a:t/>
            </a:r>
            <a:br>
              <a:rPr lang="en-US" sz="3200" dirty="0" smtClean="0">
                <a:solidFill>
                  <a:schemeClr val="hlink"/>
                </a:solidFill>
              </a:rPr>
            </a:br>
            <a:r>
              <a:rPr lang="en-US" sz="3200" dirty="0" smtClean="0">
                <a:solidFill>
                  <a:schemeClr val="hlink"/>
                </a:solidFill>
              </a:rPr>
              <a:t> LECTURE 10: DESIGNING MARKETING PROGRAMS TO BUILD BRAND EQUITY</a:t>
            </a:r>
            <a:endParaRPr lang="en-US" sz="3200" dirty="0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>
                <a:ea typeface="ＭＳ Ｐゴシック" charset="-128"/>
              </a:rPr>
              <a:t>How do marketing activities in general</a:t>
            </a:r>
            <a:r>
              <a:rPr lang="en-US" altLang="ja-JP" smtClean="0">
                <a:latin typeface="Garamond"/>
                <a:ea typeface="ＭＳ Ｐゴシック" charset="-128"/>
                <a:cs typeface="Arial" charset="0"/>
              </a:rPr>
              <a:t>—</a:t>
            </a:r>
            <a:r>
              <a:rPr lang="en-US" altLang="ja-JP" smtClean="0">
                <a:ea typeface="ＭＳ Ｐゴシック" charset="-128"/>
              </a:rPr>
              <a:t>and product, pricing, and distribution strategies in particular</a:t>
            </a:r>
            <a:r>
              <a:rPr lang="en-US" altLang="ja-JP" smtClean="0">
                <a:latin typeface="Garamond"/>
                <a:ea typeface="ＭＳ Ｐゴシック" charset="-128"/>
              </a:rPr>
              <a:t>—</a:t>
            </a:r>
            <a:r>
              <a:rPr lang="en-US" altLang="ja-JP" smtClean="0">
                <a:ea typeface="ＭＳ Ｐゴシック" charset="-128"/>
              </a:rPr>
              <a:t>build brand equity? </a:t>
            </a:r>
          </a:p>
          <a:p>
            <a:r>
              <a:rPr lang="en-US" altLang="ja-JP" smtClean="0">
                <a:ea typeface="ＭＳ Ｐゴシック" charset="-128"/>
              </a:rPr>
              <a:t>How can marketers integrate these activities to enhance brand awareness, improve the brand image, elicit positive brand responses, and increase brand resonance? </a:t>
            </a:r>
            <a:endParaRPr 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12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mtClean="0">
                <a:ea typeface="ＭＳ Ｐゴシック" charset="-128"/>
              </a:rPr>
              <a:t>Creative and original thinking is necessary to create fresh new marketing programs that break through the noise in the marketplace to connect with customers. </a:t>
            </a:r>
          </a:p>
          <a:p>
            <a:r>
              <a:rPr lang="en-US" altLang="ja-JP" smtClean="0">
                <a:ea typeface="ＭＳ Ｐゴシック" charset="-128"/>
              </a:rPr>
              <a:t>Marketers are increasingly trying a host of unconventional means of building brand equity.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70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4462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11: DESIGNING AND IMPLEMENTING </a:t>
            </a:r>
            <a:br>
              <a:rPr lang="en-US" sz="3000" dirty="0" smtClean="0">
                <a:solidFill>
                  <a:schemeClr val="hlink"/>
                </a:solidFill>
              </a:rPr>
            </a:br>
            <a:r>
              <a:rPr lang="en-US" sz="3000" dirty="0" smtClean="0">
                <a:solidFill>
                  <a:schemeClr val="hlink"/>
                </a:solidFill>
              </a:rPr>
              <a:t>BRANDING STRATEGIES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Branding strategy is critical because it is the means by which the firm can help consumers understand its products and services and organize them in their minds. </a:t>
            </a:r>
          </a:p>
          <a:p>
            <a:pPr>
              <a:lnSpc>
                <a:spcPct val="90000"/>
              </a:lnSpc>
            </a:pPr>
            <a:r>
              <a:rPr lang="en-US" altLang="ja-JP" smtClean="0">
                <a:ea typeface="ＭＳ Ｐゴシック" charset="-128"/>
              </a:rPr>
              <a:t>Two important strategic tools: The </a:t>
            </a:r>
            <a:r>
              <a:rPr lang="en-US" altLang="ja-JP" i="1" smtClean="0">
                <a:ea typeface="ＭＳ Ｐゴシック" charset="-128"/>
              </a:rPr>
              <a:t>brand-product matrix</a:t>
            </a:r>
            <a:r>
              <a:rPr lang="en-US" altLang="ja-JP" smtClean="0">
                <a:ea typeface="ＭＳ Ｐゴシック" charset="-128"/>
              </a:rPr>
              <a:t> and the </a:t>
            </a:r>
            <a:r>
              <a:rPr lang="en-US" altLang="ja-JP" i="1" smtClean="0">
                <a:ea typeface="ＭＳ Ｐゴシック" charset="-128"/>
              </a:rPr>
              <a:t>brand hierarchy</a:t>
            </a:r>
            <a:r>
              <a:rPr lang="en-US" altLang="ja-JP" smtClean="0">
                <a:ea typeface="ＭＳ Ｐゴシック" charset="-128"/>
              </a:rPr>
              <a:t> help to characterize and formulate branding strategies by defining various relationships among brands and products.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73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81000" y="1676400"/>
            <a:ext cx="8382000" cy="48768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mtClean="0"/>
              <a:t>The </a:t>
            </a:r>
            <a:r>
              <a:rPr lang="en-US" i="1" smtClean="0"/>
              <a:t>branding strategy</a:t>
            </a:r>
            <a:r>
              <a:rPr lang="en-US" smtClean="0"/>
              <a:t> for a firm reflects the  number and nature of common or distinctive brand elements applied to the different products sold  by the firm.</a:t>
            </a:r>
          </a:p>
          <a:p>
            <a:pPr lvl="1">
              <a:spcBef>
                <a:spcPct val="50000"/>
              </a:spcBef>
            </a:pPr>
            <a:r>
              <a:rPr lang="en-US" smtClean="0"/>
              <a:t>Which brand elements can be applied to which products and the nature of new and existing brand elements to be applied to new products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673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36512" y="4462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12: BRAND EXTENSIONS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304800" y="1143000"/>
            <a:ext cx="8307388" cy="51054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When a firm uses an established brand name to introduce a new product</a:t>
            </a:r>
          </a:p>
          <a:p>
            <a:r>
              <a:rPr lang="en-US" smtClean="0"/>
              <a:t>Brand extension classification</a:t>
            </a:r>
          </a:p>
          <a:p>
            <a:pPr lvl="1"/>
            <a:r>
              <a:rPr lang="en-US" smtClean="0"/>
              <a:t>Line extension</a:t>
            </a:r>
          </a:p>
          <a:p>
            <a:pPr lvl="2"/>
            <a:r>
              <a:rPr lang="en-US" smtClean="0"/>
              <a:t>Using a sub-brand to target a new market segment within the same product category</a:t>
            </a:r>
          </a:p>
          <a:p>
            <a:pPr lvl="1"/>
            <a:r>
              <a:rPr lang="en-US" smtClean="0"/>
              <a:t>Category extension</a:t>
            </a:r>
          </a:p>
          <a:p>
            <a:pPr lvl="2"/>
            <a:r>
              <a:rPr lang="en-US" smtClean="0"/>
              <a:t>Using the parent brand in a different product category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615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4462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13: MANAGING BRANDS OVER TIME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48768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Effective brand management requires taking a long-term view of marketing decisions</a:t>
            </a:r>
          </a:p>
          <a:p>
            <a:pPr lvl="1"/>
            <a:r>
              <a:rPr lang="en-US" smtClean="0"/>
              <a:t>Any action that a firm takes as part of its marketing program has the potential to change consumer knowledge about the brand.</a:t>
            </a:r>
          </a:p>
          <a:p>
            <a:pPr lvl="1"/>
            <a:r>
              <a:rPr lang="en-US" smtClean="0"/>
              <a:t>These changes in consumer brand knowledge from current marketing activity also will have an indirect effect on the success of </a:t>
            </a:r>
            <a:r>
              <a:rPr lang="en-US" i="1" smtClean="0"/>
              <a:t>future</a:t>
            </a:r>
            <a:r>
              <a:rPr lang="en-US" smtClean="0"/>
              <a:t> marketing activities.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32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-2738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14: MANAGING BRANDS OVER MARKET SEGMENTS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752600"/>
            <a:ext cx="8382000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How valid is the mental map in the new    market?  </a:t>
            </a:r>
          </a:p>
          <a:p>
            <a:pPr lvl="1"/>
            <a:r>
              <a:rPr lang="en-US" smtClean="0"/>
              <a:t>What is the level of awareness?  </a:t>
            </a:r>
          </a:p>
          <a:p>
            <a:pPr lvl="1"/>
            <a:r>
              <a:rPr lang="en-US" smtClean="0"/>
              <a:t>How valuable are the associations?</a:t>
            </a:r>
          </a:p>
          <a:p>
            <a:r>
              <a:rPr lang="en-US" smtClean="0"/>
              <a:t>What changes need to be made to the mental map?</a:t>
            </a:r>
          </a:p>
          <a:p>
            <a:r>
              <a:rPr lang="en-US" smtClean="0"/>
              <a:t>By what means should this new mental map be created? 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294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331640" y="44624"/>
            <a:ext cx="68018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3600" i="0" u="sng" dirty="0" smtClean="0"/>
              <a:t>LECTURE 15: BRAND </a:t>
            </a:r>
            <a:r>
              <a:rPr lang="en-US" sz="3600" i="0" u="sng" dirty="0"/>
              <a:t>EQUITY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514600" y="2516088"/>
            <a:ext cx="4191000" cy="350520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124200" y="2897088"/>
            <a:ext cx="2971800" cy="2743200"/>
          </a:xfrm>
          <a:prstGeom prst="rect">
            <a:avLst/>
          </a:prstGeom>
          <a:solidFill>
            <a:srgbClr val="333399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124200" y="3049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i="0">
                <a:solidFill>
                  <a:schemeClr val="bg1"/>
                </a:solidFill>
                <a:latin typeface="Times New Roman" pitchFamily="18" charset="0"/>
              </a:rPr>
              <a:t>Visibility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124200" y="37352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i="0">
                <a:solidFill>
                  <a:schemeClr val="bg1"/>
                </a:solidFill>
                <a:latin typeface="Times New Roman" pitchFamily="18" charset="0"/>
              </a:rPr>
              <a:t>Awareness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124200" y="44210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i="0">
                <a:solidFill>
                  <a:schemeClr val="bg1"/>
                </a:solidFill>
                <a:latin typeface="Times New Roman" pitchFamily="18" charset="0"/>
              </a:rPr>
              <a:t>Relevance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200400" y="51068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i="0">
                <a:solidFill>
                  <a:schemeClr val="bg1"/>
                </a:solidFill>
                <a:latin typeface="Times New Roman" pitchFamily="18" charset="0"/>
              </a:rPr>
              <a:t>Consistency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932113" y="1136551"/>
            <a:ext cx="3773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i="0" dirty="0"/>
              <a:t>Sources of Brand Equity</a:t>
            </a:r>
          </a:p>
        </p:txBody>
      </p:sp>
    </p:spTree>
    <p:extLst>
      <p:ext uri="{BB962C8B-B14F-4D97-AF65-F5344CB8AC3E}">
        <p14:creationId xmlns:p14="http://schemas.microsoft.com/office/powerpoint/2010/main" xmlns="" val="74280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61"/>
          <p:cNvPicPr>
            <a:picLocks noChangeAspect="1" noChangeArrowheads="1"/>
          </p:cNvPicPr>
          <p:nvPr/>
        </p:nvPicPr>
        <p:blipFill>
          <a:blip r:embed="rId2" cstate="print">
            <a:lum bright="-24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5" r="3488"/>
          <a:stretch>
            <a:fillRect/>
          </a:stretch>
        </p:blipFill>
        <p:spPr bwMode="auto">
          <a:xfrm>
            <a:off x="1066800" y="0"/>
            <a:ext cx="670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45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116632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16: BRAND KNOWLEDGE STRUCTURES</a:t>
            </a:r>
            <a:endParaRPr lang="en-US" sz="3000" dirty="0">
              <a:solidFill>
                <a:schemeClr val="hlink"/>
              </a:solidFill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34938" y="736600"/>
            <a:ext cx="9007475" cy="5140325"/>
            <a:chOff x="85" y="464"/>
            <a:chExt cx="5674" cy="3238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589" y="1630"/>
              <a:ext cx="498" cy="1476"/>
            </a:xfrm>
            <a:custGeom>
              <a:avLst/>
              <a:gdLst>
                <a:gd name="T0" fmla="*/ 0 w 498"/>
                <a:gd name="T1" fmla="*/ 0 h 1476"/>
                <a:gd name="T2" fmla="*/ 98 w 498"/>
                <a:gd name="T3" fmla="*/ 0 h 1476"/>
                <a:gd name="T4" fmla="*/ 196 w 498"/>
                <a:gd name="T5" fmla="*/ 0 h 1476"/>
                <a:gd name="T6" fmla="*/ 281 w 498"/>
                <a:gd name="T7" fmla="*/ 0 h 1476"/>
                <a:gd name="T8" fmla="*/ 353 w 498"/>
                <a:gd name="T9" fmla="*/ 0 h 1476"/>
                <a:gd name="T10" fmla="*/ 412 w 498"/>
                <a:gd name="T11" fmla="*/ 0 h 1476"/>
                <a:gd name="T12" fmla="*/ 458 w 498"/>
                <a:gd name="T13" fmla="*/ 0 h 1476"/>
                <a:gd name="T14" fmla="*/ 484 w 498"/>
                <a:gd name="T15" fmla="*/ 0 h 1476"/>
                <a:gd name="T16" fmla="*/ 497 w 498"/>
                <a:gd name="T17" fmla="*/ 0 h 1476"/>
                <a:gd name="T18" fmla="*/ 497 w 498"/>
                <a:gd name="T19" fmla="*/ 1475 h 1476"/>
                <a:gd name="T20" fmla="*/ 484 w 498"/>
                <a:gd name="T21" fmla="*/ 1475 h 1476"/>
                <a:gd name="T22" fmla="*/ 458 w 498"/>
                <a:gd name="T23" fmla="*/ 1475 h 1476"/>
                <a:gd name="T24" fmla="*/ 412 w 498"/>
                <a:gd name="T25" fmla="*/ 1475 h 1476"/>
                <a:gd name="T26" fmla="*/ 353 w 498"/>
                <a:gd name="T27" fmla="*/ 1475 h 1476"/>
                <a:gd name="T28" fmla="*/ 281 w 498"/>
                <a:gd name="T29" fmla="*/ 1475 h 1476"/>
                <a:gd name="T30" fmla="*/ 196 w 498"/>
                <a:gd name="T31" fmla="*/ 1475 h 1476"/>
                <a:gd name="T32" fmla="*/ 98 w 498"/>
                <a:gd name="T33" fmla="*/ 1475 h 1476"/>
                <a:gd name="T34" fmla="*/ 0 w 498"/>
                <a:gd name="T35" fmla="*/ 1475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1476">
                  <a:moveTo>
                    <a:pt x="0" y="0"/>
                  </a:moveTo>
                  <a:lnTo>
                    <a:pt x="98" y="0"/>
                  </a:lnTo>
                  <a:lnTo>
                    <a:pt x="196" y="0"/>
                  </a:lnTo>
                  <a:lnTo>
                    <a:pt x="281" y="0"/>
                  </a:lnTo>
                  <a:lnTo>
                    <a:pt x="353" y="0"/>
                  </a:lnTo>
                  <a:lnTo>
                    <a:pt x="412" y="0"/>
                  </a:lnTo>
                  <a:lnTo>
                    <a:pt x="458" y="0"/>
                  </a:lnTo>
                  <a:lnTo>
                    <a:pt x="484" y="0"/>
                  </a:lnTo>
                  <a:lnTo>
                    <a:pt x="497" y="0"/>
                  </a:lnTo>
                  <a:lnTo>
                    <a:pt x="497" y="1475"/>
                  </a:lnTo>
                  <a:lnTo>
                    <a:pt x="484" y="1475"/>
                  </a:lnTo>
                  <a:lnTo>
                    <a:pt x="458" y="1475"/>
                  </a:lnTo>
                  <a:lnTo>
                    <a:pt x="412" y="1475"/>
                  </a:lnTo>
                  <a:lnTo>
                    <a:pt x="353" y="1475"/>
                  </a:lnTo>
                  <a:lnTo>
                    <a:pt x="281" y="1475"/>
                  </a:lnTo>
                  <a:lnTo>
                    <a:pt x="196" y="1475"/>
                  </a:lnTo>
                  <a:lnTo>
                    <a:pt x="98" y="1475"/>
                  </a:lnTo>
                  <a:lnTo>
                    <a:pt x="0" y="147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557" y="1175"/>
              <a:ext cx="824" cy="2358"/>
            </a:xfrm>
            <a:custGeom>
              <a:avLst/>
              <a:gdLst>
                <a:gd name="T0" fmla="*/ 0 w 824"/>
                <a:gd name="T1" fmla="*/ 0 h 2358"/>
                <a:gd name="T2" fmla="*/ 164 w 824"/>
                <a:gd name="T3" fmla="*/ 0 h 2358"/>
                <a:gd name="T4" fmla="*/ 320 w 824"/>
                <a:gd name="T5" fmla="*/ 0 h 2358"/>
                <a:gd name="T6" fmla="*/ 393 w 824"/>
                <a:gd name="T7" fmla="*/ 0 h 2358"/>
                <a:gd name="T8" fmla="*/ 461 w 824"/>
                <a:gd name="T9" fmla="*/ 0 h 2358"/>
                <a:gd name="T10" fmla="*/ 522 w 824"/>
                <a:gd name="T11" fmla="*/ 0 h 2358"/>
                <a:gd name="T12" fmla="*/ 583 w 824"/>
                <a:gd name="T13" fmla="*/ 0 h 2358"/>
                <a:gd name="T14" fmla="*/ 636 w 824"/>
                <a:gd name="T15" fmla="*/ 0 h 2358"/>
                <a:gd name="T16" fmla="*/ 682 w 824"/>
                <a:gd name="T17" fmla="*/ 0 h 2358"/>
                <a:gd name="T18" fmla="*/ 724 w 824"/>
                <a:gd name="T19" fmla="*/ 0 h 2358"/>
                <a:gd name="T20" fmla="*/ 758 w 824"/>
                <a:gd name="T21" fmla="*/ 0 h 2358"/>
                <a:gd name="T22" fmla="*/ 785 w 824"/>
                <a:gd name="T23" fmla="*/ 0 h 2358"/>
                <a:gd name="T24" fmla="*/ 808 w 824"/>
                <a:gd name="T25" fmla="*/ 0 h 2358"/>
                <a:gd name="T26" fmla="*/ 819 w 824"/>
                <a:gd name="T27" fmla="*/ 0 h 2358"/>
                <a:gd name="T28" fmla="*/ 823 w 824"/>
                <a:gd name="T29" fmla="*/ 0 h 2358"/>
                <a:gd name="T30" fmla="*/ 823 w 824"/>
                <a:gd name="T31" fmla="*/ 2357 h 2358"/>
                <a:gd name="T32" fmla="*/ 819 w 824"/>
                <a:gd name="T33" fmla="*/ 2357 h 2358"/>
                <a:gd name="T34" fmla="*/ 808 w 824"/>
                <a:gd name="T35" fmla="*/ 2357 h 2358"/>
                <a:gd name="T36" fmla="*/ 785 w 824"/>
                <a:gd name="T37" fmla="*/ 2357 h 2358"/>
                <a:gd name="T38" fmla="*/ 758 w 824"/>
                <a:gd name="T39" fmla="*/ 2357 h 2358"/>
                <a:gd name="T40" fmla="*/ 724 w 824"/>
                <a:gd name="T41" fmla="*/ 2357 h 2358"/>
                <a:gd name="T42" fmla="*/ 682 w 824"/>
                <a:gd name="T43" fmla="*/ 2357 h 2358"/>
                <a:gd name="T44" fmla="*/ 636 w 824"/>
                <a:gd name="T45" fmla="*/ 2357 h 2358"/>
                <a:gd name="T46" fmla="*/ 583 w 824"/>
                <a:gd name="T47" fmla="*/ 2357 h 2358"/>
                <a:gd name="T48" fmla="*/ 522 w 824"/>
                <a:gd name="T49" fmla="*/ 2357 h 2358"/>
                <a:gd name="T50" fmla="*/ 461 w 824"/>
                <a:gd name="T51" fmla="*/ 2357 h 2358"/>
                <a:gd name="T52" fmla="*/ 393 w 824"/>
                <a:gd name="T53" fmla="*/ 2357 h 2358"/>
                <a:gd name="T54" fmla="*/ 320 w 824"/>
                <a:gd name="T55" fmla="*/ 2357 h 2358"/>
                <a:gd name="T56" fmla="*/ 164 w 824"/>
                <a:gd name="T57" fmla="*/ 2357 h 2358"/>
                <a:gd name="T58" fmla="*/ 0 w 824"/>
                <a:gd name="T59" fmla="*/ 2357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4" h="2358">
                  <a:moveTo>
                    <a:pt x="0" y="0"/>
                  </a:moveTo>
                  <a:lnTo>
                    <a:pt x="164" y="0"/>
                  </a:lnTo>
                  <a:lnTo>
                    <a:pt x="320" y="0"/>
                  </a:lnTo>
                  <a:lnTo>
                    <a:pt x="393" y="0"/>
                  </a:lnTo>
                  <a:lnTo>
                    <a:pt x="461" y="0"/>
                  </a:lnTo>
                  <a:lnTo>
                    <a:pt x="522" y="0"/>
                  </a:lnTo>
                  <a:lnTo>
                    <a:pt x="583" y="0"/>
                  </a:lnTo>
                  <a:lnTo>
                    <a:pt x="636" y="0"/>
                  </a:lnTo>
                  <a:lnTo>
                    <a:pt x="682" y="0"/>
                  </a:lnTo>
                  <a:lnTo>
                    <a:pt x="724" y="0"/>
                  </a:lnTo>
                  <a:lnTo>
                    <a:pt x="758" y="0"/>
                  </a:lnTo>
                  <a:lnTo>
                    <a:pt x="785" y="0"/>
                  </a:lnTo>
                  <a:lnTo>
                    <a:pt x="808" y="0"/>
                  </a:lnTo>
                  <a:lnTo>
                    <a:pt x="819" y="0"/>
                  </a:lnTo>
                  <a:lnTo>
                    <a:pt x="823" y="0"/>
                  </a:lnTo>
                  <a:lnTo>
                    <a:pt x="823" y="2357"/>
                  </a:lnTo>
                  <a:lnTo>
                    <a:pt x="819" y="2357"/>
                  </a:lnTo>
                  <a:lnTo>
                    <a:pt x="808" y="2357"/>
                  </a:lnTo>
                  <a:lnTo>
                    <a:pt x="785" y="2357"/>
                  </a:lnTo>
                  <a:lnTo>
                    <a:pt x="758" y="2357"/>
                  </a:lnTo>
                  <a:lnTo>
                    <a:pt x="724" y="2357"/>
                  </a:lnTo>
                  <a:lnTo>
                    <a:pt x="682" y="2357"/>
                  </a:lnTo>
                  <a:lnTo>
                    <a:pt x="636" y="2357"/>
                  </a:lnTo>
                  <a:lnTo>
                    <a:pt x="583" y="2357"/>
                  </a:lnTo>
                  <a:lnTo>
                    <a:pt x="522" y="2357"/>
                  </a:lnTo>
                  <a:lnTo>
                    <a:pt x="461" y="2357"/>
                  </a:lnTo>
                  <a:lnTo>
                    <a:pt x="393" y="2357"/>
                  </a:lnTo>
                  <a:lnTo>
                    <a:pt x="320" y="2357"/>
                  </a:lnTo>
                  <a:lnTo>
                    <a:pt x="164" y="2357"/>
                  </a:lnTo>
                  <a:lnTo>
                    <a:pt x="0" y="2357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6" name="Group 7"/>
            <p:cNvGrpSpPr>
              <a:grpSpLocks/>
            </p:cNvGrpSpPr>
            <p:nvPr/>
          </p:nvGrpSpPr>
          <p:grpSpPr bwMode="auto">
            <a:xfrm>
              <a:off x="85" y="464"/>
              <a:ext cx="5674" cy="286"/>
              <a:chOff x="85" y="464"/>
              <a:chExt cx="5674" cy="286"/>
            </a:xfrm>
          </p:grpSpPr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85" y="464"/>
                <a:ext cx="5674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400" b="1">
                    <a:latin typeface="Times New Roman" pitchFamily="18" charset="0"/>
                  </a:rPr>
                  <a:t>Figure 2-9    Building Customer-Based Brand Equity</a:t>
                </a:r>
                <a:endParaRPr lang="en-US" sz="1000" b="1" i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BRAND BUILDING TOOLS AND OBJECTIVES  	 CONSUMER KNOWLEDGE EFFECTS	               BRANDING BENEFITS	</a:t>
                </a:r>
              </a:p>
            </p:txBody>
          </p:sp>
          <p:sp>
            <p:nvSpPr>
              <p:cNvPr id="45" name="Line 9"/>
              <p:cNvSpPr>
                <a:spLocks noChangeShapeType="1"/>
              </p:cNvSpPr>
              <p:nvPr/>
            </p:nvSpPr>
            <p:spPr bwMode="auto">
              <a:xfrm>
                <a:off x="3911" y="665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Line 10"/>
              <p:cNvSpPr>
                <a:spLocks noChangeShapeType="1"/>
              </p:cNvSpPr>
              <p:nvPr/>
            </p:nvSpPr>
            <p:spPr bwMode="auto">
              <a:xfrm>
                <a:off x="1893" y="657"/>
                <a:ext cx="5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" name="Group 11"/>
            <p:cNvGrpSpPr>
              <a:grpSpLocks/>
            </p:cNvGrpSpPr>
            <p:nvPr/>
          </p:nvGrpSpPr>
          <p:grpSpPr bwMode="auto">
            <a:xfrm>
              <a:off x="98" y="945"/>
              <a:ext cx="1455" cy="813"/>
              <a:chOff x="98" y="945"/>
              <a:chExt cx="1455" cy="813"/>
            </a:xfrm>
          </p:grpSpPr>
          <p:sp>
            <p:nvSpPr>
              <p:cNvPr id="40" name="Rectangle 12"/>
              <p:cNvSpPr>
                <a:spLocks noChangeArrowheads="1"/>
              </p:cNvSpPr>
              <p:nvPr/>
            </p:nvSpPr>
            <p:spPr bwMode="auto">
              <a:xfrm>
                <a:off x="98" y="945"/>
                <a:ext cx="1455" cy="81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           Choosing Brand Elements</a:t>
                </a:r>
              </a:p>
              <a:p>
                <a:pPr>
                  <a:tabLst>
                    <a:tab pos="1143000" algn="l"/>
                  </a:tabLst>
                </a:pPr>
                <a:endParaRPr lang="en-US" sz="800" b="1">
                  <a:latin typeface="Times New Roman" pitchFamily="18" charset="0"/>
                </a:endParaRP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Brand name	Memorability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Logo	Meaningfulness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Symbol	Appeal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Character	Transferability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Packaging	Adaptability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Slogan	Protectability</a:t>
                </a:r>
              </a:p>
            </p:txBody>
          </p:sp>
          <p:sp>
            <p:nvSpPr>
              <p:cNvPr id="41" name="Freeform 13"/>
              <p:cNvSpPr>
                <a:spLocks/>
              </p:cNvSpPr>
              <p:nvPr/>
            </p:nvSpPr>
            <p:spPr bwMode="auto">
              <a:xfrm>
                <a:off x="629" y="1153"/>
                <a:ext cx="85" cy="559"/>
              </a:xfrm>
              <a:custGeom>
                <a:avLst/>
                <a:gdLst>
                  <a:gd name="T0" fmla="*/ 0 w 85"/>
                  <a:gd name="T1" fmla="*/ 0 h 559"/>
                  <a:gd name="T2" fmla="*/ 18 w 85"/>
                  <a:gd name="T3" fmla="*/ 2 h 559"/>
                  <a:gd name="T4" fmla="*/ 30 w 85"/>
                  <a:gd name="T5" fmla="*/ 10 h 559"/>
                  <a:gd name="T6" fmla="*/ 35 w 85"/>
                  <a:gd name="T7" fmla="*/ 16 h 559"/>
                  <a:gd name="T8" fmla="*/ 38 w 85"/>
                  <a:gd name="T9" fmla="*/ 21 h 559"/>
                  <a:gd name="T10" fmla="*/ 40 w 85"/>
                  <a:gd name="T11" fmla="*/ 30 h 559"/>
                  <a:gd name="T12" fmla="*/ 42 w 85"/>
                  <a:gd name="T13" fmla="*/ 38 h 559"/>
                  <a:gd name="T14" fmla="*/ 42 w 85"/>
                  <a:gd name="T15" fmla="*/ 246 h 559"/>
                  <a:gd name="T16" fmla="*/ 43 w 85"/>
                  <a:gd name="T17" fmla="*/ 254 h 559"/>
                  <a:gd name="T18" fmla="*/ 45 w 85"/>
                  <a:gd name="T19" fmla="*/ 262 h 559"/>
                  <a:gd name="T20" fmla="*/ 48 w 85"/>
                  <a:gd name="T21" fmla="*/ 268 h 559"/>
                  <a:gd name="T22" fmla="*/ 54 w 85"/>
                  <a:gd name="T23" fmla="*/ 273 h 559"/>
                  <a:gd name="T24" fmla="*/ 68 w 85"/>
                  <a:gd name="T25" fmla="*/ 282 h 559"/>
                  <a:gd name="T26" fmla="*/ 84 w 85"/>
                  <a:gd name="T27" fmla="*/ 284 h 559"/>
                  <a:gd name="T28" fmla="*/ 68 w 85"/>
                  <a:gd name="T29" fmla="*/ 287 h 559"/>
                  <a:gd name="T30" fmla="*/ 54 w 85"/>
                  <a:gd name="T31" fmla="*/ 298 h 559"/>
                  <a:gd name="T32" fmla="*/ 48 w 85"/>
                  <a:gd name="T33" fmla="*/ 303 h 559"/>
                  <a:gd name="T34" fmla="*/ 45 w 85"/>
                  <a:gd name="T35" fmla="*/ 309 h 559"/>
                  <a:gd name="T36" fmla="*/ 43 w 85"/>
                  <a:gd name="T37" fmla="*/ 317 h 559"/>
                  <a:gd name="T38" fmla="*/ 42 w 85"/>
                  <a:gd name="T39" fmla="*/ 325 h 559"/>
                  <a:gd name="T40" fmla="*/ 42 w 85"/>
                  <a:gd name="T41" fmla="*/ 517 h 559"/>
                  <a:gd name="T42" fmla="*/ 40 w 85"/>
                  <a:gd name="T43" fmla="*/ 525 h 559"/>
                  <a:gd name="T44" fmla="*/ 38 w 85"/>
                  <a:gd name="T45" fmla="*/ 533 h 559"/>
                  <a:gd name="T46" fmla="*/ 35 w 85"/>
                  <a:gd name="T47" fmla="*/ 539 h 559"/>
                  <a:gd name="T48" fmla="*/ 30 w 85"/>
                  <a:gd name="T49" fmla="*/ 547 h 559"/>
                  <a:gd name="T50" fmla="*/ 18 w 85"/>
                  <a:gd name="T51" fmla="*/ 555 h 559"/>
                  <a:gd name="T52" fmla="*/ 0 w 85"/>
                  <a:gd name="T53" fmla="*/ 558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5" h="559">
                    <a:moveTo>
                      <a:pt x="0" y="0"/>
                    </a:moveTo>
                    <a:lnTo>
                      <a:pt x="18" y="2"/>
                    </a:lnTo>
                    <a:lnTo>
                      <a:pt x="30" y="10"/>
                    </a:lnTo>
                    <a:lnTo>
                      <a:pt x="35" y="16"/>
                    </a:lnTo>
                    <a:lnTo>
                      <a:pt x="38" y="21"/>
                    </a:lnTo>
                    <a:lnTo>
                      <a:pt x="40" y="30"/>
                    </a:lnTo>
                    <a:lnTo>
                      <a:pt x="42" y="38"/>
                    </a:lnTo>
                    <a:lnTo>
                      <a:pt x="42" y="246"/>
                    </a:lnTo>
                    <a:lnTo>
                      <a:pt x="43" y="254"/>
                    </a:lnTo>
                    <a:lnTo>
                      <a:pt x="45" y="262"/>
                    </a:lnTo>
                    <a:lnTo>
                      <a:pt x="48" y="268"/>
                    </a:lnTo>
                    <a:lnTo>
                      <a:pt x="54" y="273"/>
                    </a:lnTo>
                    <a:lnTo>
                      <a:pt x="68" y="282"/>
                    </a:lnTo>
                    <a:lnTo>
                      <a:pt x="84" y="284"/>
                    </a:lnTo>
                    <a:lnTo>
                      <a:pt x="68" y="287"/>
                    </a:lnTo>
                    <a:lnTo>
                      <a:pt x="54" y="298"/>
                    </a:lnTo>
                    <a:lnTo>
                      <a:pt x="48" y="303"/>
                    </a:lnTo>
                    <a:lnTo>
                      <a:pt x="45" y="309"/>
                    </a:lnTo>
                    <a:lnTo>
                      <a:pt x="43" y="317"/>
                    </a:lnTo>
                    <a:lnTo>
                      <a:pt x="42" y="325"/>
                    </a:lnTo>
                    <a:lnTo>
                      <a:pt x="42" y="517"/>
                    </a:lnTo>
                    <a:lnTo>
                      <a:pt x="40" y="525"/>
                    </a:lnTo>
                    <a:lnTo>
                      <a:pt x="38" y="533"/>
                    </a:lnTo>
                    <a:lnTo>
                      <a:pt x="35" y="539"/>
                    </a:lnTo>
                    <a:lnTo>
                      <a:pt x="30" y="547"/>
                    </a:lnTo>
                    <a:lnTo>
                      <a:pt x="18" y="555"/>
                    </a:lnTo>
                    <a:lnTo>
                      <a:pt x="0" y="558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Line 14"/>
              <p:cNvSpPr>
                <a:spLocks noChangeShapeType="1"/>
              </p:cNvSpPr>
              <p:nvPr/>
            </p:nvSpPr>
            <p:spPr bwMode="auto">
              <a:xfrm>
                <a:off x="715" y="1440"/>
                <a:ext cx="1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Line 15"/>
              <p:cNvSpPr>
                <a:spLocks noChangeShapeType="1"/>
              </p:cNvSpPr>
              <p:nvPr/>
            </p:nvSpPr>
            <p:spPr bwMode="auto">
              <a:xfrm>
                <a:off x="99" y="1083"/>
                <a:ext cx="145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8" name="Group 16"/>
            <p:cNvGrpSpPr>
              <a:grpSpLocks/>
            </p:cNvGrpSpPr>
            <p:nvPr/>
          </p:nvGrpSpPr>
          <p:grpSpPr bwMode="auto">
            <a:xfrm>
              <a:off x="101" y="1996"/>
              <a:ext cx="2178" cy="640"/>
              <a:chOff x="101" y="1996"/>
              <a:chExt cx="2178" cy="640"/>
            </a:xfrm>
          </p:grpSpPr>
          <p:sp>
            <p:nvSpPr>
              <p:cNvPr id="34" name="Rectangle 17"/>
              <p:cNvSpPr>
                <a:spLocks noChangeArrowheads="1"/>
              </p:cNvSpPr>
              <p:nvPr/>
            </p:nvSpPr>
            <p:spPr bwMode="auto">
              <a:xfrm>
                <a:off x="101" y="1996"/>
                <a:ext cx="2174" cy="6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                       Developing Marketing Programs</a:t>
                </a:r>
              </a:p>
              <a:p>
                <a:pPr>
                  <a:tabLst>
                    <a:tab pos="1490663" algn="l"/>
                  </a:tabLst>
                </a:pPr>
                <a:endParaRPr lang="en-US" sz="1000" b="1">
                  <a:latin typeface="Times New Roman" pitchFamily="18" charset="0"/>
                </a:endParaRP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Product	Tangible and intangible benefits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Price	Value perceptions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Distribution channels	Integrate”push” and “pull”</a:t>
                </a:r>
              </a:p>
              <a:p>
                <a:pPr>
                  <a:tabLst>
                    <a:tab pos="1490663" algn="l"/>
                  </a:tabLst>
                </a:pPr>
                <a:r>
                  <a:rPr lang="en-US" sz="1000" b="1">
                    <a:latin typeface="Times New Roman" pitchFamily="18" charset="0"/>
                  </a:rPr>
                  <a:t>Communications	Mix and match options</a:t>
                </a:r>
              </a:p>
            </p:txBody>
          </p:sp>
          <p:sp>
            <p:nvSpPr>
              <p:cNvPr id="35" name="Line 18"/>
              <p:cNvSpPr>
                <a:spLocks noChangeShapeType="1"/>
              </p:cNvSpPr>
              <p:nvPr/>
            </p:nvSpPr>
            <p:spPr bwMode="auto">
              <a:xfrm>
                <a:off x="102" y="2134"/>
                <a:ext cx="217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Line 19"/>
              <p:cNvSpPr>
                <a:spLocks noChangeShapeType="1"/>
              </p:cNvSpPr>
              <p:nvPr/>
            </p:nvSpPr>
            <p:spPr bwMode="auto">
              <a:xfrm>
                <a:off x="463" y="2271"/>
                <a:ext cx="6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Line 20"/>
              <p:cNvSpPr>
                <a:spLocks noChangeShapeType="1"/>
              </p:cNvSpPr>
              <p:nvPr/>
            </p:nvSpPr>
            <p:spPr bwMode="auto">
              <a:xfrm>
                <a:off x="362" y="2366"/>
                <a:ext cx="7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Line 21"/>
              <p:cNvSpPr>
                <a:spLocks noChangeShapeType="1"/>
              </p:cNvSpPr>
              <p:nvPr/>
            </p:nvSpPr>
            <p:spPr bwMode="auto">
              <a:xfrm>
                <a:off x="924" y="2462"/>
                <a:ext cx="15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Line 22"/>
              <p:cNvSpPr>
                <a:spLocks noChangeShapeType="1"/>
              </p:cNvSpPr>
              <p:nvPr/>
            </p:nvSpPr>
            <p:spPr bwMode="auto">
              <a:xfrm>
                <a:off x="774" y="2558"/>
                <a:ext cx="2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99" y="2889"/>
              <a:ext cx="1794" cy="813"/>
              <a:chOff x="99" y="2889"/>
              <a:chExt cx="1794" cy="813"/>
            </a:xfrm>
          </p:grpSpPr>
          <p:sp>
            <p:nvSpPr>
              <p:cNvPr id="29" name="Rectangle 24"/>
              <p:cNvSpPr>
                <a:spLocks noChangeArrowheads="1"/>
              </p:cNvSpPr>
              <p:nvPr/>
            </p:nvSpPr>
            <p:spPr bwMode="auto">
              <a:xfrm>
                <a:off x="99" y="2889"/>
                <a:ext cx="1794" cy="81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Leverage of Secondary Associations</a:t>
                </a:r>
              </a:p>
              <a:p>
                <a:endParaRPr lang="en-US" sz="8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Company	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Country of origin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Channel of distribution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Other brands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Endorsor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Event</a:t>
                </a:r>
              </a:p>
            </p:txBody>
          </p:sp>
          <p:sp>
            <p:nvSpPr>
              <p:cNvPr id="30" name="Rectangle 25"/>
              <p:cNvSpPr>
                <a:spLocks noChangeArrowheads="1"/>
              </p:cNvSpPr>
              <p:nvPr/>
            </p:nvSpPr>
            <p:spPr bwMode="auto">
              <a:xfrm>
                <a:off x="1179" y="3225"/>
                <a:ext cx="651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Awareness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Meaningfulness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Transferability</a:t>
                </a:r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961" y="3108"/>
                <a:ext cx="113" cy="558"/>
              </a:xfrm>
              <a:custGeom>
                <a:avLst/>
                <a:gdLst>
                  <a:gd name="T0" fmla="*/ 0 w 113"/>
                  <a:gd name="T1" fmla="*/ 0 h 558"/>
                  <a:gd name="T2" fmla="*/ 23 w 113"/>
                  <a:gd name="T3" fmla="*/ 6 h 558"/>
                  <a:gd name="T4" fmla="*/ 40 w 113"/>
                  <a:gd name="T5" fmla="*/ 12 h 558"/>
                  <a:gd name="T6" fmla="*/ 47 w 113"/>
                  <a:gd name="T7" fmla="*/ 18 h 558"/>
                  <a:gd name="T8" fmla="*/ 52 w 113"/>
                  <a:gd name="T9" fmla="*/ 23 h 558"/>
                  <a:gd name="T10" fmla="*/ 54 w 113"/>
                  <a:gd name="T11" fmla="*/ 35 h 558"/>
                  <a:gd name="T12" fmla="*/ 56 w 113"/>
                  <a:gd name="T13" fmla="*/ 41 h 558"/>
                  <a:gd name="T14" fmla="*/ 56 w 113"/>
                  <a:gd name="T15" fmla="*/ 246 h 558"/>
                  <a:gd name="T16" fmla="*/ 57 w 113"/>
                  <a:gd name="T17" fmla="*/ 252 h 558"/>
                  <a:gd name="T18" fmla="*/ 61 w 113"/>
                  <a:gd name="T19" fmla="*/ 258 h 558"/>
                  <a:gd name="T20" fmla="*/ 66 w 113"/>
                  <a:gd name="T21" fmla="*/ 264 h 558"/>
                  <a:gd name="T22" fmla="*/ 73 w 113"/>
                  <a:gd name="T23" fmla="*/ 270 h 558"/>
                  <a:gd name="T24" fmla="*/ 90 w 113"/>
                  <a:gd name="T25" fmla="*/ 281 h 558"/>
                  <a:gd name="T26" fmla="*/ 112 w 113"/>
                  <a:gd name="T27" fmla="*/ 281 h 558"/>
                  <a:gd name="T28" fmla="*/ 90 w 113"/>
                  <a:gd name="T29" fmla="*/ 287 h 558"/>
                  <a:gd name="T30" fmla="*/ 73 w 113"/>
                  <a:gd name="T31" fmla="*/ 293 h 558"/>
                  <a:gd name="T32" fmla="*/ 66 w 113"/>
                  <a:gd name="T33" fmla="*/ 299 h 558"/>
                  <a:gd name="T34" fmla="*/ 61 w 113"/>
                  <a:gd name="T35" fmla="*/ 311 h 558"/>
                  <a:gd name="T36" fmla="*/ 57 w 113"/>
                  <a:gd name="T37" fmla="*/ 317 h 558"/>
                  <a:gd name="T38" fmla="*/ 56 w 113"/>
                  <a:gd name="T39" fmla="*/ 322 h 558"/>
                  <a:gd name="T40" fmla="*/ 56 w 113"/>
                  <a:gd name="T41" fmla="*/ 516 h 558"/>
                  <a:gd name="T42" fmla="*/ 54 w 113"/>
                  <a:gd name="T43" fmla="*/ 522 h 558"/>
                  <a:gd name="T44" fmla="*/ 52 w 113"/>
                  <a:gd name="T45" fmla="*/ 534 h 558"/>
                  <a:gd name="T46" fmla="*/ 47 w 113"/>
                  <a:gd name="T47" fmla="*/ 539 h 558"/>
                  <a:gd name="T48" fmla="*/ 40 w 113"/>
                  <a:gd name="T49" fmla="*/ 545 h 558"/>
                  <a:gd name="T50" fmla="*/ 23 w 113"/>
                  <a:gd name="T51" fmla="*/ 557 h 558"/>
                  <a:gd name="T52" fmla="*/ 0 w 113"/>
                  <a:gd name="T53" fmla="*/ 557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3" h="558">
                    <a:moveTo>
                      <a:pt x="0" y="0"/>
                    </a:moveTo>
                    <a:lnTo>
                      <a:pt x="23" y="6"/>
                    </a:lnTo>
                    <a:lnTo>
                      <a:pt x="40" y="12"/>
                    </a:lnTo>
                    <a:lnTo>
                      <a:pt x="47" y="18"/>
                    </a:lnTo>
                    <a:lnTo>
                      <a:pt x="52" y="23"/>
                    </a:lnTo>
                    <a:lnTo>
                      <a:pt x="54" y="35"/>
                    </a:lnTo>
                    <a:lnTo>
                      <a:pt x="56" y="41"/>
                    </a:lnTo>
                    <a:lnTo>
                      <a:pt x="56" y="246"/>
                    </a:lnTo>
                    <a:lnTo>
                      <a:pt x="57" y="252"/>
                    </a:lnTo>
                    <a:lnTo>
                      <a:pt x="61" y="258"/>
                    </a:lnTo>
                    <a:lnTo>
                      <a:pt x="66" y="264"/>
                    </a:lnTo>
                    <a:lnTo>
                      <a:pt x="73" y="270"/>
                    </a:lnTo>
                    <a:lnTo>
                      <a:pt x="90" y="281"/>
                    </a:lnTo>
                    <a:lnTo>
                      <a:pt x="112" y="281"/>
                    </a:lnTo>
                    <a:lnTo>
                      <a:pt x="90" y="287"/>
                    </a:lnTo>
                    <a:lnTo>
                      <a:pt x="73" y="293"/>
                    </a:lnTo>
                    <a:lnTo>
                      <a:pt x="66" y="299"/>
                    </a:lnTo>
                    <a:lnTo>
                      <a:pt x="61" y="311"/>
                    </a:lnTo>
                    <a:lnTo>
                      <a:pt x="57" y="317"/>
                    </a:lnTo>
                    <a:lnTo>
                      <a:pt x="56" y="322"/>
                    </a:lnTo>
                    <a:lnTo>
                      <a:pt x="56" y="516"/>
                    </a:lnTo>
                    <a:lnTo>
                      <a:pt x="54" y="522"/>
                    </a:lnTo>
                    <a:lnTo>
                      <a:pt x="52" y="534"/>
                    </a:lnTo>
                    <a:lnTo>
                      <a:pt x="47" y="539"/>
                    </a:lnTo>
                    <a:lnTo>
                      <a:pt x="40" y="545"/>
                    </a:lnTo>
                    <a:lnTo>
                      <a:pt x="23" y="557"/>
                    </a:lnTo>
                    <a:lnTo>
                      <a:pt x="0" y="557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>
                <a:off x="1067" y="3390"/>
                <a:ext cx="1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>
                <a:off x="105" y="3027"/>
                <a:ext cx="17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4231" y="1097"/>
              <a:ext cx="1405" cy="256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marL="117475" indent="-117475"/>
              <a:r>
                <a:rPr lang="en-US" sz="1000" b="1">
                  <a:latin typeface="Times New Roman" pitchFamily="18" charset="0"/>
                </a:rPr>
                <a:t>                  Possible Outcomes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Greater loyalty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Less vulnerability to competitive marketing actions and crises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Larger margins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elastic response to price decreases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inelastic response to price increases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Greater trade cooperation and support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Increased marketing communication efficiency and effectiveness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Possible licensing opportunities</a:t>
              </a:r>
            </a:p>
            <a:p>
              <a:pPr marL="117475" indent="-117475"/>
              <a:endParaRPr lang="en-US" sz="1000" b="1">
                <a:latin typeface="Times New Roman" pitchFamily="18" charset="0"/>
              </a:endParaRPr>
            </a:p>
            <a:p>
              <a:pPr marL="117475" indent="-117475"/>
              <a:r>
                <a:rPr lang="en-US" sz="1000" b="1">
                  <a:latin typeface="Times New Roman" pitchFamily="18" charset="0"/>
                </a:rPr>
                <a:t>More favorable brand extension evaluations</a:t>
              </a:r>
            </a:p>
            <a:p>
              <a:pPr marL="117475" indent="-117475" eaLnBrk="1" hangingPunct="1"/>
              <a:endParaRPr lang="en-US" sz="1000" b="1">
                <a:latin typeface="Times New Roman" pitchFamily="18" charset="0"/>
              </a:endParaRPr>
            </a:p>
          </p:txBody>
        </p:sp>
        <p:sp>
          <p:nvSpPr>
            <p:cNvPr id="11" name="Line 30"/>
            <p:cNvSpPr>
              <a:spLocks noChangeShapeType="1"/>
            </p:cNvSpPr>
            <p:nvPr/>
          </p:nvSpPr>
          <p:spPr bwMode="auto">
            <a:xfrm>
              <a:off x="4235" y="1235"/>
              <a:ext cx="14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Line 31"/>
            <p:cNvSpPr>
              <a:spLocks noChangeShapeType="1"/>
            </p:cNvSpPr>
            <p:nvPr/>
          </p:nvSpPr>
          <p:spPr bwMode="auto">
            <a:xfrm>
              <a:off x="2279" y="2325"/>
              <a:ext cx="1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Line 32"/>
            <p:cNvSpPr>
              <a:spLocks noChangeShapeType="1"/>
            </p:cNvSpPr>
            <p:nvPr/>
          </p:nvSpPr>
          <p:spPr bwMode="auto">
            <a:xfrm>
              <a:off x="2381" y="1627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33"/>
            <p:cNvSpPr>
              <a:spLocks noChangeShapeType="1"/>
            </p:cNvSpPr>
            <p:nvPr/>
          </p:nvSpPr>
          <p:spPr bwMode="auto">
            <a:xfrm>
              <a:off x="2387" y="3108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5" name="Group 34"/>
            <p:cNvGrpSpPr>
              <a:grpSpLocks/>
            </p:cNvGrpSpPr>
            <p:nvPr/>
          </p:nvGrpSpPr>
          <p:grpSpPr bwMode="auto">
            <a:xfrm>
              <a:off x="2502" y="1107"/>
              <a:ext cx="1474" cy="928"/>
              <a:chOff x="2502" y="1107"/>
              <a:chExt cx="1474" cy="928"/>
            </a:xfrm>
          </p:grpSpPr>
          <p:sp>
            <p:nvSpPr>
              <p:cNvPr id="24" name="Rectangle 35"/>
              <p:cNvSpPr>
                <a:spLocks noChangeArrowheads="1"/>
              </p:cNvSpPr>
              <p:nvPr/>
            </p:nvSpPr>
            <p:spPr bwMode="auto">
              <a:xfrm>
                <a:off x="2502" y="1107"/>
                <a:ext cx="1474" cy="92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        Brand Awareness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Depth	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Breadth</a:t>
                </a:r>
              </a:p>
              <a:p>
                <a:pPr eaLnBrk="1" hangingPunct="1"/>
                <a:endParaRPr lang="en-US" sz="1000" b="1">
                  <a:latin typeface="Times New Roman" pitchFamily="18" charset="0"/>
                </a:endParaRPr>
              </a:p>
            </p:txBody>
          </p:sp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2511" y="1245"/>
                <a:ext cx="146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AutoShape 37"/>
              <p:cNvSpPr>
                <a:spLocks noChangeArrowheads="1"/>
              </p:cNvSpPr>
              <p:nvPr/>
            </p:nvSpPr>
            <p:spPr bwMode="auto">
              <a:xfrm rot="16200000">
                <a:off x="3005" y="1631"/>
                <a:ext cx="158" cy="462"/>
              </a:xfrm>
              <a:prstGeom prst="triangle">
                <a:avLst>
                  <a:gd name="adj" fmla="val 49972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" name="AutoShape 38"/>
              <p:cNvSpPr>
                <a:spLocks noChangeArrowheads="1"/>
              </p:cNvSpPr>
              <p:nvPr/>
            </p:nvSpPr>
            <p:spPr bwMode="auto">
              <a:xfrm rot="16200000">
                <a:off x="2957" y="1239"/>
                <a:ext cx="126" cy="462"/>
              </a:xfrm>
              <a:prstGeom prst="triangle">
                <a:avLst>
                  <a:gd name="adj" fmla="val 49972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/>
            </p:nvSpPr>
            <p:spPr bwMode="auto">
              <a:xfrm>
                <a:off x="3140" y="1360"/>
                <a:ext cx="575" cy="6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Recall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Recognition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Purchase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Consumption</a:t>
                </a:r>
              </a:p>
            </p:txBody>
          </p:sp>
        </p:grpSp>
        <p:grpSp>
          <p:nvGrpSpPr>
            <p:cNvPr id="16" name="Group 40"/>
            <p:cNvGrpSpPr>
              <a:grpSpLocks/>
            </p:cNvGrpSpPr>
            <p:nvPr/>
          </p:nvGrpSpPr>
          <p:grpSpPr bwMode="auto">
            <a:xfrm>
              <a:off x="2502" y="2529"/>
              <a:ext cx="1482" cy="1120"/>
              <a:chOff x="2502" y="2529"/>
              <a:chExt cx="1482" cy="1120"/>
            </a:xfrm>
          </p:grpSpPr>
          <p:sp>
            <p:nvSpPr>
              <p:cNvPr id="18" name="Rectangle 41"/>
              <p:cNvSpPr>
                <a:spLocks noChangeArrowheads="1"/>
              </p:cNvSpPr>
              <p:nvPr/>
            </p:nvSpPr>
            <p:spPr bwMode="auto">
              <a:xfrm>
                <a:off x="2502" y="2529"/>
                <a:ext cx="1482" cy="112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                  Brand Associations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Strong	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Favorable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Unique</a:t>
                </a:r>
              </a:p>
              <a:p>
                <a:pPr eaLnBrk="1" hangingPunct="1"/>
                <a:endParaRPr lang="en-US" sz="1000" b="1">
                  <a:latin typeface="Times New Roman" pitchFamily="18" charset="0"/>
                </a:endParaRPr>
              </a:p>
            </p:txBody>
          </p:sp>
          <p:sp>
            <p:nvSpPr>
              <p:cNvPr id="19" name="Line 42"/>
              <p:cNvSpPr>
                <a:spLocks noChangeShapeType="1"/>
              </p:cNvSpPr>
              <p:nvPr/>
            </p:nvSpPr>
            <p:spPr bwMode="auto">
              <a:xfrm>
                <a:off x="2511" y="2667"/>
                <a:ext cx="146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AutoShape 43"/>
              <p:cNvSpPr>
                <a:spLocks noChangeArrowheads="1"/>
              </p:cNvSpPr>
              <p:nvPr/>
            </p:nvSpPr>
            <p:spPr bwMode="auto">
              <a:xfrm rot="16200000">
                <a:off x="2993" y="3245"/>
                <a:ext cx="126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1" name="AutoShape 44"/>
              <p:cNvSpPr>
                <a:spLocks noChangeArrowheads="1"/>
              </p:cNvSpPr>
              <p:nvPr/>
            </p:nvSpPr>
            <p:spPr bwMode="auto">
              <a:xfrm rot="16200000">
                <a:off x="3081" y="2961"/>
                <a:ext cx="158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2" name="AutoShape 45"/>
              <p:cNvSpPr>
                <a:spLocks noChangeArrowheads="1"/>
              </p:cNvSpPr>
              <p:nvPr/>
            </p:nvSpPr>
            <p:spPr bwMode="auto">
              <a:xfrm rot="16200000">
                <a:off x="2977" y="2677"/>
                <a:ext cx="126" cy="462"/>
              </a:xfrm>
              <a:prstGeom prst="triangle">
                <a:avLst>
                  <a:gd name="adj" fmla="val 49972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" name="Rectangle 46"/>
              <p:cNvSpPr>
                <a:spLocks noChangeArrowheads="1"/>
              </p:cNvSpPr>
              <p:nvPr/>
            </p:nvSpPr>
            <p:spPr bwMode="auto">
              <a:xfrm>
                <a:off x="3188" y="2782"/>
                <a:ext cx="761" cy="8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1000" b="1">
                    <a:latin typeface="Times New Roman" pitchFamily="18" charset="0"/>
                  </a:rPr>
                  <a:t>Relevance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Consistency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Desirable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Deliverable</a:t>
                </a:r>
              </a:p>
              <a:p>
                <a:endParaRPr lang="en-US" sz="1000" b="1">
                  <a:latin typeface="Times New Roman" pitchFamily="18" charset="0"/>
                </a:endParaRPr>
              </a:p>
              <a:p>
                <a:r>
                  <a:rPr lang="en-US" sz="1000" b="1">
                    <a:latin typeface="Times New Roman" pitchFamily="18" charset="0"/>
                  </a:rPr>
                  <a:t>Point-of-parity</a:t>
                </a:r>
              </a:p>
              <a:p>
                <a:r>
                  <a:rPr lang="en-US" sz="1000" b="1">
                    <a:latin typeface="Times New Roman" pitchFamily="18" charset="0"/>
                  </a:rPr>
                  <a:t>Point-of-difference</a:t>
                </a:r>
              </a:p>
            </p:txBody>
          </p:sp>
        </p:grp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>
              <a:off x="4095" y="2340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14368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2780928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17:  MEASURING SOURCES OF BRAND EQUITY: CAPURING CUSTOMER MINDSET</a:t>
            </a:r>
            <a:endParaRPr lang="en-US" sz="30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20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/>
            </a:r>
            <a:br>
              <a:rPr lang="en-US" sz="3000" dirty="0" smtClean="0">
                <a:solidFill>
                  <a:schemeClr val="hlink"/>
                </a:solidFill>
              </a:rPr>
            </a:br>
            <a:r>
              <a:rPr lang="en-US" sz="3000" dirty="0" smtClean="0">
                <a:solidFill>
                  <a:schemeClr val="hlink"/>
                </a:solidFill>
              </a:rPr>
              <a:t>LECTURE 18: BRAND EQUITY MEASUREMENT AND MANAGEMENT SYSTEM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792559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Brand Value Chain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324725" y="1799034"/>
            <a:ext cx="1422400" cy="132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41925" y="1799034"/>
            <a:ext cx="1422400" cy="132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78175" y="1799034"/>
            <a:ext cx="1422400" cy="132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30300" y="1799034"/>
            <a:ext cx="1422400" cy="132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370638" y="4483496"/>
            <a:ext cx="1279525" cy="13287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292600" y="4483496"/>
            <a:ext cx="1279525" cy="13287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216150" y="4485084"/>
            <a:ext cx="1279525" cy="13287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270125" y="4754959"/>
            <a:ext cx="1209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" pitchFamily="18" charset="0"/>
              </a:rPr>
              <a:t>Program</a:t>
            </a:r>
          </a:p>
          <a:p>
            <a:pPr algn="ctr"/>
            <a:r>
              <a:rPr lang="en-US" sz="2000">
                <a:latin typeface="Times" pitchFamily="18" charset="0"/>
              </a:rPr>
              <a:t>Multiplier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-28575" y="2365771"/>
            <a:ext cx="984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Times" pitchFamily="18" charset="0"/>
              </a:rPr>
              <a:t>VALUE</a:t>
            </a:r>
          </a:p>
          <a:p>
            <a:r>
              <a:rPr lang="en-US" sz="1600" b="1">
                <a:latin typeface="Times" pitchFamily="18" charset="0"/>
              </a:rPr>
              <a:t>STAGES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1254125" y="3230959"/>
            <a:ext cx="1579563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Times" pitchFamily="18" charset="0"/>
              </a:rPr>
              <a:t>- Product</a:t>
            </a:r>
          </a:p>
          <a:p>
            <a:r>
              <a:rPr lang="en-US" sz="1400" b="1">
                <a:latin typeface="Times" pitchFamily="18" charset="0"/>
              </a:rPr>
              <a:t>- Communications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Trade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Employee</a:t>
            </a:r>
          </a:p>
          <a:p>
            <a:r>
              <a:rPr lang="en-US" sz="1400" b="1">
                <a:latin typeface="Times" pitchFamily="18" charset="0"/>
              </a:rPr>
              <a:t>- Other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155950" y="3230959"/>
            <a:ext cx="1227138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Times" pitchFamily="18" charset="0"/>
              </a:rPr>
              <a:t>- Awareness</a:t>
            </a:r>
          </a:p>
          <a:p>
            <a:r>
              <a:rPr lang="en-US" sz="1400" b="1">
                <a:latin typeface="Times" pitchFamily="18" charset="0"/>
              </a:rPr>
              <a:t>- Associations</a:t>
            </a:r>
          </a:p>
          <a:p>
            <a:r>
              <a:rPr lang="en-US" sz="1400" b="1">
                <a:latin typeface="Times" pitchFamily="18" charset="0"/>
              </a:rPr>
              <a:t>- Attitudes</a:t>
            </a:r>
          </a:p>
          <a:p>
            <a:r>
              <a:rPr lang="en-US" sz="1400" b="1">
                <a:latin typeface="Times" pitchFamily="18" charset="0"/>
              </a:rPr>
              <a:t>- Attachment</a:t>
            </a:r>
          </a:p>
          <a:p>
            <a:r>
              <a:rPr lang="en-US" sz="1400" b="1">
                <a:latin typeface="Times" pitchFamily="18" charset="0"/>
              </a:rPr>
              <a:t>- Activity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138738" y="3130946"/>
            <a:ext cx="167798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Times" pitchFamily="18" charset="0"/>
              </a:rPr>
              <a:t>- Price premiums</a:t>
            </a:r>
          </a:p>
          <a:p>
            <a:r>
              <a:rPr lang="en-US" sz="1400" b="1">
                <a:latin typeface="Times" pitchFamily="18" charset="0"/>
              </a:rPr>
              <a:t>- Price elasticity</a:t>
            </a:r>
          </a:p>
          <a:p>
            <a:r>
              <a:rPr lang="en-US" sz="1400" b="1">
                <a:latin typeface="Times" pitchFamily="18" charset="0"/>
              </a:rPr>
              <a:t>- Market share</a:t>
            </a:r>
          </a:p>
          <a:p>
            <a:r>
              <a:rPr lang="en-US" sz="1400" b="1">
                <a:latin typeface="Times" pitchFamily="18" charset="0"/>
              </a:rPr>
              <a:t>- Expansion success</a:t>
            </a:r>
          </a:p>
          <a:p>
            <a:r>
              <a:rPr lang="en-US" sz="1400" b="1">
                <a:latin typeface="Times" pitchFamily="18" charset="0"/>
              </a:rPr>
              <a:t>- Cost structure</a:t>
            </a:r>
          </a:p>
          <a:p>
            <a:r>
              <a:rPr lang="en-US" sz="1400" b="1">
                <a:latin typeface="Times" pitchFamily="18" charset="0"/>
              </a:rPr>
              <a:t>- Profitability</a:t>
            </a: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7165975" y="3230959"/>
            <a:ext cx="19304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Times" pitchFamily="18" charset="0"/>
              </a:rPr>
              <a:t>- Stock price</a:t>
            </a:r>
          </a:p>
          <a:p>
            <a:r>
              <a:rPr lang="en-US" sz="1400" b="1">
                <a:latin typeface="Times" pitchFamily="18" charset="0"/>
              </a:rPr>
              <a:t>- P/E ratio</a:t>
            </a:r>
          </a:p>
          <a:p>
            <a:r>
              <a:rPr lang="en-US" sz="1400" b="1">
                <a:latin typeface="Times" pitchFamily="18" charset="0"/>
              </a:rPr>
              <a:t>- Market capitalization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4338638" y="4767659"/>
            <a:ext cx="12271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" pitchFamily="18" charset="0"/>
              </a:rPr>
              <a:t>Consumer</a:t>
            </a:r>
          </a:p>
          <a:p>
            <a:pPr algn="ctr"/>
            <a:r>
              <a:rPr lang="en-US" sz="2000">
                <a:latin typeface="Times" pitchFamily="18" charset="0"/>
              </a:rPr>
              <a:t>Multiplier</a:t>
            </a: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 flipV="1">
            <a:off x="2859088" y="2476896"/>
            <a:ext cx="0" cy="200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V="1">
            <a:off x="7008813" y="2476896"/>
            <a:ext cx="0" cy="200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V="1">
            <a:off x="4932363" y="2473721"/>
            <a:ext cx="0" cy="200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49213" y="5032771"/>
            <a:ext cx="1050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Times" pitchFamily="18" charset="0"/>
              </a:rPr>
              <a:t>FILTERS</a:t>
            </a: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2141538" y="5942409"/>
            <a:ext cx="1414462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Clarity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Relevance</a:t>
            </a:r>
          </a:p>
          <a:p>
            <a:r>
              <a:rPr lang="en-US" sz="1400" b="1">
                <a:latin typeface="Times" pitchFamily="18" charset="0"/>
              </a:rPr>
              <a:t>- Distinctiveness</a:t>
            </a:r>
          </a:p>
          <a:p>
            <a:r>
              <a:rPr lang="en-US" sz="1400" b="1">
                <a:latin typeface="Times" pitchFamily="18" charset="0"/>
              </a:rPr>
              <a:t>- Consistency </a:t>
            </a: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3962400" y="5942409"/>
            <a:ext cx="232092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latin typeface="Times" pitchFamily="18" charset="0"/>
              </a:rPr>
              <a:t>- Channel support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Consumer size and profile 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Competitive reactions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6175375" y="5942409"/>
            <a:ext cx="17621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Market dynamics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Growth potential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Risk profile</a:t>
            </a:r>
          </a:p>
          <a:p>
            <a:pPr>
              <a:buFontTx/>
              <a:buChar char="-"/>
            </a:pPr>
            <a:r>
              <a:rPr lang="en-US" sz="1400" b="1">
                <a:latin typeface="Times" pitchFamily="18" charset="0"/>
              </a:rPr>
              <a:t> Brand contribution</a:t>
            </a: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2557463" y="2457846"/>
            <a:ext cx="6175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4597400" y="2464196"/>
            <a:ext cx="642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6662738" y="2464196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6424613" y="4767659"/>
            <a:ext cx="1209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" pitchFamily="18" charset="0"/>
              </a:rPr>
              <a:t>Market</a:t>
            </a:r>
          </a:p>
          <a:p>
            <a:pPr algn="ctr"/>
            <a:r>
              <a:rPr lang="en-US" sz="2000">
                <a:latin typeface="Times" pitchFamily="18" charset="0"/>
              </a:rPr>
              <a:t>Multiplier</a:t>
            </a:r>
          </a:p>
        </p:txBody>
      </p:sp>
    </p:spTree>
    <p:extLst>
      <p:ext uri="{BB962C8B-B14F-4D97-AF65-F5344CB8AC3E}">
        <p14:creationId xmlns:p14="http://schemas.microsoft.com/office/powerpoint/2010/main" xmlns="" val="425468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2718048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19: MEASURING OUTCOMES OF BRAND EQUITY: CAPTURING MARKET PERFORMANCE</a:t>
            </a:r>
            <a:endParaRPr lang="en-US" sz="30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655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852936"/>
            <a:ext cx="6631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 smtClean="0">
                <a:latin typeface="AdamGorry-Lights" pitchFamily="34" charset="0"/>
              </a:rPr>
              <a:t>LECTURE 20: BRAND REPORT CARD</a:t>
            </a:r>
            <a:endParaRPr lang="en-US" sz="2800" b="1" u="sng" dirty="0">
              <a:latin typeface="AdamGorry-Light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64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9552" y="620688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LECTURE 21: Brand Valuation</a:t>
            </a:r>
            <a:br>
              <a:rPr lang="en-GB" dirty="0" smtClean="0"/>
            </a:br>
            <a:r>
              <a:rPr lang="en-GB" sz="3200" dirty="0" smtClean="0"/>
              <a:t>Through Brand Passion Strategy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xmlns="" val="335642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332656"/>
            <a:ext cx="4552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Passion Brand Strategy</a:t>
            </a:r>
            <a:endParaRPr lang="en-GB" sz="36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49694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003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332656"/>
            <a:ext cx="45520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/>
              <a:t>Four Dimensions of </a:t>
            </a:r>
          </a:p>
          <a:p>
            <a:pPr algn="ctr"/>
            <a:r>
              <a:rPr lang="en-GB" sz="3600" b="1" dirty="0" smtClean="0"/>
              <a:t>Passion Brand Strategy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2852936"/>
            <a:ext cx="34148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Performance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Perception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Inside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800" b="1" dirty="0" smtClean="0"/>
              <a:t>Brand Currency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xmlns="" val="236789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250202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 LECTURE 22: INTEGRATING MARKETING COMMUNICATIONS TO BUILD BRAND EQUITY</a:t>
            </a:r>
            <a:endParaRPr lang="en-US" sz="30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11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0" y="304800"/>
            <a:ext cx="90678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chemeClr val="hlink"/>
                </a:solidFill>
              </a:rPr>
              <a:t>Information Processing Model of Communications</a:t>
            </a:r>
            <a:endParaRPr lang="en-US" sz="4000" dirty="0">
              <a:solidFill>
                <a:schemeClr val="hlink"/>
              </a:solidFill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533400" y="1676400"/>
            <a:ext cx="8382000" cy="48768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Exposure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Attention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Comprehension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Yielding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Intentions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mtClean="0"/>
              <a:t>Behavior</a:t>
            </a:r>
            <a:endParaRPr lang="en-US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9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253665"/>
            <a:ext cx="6806672" cy="584775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Berlin Sans FB Demi" pitchFamily="34" charset="0"/>
              </a:rPr>
              <a:t>LECTURE 23: BRANDS &amp; BRANDING</a:t>
            </a:r>
          </a:p>
        </p:txBody>
      </p:sp>
    </p:spTree>
    <p:extLst>
      <p:ext uri="{BB962C8B-B14F-4D97-AF65-F5344CB8AC3E}">
        <p14:creationId xmlns:p14="http://schemas.microsoft.com/office/powerpoint/2010/main" xmlns="" val="10548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 1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 w="57150">
            <a:solidFill>
              <a:srgbClr val="66FF33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31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066800"/>
            <a:ext cx="7620000" cy="1570112"/>
          </a:xfrm>
          <a:prstGeom prst="rect">
            <a:avLst/>
          </a:prstGeom>
          <a:solidFill>
            <a:srgbClr val="FC0128">
              <a:alpha val="45882"/>
            </a:srgbClr>
          </a:solidFill>
          <a:ln w="76200">
            <a:solidFill>
              <a:srgbClr val="FE9B03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5400" dirty="0" smtClean="0">
                <a:latin typeface="Old English Text MT" pitchFamily="66" charset="0"/>
              </a:rPr>
              <a:t>LECTURE 24: Building Brand Value</a:t>
            </a:r>
          </a:p>
        </p:txBody>
      </p:sp>
    </p:spTree>
    <p:extLst>
      <p:ext uri="{BB962C8B-B14F-4D97-AF65-F5344CB8AC3E}">
        <p14:creationId xmlns:p14="http://schemas.microsoft.com/office/powerpoint/2010/main" xmlns="" val="33397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57200" y="764704"/>
            <a:ext cx="8229600" cy="5353050"/>
          </a:xfrm>
          <a:prstGeom prst="rect">
            <a:avLst/>
          </a:prstGeom>
          <a:solidFill>
            <a:srgbClr val="B760F9">
              <a:alpha val="59000"/>
            </a:srgbClr>
          </a:solidFill>
          <a:ln w="152400">
            <a:solidFill>
              <a:srgbClr val="E3BEFF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Motivation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refers to the processes that cause people to behave as they do.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Once a need is aroused, a state of tension exists that drives the consumer to attempt to reduce or eliminate the need.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Needs can be: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Utilitarian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: a desire to achieve some functional or practical benefit.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Hedonic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: an experiential need, involving emotional responses or fantasies.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37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0" y="44624"/>
            <a:ext cx="91440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solidFill>
                  <a:schemeClr val="hlink"/>
                </a:solidFill>
              </a:rPr>
              <a:t>LECTURE 25: CUSTOMER-BASED BRAND EQUITY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457200" y="61939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40000"/>
              </a:spcBef>
            </a:pPr>
            <a:r>
              <a:rPr lang="en-US" sz="4000" smtClean="0">
                <a:solidFill>
                  <a:schemeClr val="hlink"/>
                </a:solidFill>
              </a:rPr>
              <a:t>Brand Knowledge Structure</a:t>
            </a:r>
            <a:endParaRPr lang="en-US" sz="4000" dirty="0">
              <a:solidFill>
                <a:schemeClr val="hlink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1792560"/>
            <a:ext cx="8382000" cy="4876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40000"/>
              </a:spcBef>
            </a:pPr>
            <a:endParaRPr lang="en-US" sz="3600" smtClean="0"/>
          </a:p>
          <a:p>
            <a:pPr>
              <a:spcBef>
                <a:spcPct val="40000"/>
              </a:spcBef>
            </a:pPr>
            <a:r>
              <a:rPr lang="en-US" sz="3600" smtClean="0"/>
              <a:t>Brand awareness, depth, and breadth</a:t>
            </a:r>
          </a:p>
          <a:p>
            <a:pPr>
              <a:spcBef>
                <a:spcPct val="40000"/>
              </a:spcBef>
            </a:pPr>
            <a:r>
              <a:rPr lang="en-US" sz="3600" smtClean="0"/>
              <a:t>Brand associations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xmlns="" val="6603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smtClean="0">
                <a:solidFill>
                  <a:schemeClr val="hlink"/>
                </a:solidFill>
                <a:ea typeface="ＭＳ Ｐゴシック" charset="-128"/>
              </a:rPr>
              <a:t>Summary of Customer-Based Brand Equity Framework</a:t>
            </a:r>
            <a:r>
              <a:rPr lang="en-US" altLang="ja-JP" sz="4000" smtClean="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ja-JP" sz="2400" smtClean="0">
                <a:ea typeface="ＭＳ Ｐゴシック" charset="-128"/>
              </a:rPr>
              <a:t>Sources of brand equity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Strength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Favorability 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Uniqueness</a:t>
            </a:r>
          </a:p>
          <a:p>
            <a:pPr>
              <a:lnSpc>
                <a:spcPct val="80000"/>
              </a:lnSpc>
            </a:pPr>
            <a:r>
              <a:rPr lang="en-US" altLang="ja-JP" sz="2400" smtClean="0">
                <a:ea typeface="ＭＳ Ｐゴシック" charset="-128"/>
              </a:rPr>
              <a:t>Outcomes of brand equity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Greater loyalty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Less vulnerability to competitive marketing actions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Less vulnerability to marketing crises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Larger margins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More inelastic consumer response to price increases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More elastic consumer response to price decreases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Greater trade cooperation and support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Increased marketing communication effectiveness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Possible licensing opportunities</a:t>
            </a:r>
          </a:p>
          <a:p>
            <a:pPr lvl="1">
              <a:lnSpc>
                <a:spcPct val="80000"/>
              </a:lnSpc>
            </a:pPr>
            <a:r>
              <a:rPr lang="en-US" altLang="ja-JP" sz="2000" smtClean="0">
                <a:ea typeface="ＭＳ Ｐゴシック" charset="-128"/>
              </a:rPr>
              <a:t>Additional brand extension opportunities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xmlns="" val="6739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4624"/>
            <a:ext cx="7514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/>
              <a:t>LECTURE 26: BRAND PERSONALITY</a:t>
            </a:r>
            <a:endParaRPr lang="en-GB" sz="4000" b="1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3400" y="886544"/>
            <a:ext cx="8153400" cy="5638800"/>
          </a:xfrm>
          <a:prstGeom prst="rect">
            <a:avLst/>
          </a:prstGeom>
          <a:solidFill>
            <a:srgbClr val="808000">
              <a:alpha val="56000"/>
            </a:srgbClr>
          </a:solidFill>
          <a:ln w="152400">
            <a:solidFill>
              <a:srgbClr val="FAFD00"/>
            </a:solidFill>
            <a:miter lim="800000"/>
            <a:headEnd/>
            <a:tailEnd/>
          </a:ln>
        </p:spPr>
        <p:txBody>
          <a:bodyPr vert="horz" lIns="90488" tIns="44450" rIns="90488" bIns="4445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AFD00"/>
              </a:buClr>
            </a:pPr>
            <a:r>
              <a:rPr lang="en-US" sz="2800" smtClean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Personality </a:t>
            </a:r>
            <a:r>
              <a:rPr lang="en-US" sz="2800" smtClean="0">
                <a:solidFill>
                  <a:srgbClr val="FFFFFF"/>
                </a:solidFill>
              </a:rPr>
              <a:t>refers to a person’s unique psychological makeup and how it consistently influences the way a person responds to his or her environment.</a:t>
            </a:r>
          </a:p>
          <a:p>
            <a:pPr>
              <a:lnSpc>
                <a:spcPct val="90000"/>
              </a:lnSpc>
              <a:buClr>
                <a:srgbClr val="FAFD00"/>
              </a:buClr>
            </a:pPr>
            <a:r>
              <a:rPr lang="en-US" sz="2800" smtClean="0">
                <a:solidFill>
                  <a:srgbClr val="FFFFFF"/>
                </a:solidFill>
              </a:rPr>
              <a:t>Most now agree that both personality and situational factors play a role in determining people’s behavior. </a:t>
            </a:r>
          </a:p>
          <a:p>
            <a:pPr>
              <a:lnSpc>
                <a:spcPct val="90000"/>
              </a:lnSpc>
              <a:buClr>
                <a:srgbClr val="FAFD00"/>
              </a:buClr>
            </a:pPr>
            <a:r>
              <a:rPr lang="en-US" sz="2800" smtClean="0">
                <a:solidFill>
                  <a:srgbClr val="FFFFFF"/>
                </a:solidFill>
              </a:rPr>
              <a:t>Personality is usually involved, along with: </a:t>
            </a:r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mtClean="0">
                <a:solidFill>
                  <a:srgbClr val="FFFFFF"/>
                </a:solidFill>
              </a:rPr>
              <a:t>A person’s choices of leisure activities, political outlook, aesthetic tastes, and</a:t>
            </a:r>
            <a:endParaRPr lang="en-US" smtClean="0"/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mtClean="0">
                <a:solidFill>
                  <a:srgbClr val="FFFFFF"/>
                </a:solidFill>
              </a:rPr>
              <a:t>Other individual factors to segment customers in terms of </a:t>
            </a:r>
            <a:r>
              <a:rPr lang="en-US" smtClean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Lifestyles.</a:t>
            </a:r>
            <a:endParaRPr lang="en-US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80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LECTURE 27: EMOTIONAL </a:t>
            </a:r>
            <a:r>
              <a:rPr lang="en-US" sz="2800" b="1" dirty="0">
                <a:solidFill>
                  <a:schemeClr val="tx1"/>
                </a:solidFill>
              </a:rPr>
              <a:t>BRANDING</a:t>
            </a:r>
          </a:p>
          <a:p>
            <a:pPr algn="ctr">
              <a:defRPr/>
            </a:pP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4" descr="chap1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8983"/>
            <a:ext cx="8244408" cy="617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550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79671" y="188640"/>
            <a:ext cx="76370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 b="1" dirty="0" smtClean="0"/>
              <a:t>LECTURE 28: BRAND </a:t>
            </a:r>
            <a:r>
              <a:rPr lang="en-US" sz="3200" b="1" dirty="0"/>
              <a:t>FOOTPRINTING</a:t>
            </a: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990600" y="1371600"/>
            <a:ext cx="2514600" cy="1676400"/>
          </a:xfrm>
          <a:prstGeom prst="bevel">
            <a:avLst>
              <a:gd name="adj" fmla="val 12500"/>
            </a:avLst>
          </a:prstGeom>
          <a:solidFill>
            <a:srgbClr val="CC0000">
              <a:alpha val="52940"/>
            </a:srgbClr>
          </a:solidFill>
          <a:ln w="3175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Awareness </a:t>
            </a:r>
          </a:p>
          <a:p>
            <a:r>
              <a:rPr lang="en-US">
                <a:solidFill>
                  <a:schemeClr val="bg1"/>
                </a:solidFill>
              </a:rPr>
              <a:t>of brand </a:t>
            </a: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1600200" y="3962400"/>
            <a:ext cx="2514600" cy="1676400"/>
          </a:xfrm>
          <a:prstGeom prst="bevel">
            <a:avLst>
              <a:gd name="adj" fmla="val 12500"/>
            </a:avLst>
          </a:prstGeom>
          <a:solidFill>
            <a:schemeClr val="hlink">
              <a:alpha val="52940"/>
            </a:schemeClr>
          </a:solidFill>
          <a:ln w="9525">
            <a:solidFill>
              <a:srgbClr val="00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Positive feelings</a:t>
            </a:r>
          </a:p>
          <a:p>
            <a:r>
              <a:rPr lang="en-US">
                <a:solidFill>
                  <a:schemeClr val="bg1"/>
                </a:solidFill>
              </a:rPr>
              <a:t> towards brand </a:t>
            </a: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4572000" y="2362200"/>
            <a:ext cx="2514600" cy="1676400"/>
          </a:xfrm>
          <a:prstGeom prst="bevel">
            <a:avLst>
              <a:gd name="adj" fmla="val 12500"/>
            </a:avLst>
          </a:prstGeom>
          <a:solidFill>
            <a:srgbClr val="9933FF">
              <a:alpha val="45882"/>
            </a:srgbClr>
          </a:solidFill>
          <a:ln w="31750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Uniqueness or </a:t>
            </a:r>
          </a:p>
          <a:p>
            <a:r>
              <a:rPr lang="en-US">
                <a:solidFill>
                  <a:schemeClr val="bg1"/>
                </a:solidFill>
              </a:rPr>
              <a:t>differentiation of </a:t>
            </a:r>
          </a:p>
          <a:p>
            <a:r>
              <a:rPr lang="en-US">
                <a:solidFill>
                  <a:schemeClr val="bg1"/>
                </a:solidFill>
              </a:rPr>
              <a:t>brand 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5334000" y="4724400"/>
            <a:ext cx="2514600" cy="1676400"/>
          </a:xfrm>
          <a:prstGeom prst="bevel">
            <a:avLst>
              <a:gd name="adj" fmla="val 12500"/>
            </a:avLst>
          </a:prstGeom>
          <a:solidFill>
            <a:srgbClr val="FFFF66">
              <a:alpha val="54117"/>
            </a:srgbClr>
          </a:solidFill>
          <a:ln w="3175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Relevance to key </a:t>
            </a:r>
          </a:p>
          <a:p>
            <a:r>
              <a:rPr lang="en-US"/>
              <a:t>decision </a:t>
            </a:r>
          </a:p>
          <a:p>
            <a:r>
              <a:rPr lang="en-US"/>
              <a:t>(e.g. purchase intent) </a:t>
            </a:r>
          </a:p>
        </p:txBody>
      </p:sp>
    </p:spTree>
    <p:extLst>
      <p:ext uri="{BB962C8B-B14F-4D97-AF65-F5344CB8AC3E}">
        <p14:creationId xmlns:p14="http://schemas.microsoft.com/office/powerpoint/2010/main" xmlns="" val="5386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2"/>
          <p:cNvPicPr>
            <a:picLocks noChangeAspect="1" noChangeArrowheads="1"/>
          </p:cNvPicPr>
          <p:nvPr/>
        </p:nvPicPr>
        <p:blipFill>
          <a:blip r:embed="rId2" cstate="print">
            <a:lum bright="-30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94"/>
          <a:stretch>
            <a:fillRect/>
          </a:stretch>
        </p:blipFill>
        <p:spPr bwMode="auto">
          <a:xfrm>
            <a:off x="304800" y="533400"/>
            <a:ext cx="8534400" cy="5867400"/>
          </a:xfrm>
          <a:prstGeom prst="rect">
            <a:avLst/>
          </a:prstGeom>
          <a:noFill/>
          <a:ln w="152400">
            <a:solidFill>
              <a:srgbClr val="99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5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79512" y="61912"/>
            <a:ext cx="85721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 b="1" dirty="0" smtClean="0"/>
              <a:t>LECTURE 29: THE </a:t>
            </a:r>
            <a:r>
              <a:rPr lang="en-US" sz="3200" b="1" dirty="0"/>
              <a:t>IBC STRATEGY ; PART I</a:t>
            </a:r>
          </a:p>
        </p:txBody>
      </p:sp>
      <p:pic>
        <p:nvPicPr>
          <p:cNvPr id="3" name="Picture 5" descr="FCB GRI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77" t="6032" r="5714" b="6349"/>
          <a:stretch>
            <a:fillRect/>
          </a:stretch>
        </p:blipFill>
        <p:spPr bwMode="auto">
          <a:xfrm>
            <a:off x="533400" y="914400"/>
            <a:ext cx="8077200" cy="56753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96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97615"/>
            <a:ext cx="5453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/>
              <a:t>THE IBC STRATEGY – PART II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11760" y="1268760"/>
            <a:ext cx="3829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/>
              <a:t>PRIZM NE SEGMENTS</a:t>
            </a:r>
            <a:endParaRPr lang="en-GB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790470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476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12967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695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8640"/>
            <a:ext cx="5324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THE IBC STRATEGY: PART III</a:t>
            </a:r>
            <a:endParaRPr lang="en-GB" sz="2800" b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09600" y="3124200"/>
          <a:ext cx="7848600" cy="3186113"/>
        </p:xfrm>
        <a:graphic>
          <a:graphicData uri="http://schemas.openxmlformats.org/presentationml/2006/ole">
            <p:oleObj spid="_x0000_s2051" name="Worksheet" r:id="rId3" imgW="4129200" imgH="164628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048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1792</Words>
  <Application>Microsoft Office PowerPoint</Application>
  <PresentationFormat>On-screen Show (4:3)</PresentationFormat>
  <Paragraphs>503</Paragraphs>
  <Slides>65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Office Theme</vt:lpstr>
      <vt:lpstr>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Administrator</cp:lastModifiedBy>
  <cp:revision>40</cp:revision>
  <dcterms:created xsi:type="dcterms:W3CDTF">2013-06-09T07:56:25Z</dcterms:created>
  <dcterms:modified xsi:type="dcterms:W3CDTF">2013-06-10T10:08:46Z</dcterms:modified>
</cp:coreProperties>
</file>