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71" saveSubsetFonts="1">
  <p:sldMasterIdLst>
    <p:sldMasterId id="2147483673" r:id="rId1"/>
  </p:sldMasterIdLst>
  <p:notesMasterIdLst>
    <p:notesMasterId r:id="rId26"/>
  </p:notesMasterIdLst>
  <p:handoutMasterIdLst>
    <p:handoutMasterId r:id="rId27"/>
  </p:handoutMasterIdLst>
  <p:sldIdLst>
    <p:sldId id="288" r:id="rId2"/>
    <p:sldId id="317" r:id="rId3"/>
    <p:sldId id="266" r:id="rId4"/>
    <p:sldId id="312" r:id="rId5"/>
    <p:sldId id="295" r:id="rId6"/>
    <p:sldId id="258" r:id="rId7"/>
    <p:sldId id="297" r:id="rId8"/>
    <p:sldId id="298" r:id="rId9"/>
    <p:sldId id="313" r:id="rId10"/>
    <p:sldId id="301" r:id="rId11"/>
    <p:sldId id="267" r:id="rId12"/>
    <p:sldId id="300" r:id="rId13"/>
    <p:sldId id="273" r:id="rId14"/>
    <p:sldId id="302" r:id="rId15"/>
    <p:sldId id="276" r:id="rId16"/>
    <p:sldId id="303" r:id="rId17"/>
    <p:sldId id="304" r:id="rId18"/>
    <p:sldId id="278" r:id="rId19"/>
    <p:sldId id="279" r:id="rId20"/>
    <p:sldId id="280" r:id="rId21"/>
    <p:sldId id="294" r:id="rId22"/>
    <p:sldId id="314" r:id="rId23"/>
    <p:sldId id="315" r:id="rId24"/>
    <p:sldId id="316" r:id="rId25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34DB"/>
    <a:srgbClr val="B50069"/>
    <a:srgbClr val="FF0000"/>
    <a:srgbClr val="FF9900"/>
    <a:srgbClr val="99FF33"/>
    <a:srgbClr val="FF6600"/>
    <a:srgbClr val="FFFF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574" autoAdjust="0"/>
  </p:normalViewPr>
  <p:slideViewPr>
    <p:cSldViewPr>
      <p:cViewPr varScale="1">
        <p:scale>
          <a:sx n="70" d="100"/>
          <a:sy n="70" d="100"/>
        </p:scale>
        <p:origin x="-5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78432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387850"/>
            <a:ext cx="5140325" cy="4156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863" tIns="45126" rIns="91863" bIns="45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4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3325" y="698500"/>
            <a:ext cx="4603750" cy="3451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75517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F0C42-4751-4052-BD10-D4CFA5CA6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 Box 26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641350"/>
          </a:xfrm>
          <a:prstGeom prst="rect">
            <a:avLst/>
          </a:prstGeom>
          <a:solidFill>
            <a:schemeClr val="tx2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>
                <a:solidFill>
                  <a:schemeClr val="hlink"/>
                </a:solidFill>
                <a:latin typeface="Book Antiqua" pitchFamily="18" charset="0"/>
              </a:rPr>
              <a:t>Market Segmentation: Art or Science?</a:t>
            </a:r>
          </a:p>
        </p:txBody>
      </p:sp>
      <p:sp>
        <p:nvSpPr>
          <p:cNvPr id="8" name="Line 27"/>
          <p:cNvSpPr>
            <a:spLocks noChangeShapeType="1"/>
          </p:cNvSpPr>
          <p:nvPr userDrawn="1"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2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Line 28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152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Picture 29" descr="HOW TO LOSE A GUY IN 10 DAYS"/>
          <p:cNvPicPr>
            <a:picLocks noChangeAspect="1" noChangeArrowheads="1"/>
          </p:cNvPicPr>
          <p:nvPr userDrawn="1"/>
        </p:nvPicPr>
        <p:blipFill>
          <a:blip r:embed="rId2">
            <a:lum bright="-6000" contrast="24000"/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061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A7627-C8F2-4413-B259-6AEEB756B5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3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9DD32-5868-48CA-80B2-941889D10D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2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ECED83-7117-4864-BC34-9B2E13CB68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31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86D5C5-5B08-40BF-9E80-08F1984EFD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7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A3F47-9969-43D6-8E62-A27C6B585C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63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E5470-853B-4EB0-BB56-32652BB552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9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E2741-23CD-4869-859B-9963E60508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03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20EE9A-49D4-4071-8361-4AD7DBAD30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26DA6C-0F3C-4734-A852-D64F2F4868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1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9F1460-A34B-4D3A-B499-78EE1D1561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68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532623-0137-47E1-905A-83CC0572E4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 Box 26"/>
          <p:cNvSpPr txBox="1">
            <a:spLocks noChangeArrowheads="1"/>
          </p:cNvSpPr>
          <p:nvPr userDrawn="1"/>
        </p:nvSpPr>
        <p:spPr bwMode="auto">
          <a:xfrm>
            <a:off x="0" y="0"/>
            <a:ext cx="91440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 i="1">
                <a:solidFill>
                  <a:schemeClr val="hlink"/>
                </a:solidFill>
                <a:latin typeface="Book Antiqua" pitchFamily="18" charset="0"/>
              </a:rPr>
              <a:t>Market Segmentation: Art or Science?</a:t>
            </a:r>
          </a:p>
        </p:txBody>
      </p:sp>
      <p:sp>
        <p:nvSpPr>
          <p:cNvPr id="8" name="Line 27"/>
          <p:cNvSpPr>
            <a:spLocks noChangeShapeType="1"/>
          </p:cNvSpPr>
          <p:nvPr userDrawn="1"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152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Line 28"/>
          <p:cNvSpPr>
            <a:spLocks noChangeShapeType="1"/>
          </p:cNvSpPr>
          <p:nvPr userDrawn="1"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152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2209800"/>
            <a:ext cx="5324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/>
              <a:t>THE IBC STRATEGY: PART III</a:t>
            </a:r>
            <a:endParaRPr lang="en-GB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93101" y="617220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NIKE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85800" y="838200"/>
            <a:ext cx="381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i="1">
                <a:solidFill>
                  <a:srgbClr val="FDE3BA"/>
                </a:solidFill>
              </a:rPr>
              <a:t>Definition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914400" y="3200400"/>
            <a:ext cx="792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3200" b="1" dirty="0">
                <a:latin typeface="Arial" charset="0"/>
              </a:rPr>
              <a:t>Market Segmentation</a:t>
            </a:r>
            <a:r>
              <a:rPr lang="en-US" sz="2400" b="1" dirty="0">
                <a:latin typeface="Arial" charset="0"/>
              </a:rPr>
              <a:t>:</a:t>
            </a:r>
          </a:p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</a:pPr>
            <a:endParaRPr lang="en-US" sz="2400" b="1" dirty="0">
              <a:latin typeface="Arial" charset="0"/>
            </a:endParaRP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 dirty="0">
                <a:latin typeface="Arial" charset="0"/>
              </a:rPr>
              <a:t>Dividing a market into distinct groups with distinct needs, characteristics, or behavior who might require separate products or marketing mixes.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962400" y="1095211"/>
            <a:ext cx="5181600" cy="96218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Know Your Market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3124201"/>
            <a:ext cx="8001000" cy="297179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What information do you need to reach your prospects successfully?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 you understand their problems?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Have you thought about what you want people to think and feel about your brand?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KOLSON BISCUI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33400"/>
            <a:ext cx="7848600" cy="5843588"/>
          </a:xfrm>
          <a:prstGeom prst="rect">
            <a:avLst/>
          </a:prstGeom>
          <a:noFill/>
          <a:ln w="57150">
            <a:solidFill>
              <a:srgbClr val="9234DB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916988" cy="681038"/>
          </a:xfrm>
          <a:solidFill>
            <a:schemeClr val="accent1">
              <a:alpha val="70000"/>
            </a:schemeClr>
          </a:solidFill>
        </p:spPr>
        <p:txBody>
          <a:bodyPr lIns="90488" tIns="44450" rIns="90488" bIns="44450">
            <a:normAutofit fontScale="9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3600" smtClean="0">
                <a:solidFill>
                  <a:srgbClr val="FDE3BA"/>
                </a:solidFill>
              </a:rPr>
              <a:t>Developing a </a:t>
            </a:r>
            <a:br>
              <a:rPr lang="en-US" sz="3600" smtClean="0">
                <a:solidFill>
                  <a:srgbClr val="FDE3BA"/>
                </a:solidFill>
              </a:rPr>
            </a:br>
            <a:r>
              <a:rPr lang="en-US" sz="3600" smtClean="0">
                <a:solidFill>
                  <a:srgbClr val="FDE3BA"/>
                </a:solidFill>
              </a:rPr>
              <a:t>Market Segmentation Strategy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rot="5400000">
            <a:off x="4456113" y="-1362075"/>
            <a:ext cx="63182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FADC07">
                  <a:gamma/>
                  <a:tint val="0"/>
                  <a:invGamma/>
                </a:srgbClr>
              </a:gs>
              <a:gs pos="100000">
                <a:srgbClr val="FADC0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Define Product Market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 rot="16200000" flipH="1">
            <a:off x="4581525" y="1379538"/>
            <a:ext cx="381000" cy="1409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C0FEF9">
                  <a:gamma/>
                  <a:shade val="60000"/>
                  <a:invGamma/>
                </a:srgbClr>
              </a:gs>
              <a:gs pos="100000">
                <a:srgbClr val="C0FEF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 rot="5400000">
            <a:off x="4491038" y="-439737"/>
            <a:ext cx="57467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038A69">
                  <a:gamma/>
                  <a:tint val="0"/>
                  <a:invGamma/>
                </a:srgbClr>
              </a:gs>
              <a:gs pos="100000">
                <a:srgbClr val="038A6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Determine Bases for Segmentation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 rot="16200000" flipH="1">
            <a:off x="4581525" y="2295525"/>
            <a:ext cx="381000" cy="1409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C0FEF9">
                  <a:gamma/>
                  <a:shade val="60000"/>
                  <a:invGamma/>
                </a:srgbClr>
              </a:gs>
              <a:gs pos="100000">
                <a:srgbClr val="C0FEF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 rot="5400000">
            <a:off x="4491038" y="444500"/>
            <a:ext cx="57467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3365FB">
                  <a:gamma/>
                  <a:tint val="0"/>
                  <a:invGamma/>
                </a:srgbClr>
              </a:gs>
              <a:gs pos="100000">
                <a:srgbClr val="3365FB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Describe Segments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 rot="16200000" flipH="1">
            <a:off x="4581525" y="3170238"/>
            <a:ext cx="381000" cy="1409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C0FEF9">
                  <a:gamma/>
                  <a:shade val="60000"/>
                  <a:invGamma/>
                </a:srgbClr>
              </a:gs>
              <a:gs pos="100000">
                <a:srgbClr val="C0FEF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 rot="5400000">
            <a:off x="4497388" y="1343025"/>
            <a:ext cx="57467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500093">
                  <a:gamma/>
                  <a:tint val="0"/>
                  <a:invGamma/>
                </a:srgbClr>
              </a:gs>
              <a:gs pos="100000">
                <a:srgbClr val="500093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Evaluate Potential Success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 rot="16200000" flipH="1">
            <a:off x="4587875" y="4078288"/>
            <a:ext cx="381000" cy="1409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C0FEF9">
                  <a:gamma/>
                  <a:shade val="60000"/>
                  <a:invGamma/>
                </a:srgbClr>
              </a:gs>
              <a:gs pos="100000">
                <a:srgbClr val="C0FEF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 rot="5400000">
            <a:off x="4491038" y="2238375"/>
            <a:ext cx="57467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D93192">
                  <a:gamma/>
                  <a:tint val="0"/>
                  <a:invGamma/>
                </a:srgbClr>
              </a:gs>
              <a:gs pos="100000">
                <a:srgbClr val="D93192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Select Target Markets</a:t>
            </a:r>
          </a:p>
        </p:txBody>
      </p:sp>
      <p:sp>
        <p:nvSpPr>
          <p:cNvPr id="6157" name="AutoShape 13"/>
          <p:cNvSpPr>
            <a:spLocks noChangeArrowheads="1"/>
          </p:cNvSpPr>
          <p:nvPr/>
        </p:nvSpPr>
        <p:spPr bwMode="auto">
          <a:xfrm rot="16200000" flipH="1">
            <a:off x="4581525" y="4945063"/>
            <a:ext cx="381000" cy="1409700"/>
          </a:xfrm>
          <a:prstGeom prst="rightArrow">
            <a:avLst>
              <a:gd name="adj1" fmla="val 50000"/>
              <a:gd name="adj2" fmla="val 50005"/>
            </a:avLst>
          </a:prstGeom>
          <a:gradFill rotWithShape="0">
            <a:gsLst>
              <a:gs pos="0">
                <a:srgbClr val="C0FEF9">
                  <a:gamma/>
                  <a:shade val="60000"/>
                  <a:invGamma/>
                </a:srgbClr>
              </a:gs>
              <a:gs pos="100000">
                <a:srgbClr val="C0FEF9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/>
        </p:nvSpPr>
        <p:spPr bwMode="auto">
          <a:xfrm rot="5400000">
            <a:off x="4484688" y="3138488"/>
            <a:ext cx="574675" cy="5953125"/>
          </a:xfrm>
          <a:prstGeom prst="cube">
            <a:avLst>
              <a:gd name="adj" fmla="val 11667"/>
            </a:avLst>
          </a:prstGeom>
          <a:gradFill rotWithShape="0">
            <a:gsLst>
              <a:gs pos="0">
                <a:srgbClr val="CF0E30">
                  <a:gamma/>
                  <a:tint val="0"/>
                  <a:invGamma/>
                </a:srgbClr>
              </a:gs>
              <a:gs pos="100000">
                <a:srgbClr val="CF0E30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rot="10800000" vert="eaVert" wrap="none" lIns="93663" tIns="46038" rIns="93663" bIns="46038" anchor="ctr"/>
          <a:lstStyle/>
          <a:p>
            <a:pPr algn="ctr" defTabSz="927100">
              <a:defRPr/>
            </a:pPr>
            <a:r>
              <a:rPr lang="en-US" sz="2000" b="1">
                <a:solidFill>
                  <a:srgbClr val="000000"/>
                </a:solidFill>
                <a:latin typeface="Arial" charset="0"/>
              </a:rPr>
              <a:t>Determine Marketing Mix Strategies</a:t>
            </a:r>
          </a:p>
        </p:txBody>
      </p:sp>
      <p:sp>
        <p:nvSpPr>
          <p:cNvPr id="10254" name="Rectangle 15"/>
          <p:cNvSpPr>
            <a:spLocks noChangeArrowheads="1"/>
          </p:cNvSpPr>
          <p:nvPr/>
        </p:nvSpPr>
        <p:spPr bwMode="auto">
          <a:xfrm>
            <a:off x="1970088" y="1368425"/>
            <a:ext cx="350837" cy="4175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0255" name="Rectangle 16"/>
          <p:cNvSpPr>
            <a:spLocks noChangeArrowheads="1"/>
          </p:cNvSpPr>
          <p:nvPr/>
        </p:nvSpPr>
        <p:spPr bwMode="auto">
          <a:xfrm>
            <a:off x="1955800" y="2322513"/>
            <a:ext cx="350838" cy="4175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0256" name="Rectangle 17"/>
          <p:cNvSpPr>
            <a:spLocks noChangeArrowheads="1"/>
          </p:cNvSpPr>
          <p:nvPr/>
        </p:nvSpPr>
        <p:spPr bwMode="auto">
          <a:xfrm>
            <a:off x="1955800" y="3214688"/>
            <a:ext cx="350838" cy="4175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10257" name="Rectangle 18"/>
          <p:cNvSpPr>
            <a:spLocks noChangeArrowheads="1"/>
          </p:cNvSpPr>
          <p:nvPr/>
        </p:nvSpPr>
        <p:spPr bwMode="auto">
          <a:xfrm>
            <a:off x="1955800" y="4135438"/>
            <a:ext cx="350838" cy="41751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10258" name="Rectangle 19"/>
          <p:cNvSpPr>
            <a:spLocks noChangeArrowheads="1"/>
          </p:cNvSpPr>
          <p:nvPr/>
        </p:nvSpPr>
        <p:spPr bwMode="auto">
          <a:xfrm>
            <a:off x="1970088" y="4987925"/>
            <a:ext cx="350837" cy="4175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sp>
        <p:nvSpPr>
          <p:cNvPr id="10259" name="Rectangle 20"/>
          <p:cNvSpPr>
            <a:spLocks noChangeArrowheads="1"/>
          </p:cNvSpPr>
          <p:nvPr/>
        </p:nvSpPr>
        <p:spPr bwMode="auto">
          <a:xfrm>
            <a:off x="1970088" y="5902325"/>
            <a:ext cx="350837" cy="4175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>
                <a:solidFill>
                  <a:srgbClr val="000000"/>
                </a:solidFill>
                <a:latin typeface="Arial" charset="0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natioketch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natioketch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191000" y="925740"/>
            <a:ext cx="4953000" cy="105546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Target Information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838200" y="2819401"/>
            <a:ext cx="3848100" cy="350519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Household income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Spending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Marrieds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Birthrate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Aging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Women</a:t>
            </a: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4838700" y="2819400"/>
            <a:ext cx="3848100" cy="175259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Single-Person Households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rolex"/>
          <p:cNvPicPr>
            <a:picLocks noChangeAspect="1" noChangeArrowheads="1"/>
          </p:cNvPicPr>
          <p:nvPr/>
        </p:nvPicPr>
        <p:blipFill>
          <a:blip r:embed="rId2"/>
          <a:srcRect l="5669" b="3334"/>
          <a:stretch>
            <a:fillRect/>
          </a:stretch>
        </p:blipFill>
        <p:spPr bwMode="auto">
          <a:xfrm>
            <a:off x="1752600" y="0"/>
            <a:ext cx="5605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3352800"/>
            <a:ext cx="4114800" cy="1066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800" b="1" i="1">
                <a:solidFill>
                  <a:srgbClr val="CC0000"/>
                </a:solidFill>
              </a:rPr>
              <a:t>Segmenting Consumer Markets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343400" y="1066800"/>
            <a:ext cx="228600" cy="5791200"/>
          </a:xfrm>
          <a:prstGeom prst="rect">
            <a:avLst/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0" y="1447800"/>
            <a:ext cx="4114800" cy="4724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000" b="1">
                <a:solidFill>
                  <a:srgbClr val="FF6600"/>
                </a:solidFill>
              </a:rPr>
              <a:t>Geographical segmentation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000" b="1">
                <a:solidFill>
                  <a:srgbClr val="9234DB"/>
                </a:solidFill>
              </a:rPr>
              <a:t>Marketing mixes are </a:t>
            </a:r>
            <a:br>
              <a:rPr lang="en-US" sz="2000" b="1">
                <a:solidFill>
                  <a:srgbClr val="9234DB"/>
                </a:solidFill>
              </a:rPr>
            </a:br>
            <a:r>
              <a:rPr lang="en-US" sz="2000" b="1">
                <a:solidFill>
                  <a:srgbClr val="9234DB"/>
                </a:solidFill>
              </a:rPr>
              <a:t>customized geographically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000" b="1">
                <a:solidFill>
                  <a:srgbClr val="FF6600"/>
                </a:solidFill>
              </a:rPr>
              <a:t>Demographic segmentation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000" b="1">
                <a:solidFill>
                  <a:srgbClr val="9234DB"/>
                </a:solidFill>
              </a:rPr>
              <a:t>Most popular segmentation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000" b="1">
                <a:solidFill>
                  <a:srgbClr val="9234DB"/>
                </a:solidFill>
              </a:rPr>
              <a:t>Demographics are closely related to needs, wants and usage rates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000" b="1">
                <a:solidFill>
                  <a:srgbClr val="FF6600"/>
                </a:solidFill>
              </a:rPr>
              <a:t>Psychographic segmentation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000" b="1">
                <a:solidFill>
                  <a:srgbClr val="9234DB"/>
                </a:solidFill>
              </a:rPr>
              <a:t>Lifestyle, social class, and personality-based segmentation</a:t>
            </a:r>
          </a:p>
          <a:p>
            <a:pPr marL="342900" indent="-3429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000" b="1">
                <a:solidFill>
                  <a:srgbClr val="FF6600"/>
                </a:solidFill>
              </a:rPr>
              <a:t>Behavioral segmentation</a:t>
            </a:r>
          </a:p>
          <a:p>
            <a:pPr marL="742950" lvl="1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000" b="1">
                <a:solidFill>
                  <a:srgbClr val="9234DB"/>
                </a:solidFill>
              </a:rPr>
              <a:t>Typically done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LiptonFlavour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601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3276600"/>
            <a:ext cx="3962400" cy="838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800" b="1" i="1">
                <a:solidFill>
                  <a:srgbClr val="FF0000"/>
                </a:solidFill>
              </a:rPr>
              <a:t>Requirements for Effective Segmentation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 flipH="1">
            <a:off x="4038600" y="990600"/>
            <a:ext cx="228600" cy="5867400"/>
          </a:xfrm>
          <a:prstGeom prst="rect">
            <a:avLst/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4572000" y="1104900"/>
            <a:ext cx="41910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400" b="1" u="sng"/>
              <a:t>Measurable</a:t>
            </a: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/>
              <a:t>Size, purchasing power, and profile of segment</a:t>
            </a:r>
          </a:p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400" b="1" u="sng"/>
              <a:t>Accessible</a:t>
            </a: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/>
              <a:t>Can be reached and served </a:t>
            </a:r>
          </a:p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400" b="1" u="sng"/>
              <a:t>Substantial</a:t>
            </a: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/>
              <a:t>Large and profitable enough to serve</a:t>
            </a:r>
          </a:p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400" b="1" u="sng"/>
              <a:t>Differentiable</a:t>
            </a: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/>
              <a:t>Respond differently</a:t>
            </a:r>
          </a:p>
          <a:p>
            <a:pPr marL="285750" indent="-28575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•"/>
            </a:pPr>
            <a:r>
              <a:rPr lang="en-US" sz="2400" b="1" u="sng"/>
              <a:t>Actionable</a:t>
            </a:r>
          </a:p>
          <a:p>
            <a:pPr marL="685800" lvl="1" indent="-228600">
              <a:lnSpc>
                <a:spcPct val="90000"/>
              </a:lnSpc>
              <a:spcBef>
                <a:spcPct val="30000"/>
              </a:spcBef>
              <a:buSzPct val="100000"/>
              <a:buFontTx/>
              <a:buChar char="–"/>
            </a:pPr>
            <a:r>
              <a:rPr lang="en-US" sz="2400" b="1"/>
              <a:t>Effective programs can be developed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PizzahutRs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0"/>
            <a:ext cx="533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343400" y="304800"/>
            <a:ext cx="4495800" cy="16764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4400" b="1" u="sng">
                <a:solidFill>
                  <a:srgbClr val="FF0000"/>
                </a:solidFill>
              </a:rPr>
              <a:t>Bases for Segmentation</a:t>
            </a:r>
          </a:p>
        </p:txBody>
      </p:sp>
      <p:pic>
        <p:nvPicPr>
          <p:cNvPr id="20483" name="Picture 3" descr="bd08911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0" y="25908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i="1"/>
              <a:t>Needs</a:t>
            </a:r>
          </a:p>
        </p:txBody>
      </p:sp>
      <p:pic>
        <p:nvPicPr>
          <p:cNvPr id="20485" name="Picture 5" descr="bd04912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743200"/>
            <a:ext cx="2773363" cy="346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553200" y="60960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i="1">
                <a:solidFill>
                  <a:schemeClr val="tx2"/>
                </a:solidFill>
              </a:rPr>
              <a:t>Profilers</a:t>
            </a:r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2590800" y="2133600"/>
            <a:ext cx="3276600" cy="1828800"/>
          </a:xfrm>
          <a:prstGeom prst="line">
            <a:avLst/>
          </a:prstGeom>
          <a:noFill/>
          <a:ln w="114300">
            <a:solidFill>
              <a:schemeClr val="accent2"/>
            </a:solidFill>
            <a:prstDash val="sysDot"/>
            <a:round/>
            <a:headEnd type="diamond" w="lg" len="lg"/>
            <a:tailEnd type="diamond" w="lg" len="lg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Olpers-Ramad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0"/>
            <a:ext cx="601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6550223"/>
            <a:ext cx="2794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latin typeface="Poor Richard" pitchFamily="18" charset="0"/>
              </a:rPr>
              <a:t>Advertising &amp; Promotion for BBA2K7</a:t>
            </a:r>
            <a:endParaRPr lang="en-GB" sz="1400" b="1" dirty="0">
              <a:latin typeface="Poor Richar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olpercre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0"/>
            <a:ext cx="5867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4114800" y="1600200"/>
            <a:ext cx="4495800" cy="6858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600" b="1" u="sng">
                <a:solidFill>
                  <a:srgbClr val="FF0000"/>
                </a:solidFill>
              </a:rPr>
              <a:t>Elements of Lifestyle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609600" y="3124200"/>
          <a:ext cx="7848600" cy="318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3" imgW="4129200" imgH="1646280" progId="Excel.Sheet.8">
                  <p:embed/>
                </p:oleObj>
              </mc:Choice>
              <mc:Fallback>
                <p:oleObj name="Worksheet" r:id="rId3" imgW="4129200" imgH="164628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7848600" cy="318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6270625" y="1219200"/>
            <a:ext cx="2720975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 b="1" u="sng">
                <a:solidFill>
                  <a:srgbClr val="FF0000"/>
                </a:solidFill>
              </a:rPr>
              <a:t>Kellogg’s Special K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0" y="2209800"/>
          <a:ext cx="9144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Worksheet" r:id="rId3" imgW="6995880" imgH="1807920" progId="Excel.Sheet.8">
                  <p:embed/>
                </p:oleObj>
              </mc:Choice>
              <mc:Fallback>
                <p:oleObj name="Worksheet" r:id="rId3" imgW="6995880" imgH="180792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09800"/>
                        <a:ext cx="914400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3000" y="985838"/>
          <a:ext cx="7315200" cy="587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Worksheet" r:id="rId3" imgW="4973760" imgH="4881600" progId="Excel.Sheet.8">
                  <p:embed/>
                </p:oleObj>
              </mc:Choice>
              <mc:Fallback>
                <p:oleObj name="Worksheet" r:id="rId3" imgW="4973760" imgH="48816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985838"/>
                        <a:ext cx="7315200" cy="587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543800" y="457200"/>
            <a:ext cx="1252538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400" b="1" u="sng">
                <a:solidFill>
                  <a:srgbClr val="FF0000"/>
                </a:solidFill>
              </a:rPr>
              <a:t>Laptops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0" y="3124200"/>
            <a:ext cx="173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ASIAN PAINTS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191000" y="990600"/>
            <a:ext cx="4953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Target Generations</a:t>
            </a:r>
          </a:p>
        </p:txBody>
      </p:sp>
      <p:sp>
        <p:nvSpPr>
          <p:cNvPr id="3" name="AutoShape 7"/>
          <p:cNvSpPr>
            <a:spLocks noChangeArrowheads="1"/>
          </p:cNvSpPr>
          <p:nvPr/>
        </p:nvSpPr>
        <p:spPr bwMode="auto">
          <a:xfrm>
            <a:off x="1981200" y="22860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Good warriors (1909-1928)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1981200" y="29718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Matures (1929-1945)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1981200" y="36576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Baby boomers (1946-1964)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981200" y="43434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 Xers (1965-1982)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1981200" y="50292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 Yers (1983-2001)</a:t>
            </a: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981200" y="5715000"/>
            <a:ext cx="5181600" cy="6096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Generation Zers (2002+)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819400" y="960437"/>
            <a:ext cx="6324600" cy="7921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Planning the Advertising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2179637"/>
            <a:ext cx="7620000" cy="4144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Market segmentation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is the division of an entire market of consumers into groups whose similarity makes them a market for products serving their special needs.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situation analysis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is the part of the advertising plan that answers the questions: Where are we today and how did we get here?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81400" y="960438"/>
            <a:ext cx="5562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Steps in the </a:t>
            </a:r>
            <a:b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Market Segmentation Process</a:t>
            </a: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2057400" y="2590800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Segment your market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057400" y="3505200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Target a segment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057400" y="4419600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Position your product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057400" y="5410200"/>
            <a:ext cx="5257800" cy="762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Communicate your positioning</a:t>
            </a:r>
          </a:p>
        </p:txBody>
      </p:sp>
      <p:cxnSp>
        <p:nvCxnSpPr>
          <p:cNvPr id="7" name="AutoShape 9"/>
          <p:cNvCxnSpPr>
            <a:cxnSpLocks noChangeShapeType="1"/>
            <a:stCxn id="4" idx="1"/>
            <a:endCxn id="5" idx="1"/>
          </p:cNvCxnSpPr>
          <p:nvPr/>
        </p:nvCxnSpPr>
        <p:spPr bwMode="auto">
          <a:xfrm rot="10800000" flipV="1">
            <a:off x="2057400" y="3886200"/>
            <a:ext cx="1588" cy="914400"/>
          </a:xfrm>
          <a:prstGeom prst="bentConnector3">
            <a:avLst>
              <a:gd name="adj1" fmla="val 1439546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8" name="AutoShape 10"/>
          <p:cNvCxnSpPr>
            <a:cxnSpLocks noChangeShapeType="1"/>
            <a:stCxn id="5" idx="1"/>
            <a:endCxn id="6" idx="1"/>
          </p:cNvCxnSpPr>
          <p:nvPr/>
        </p:nvCxnSpPr>
        <p:spPr bwMode="auto">
          <a:xfrm rot="10800000" flipV="1">
            <a:off x="2057400" y="4800600"/>
            <a:ext cx="1588" cy="990600"/>
          </a:xfrm>
          <a:prstGeom prst="bentConnector3">
            <a:avLst>
              <a:gd name="adj1" fmla="val 1439546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9" name="AutoShape 10"/>
          <p:cNvCxnSpPr>
            <a:cxnSpLocks noChangeShapeType="1"/>
          </p:cNvCxnSpPr>
          <p:nvPr/>
        </p:nvCxnSpPr>
        <p:spPr bwMode="auto">
          <a:xfrm rot="10800000" flipV="1">
            <a:off x="2055811" y="2895599"/>
            <a:ext cx="1588" cy="990600"/>
          </a:xfrm>
          <a:prstGeom prst="bentConnector3">
            <a:avLst>
              <a:gd name="adj1" fmla="val 1439546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1" name="TextBox 10"/>
          <p:cNvSpPr txBox="1"/>
          <p:nvPr/>
        </p:nvSpPr>
        <p:spPr>
          <a:xfrm>
            <a:off x="7924800" y="6550223"/>
            <a:ext cx="1157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i="1" dirty="0" err="1" smtClean="0">
                <a:latin typeface="Poor Richard" pitchFamily="18" charset="0"/>
              </a:rPr>
              <a:t>Zeenat</a:t>
            </a:r>
            <a:r>
              <a:rPr lang="en-GB" sz="1400" b="1" i="1" dirty="0" smtClean="0">
                <a:latin typeface="Poor Richard" pitchFamily="18" charset="0"/>
              </a:rPr>
              <a:t> </a:t>
            </a:r>
            <a:r>
              <a:rPr lang="en-GB" sz="1400" b="1" i="1" dirty="0" err="1" smtClean="0">
                <a:latin typeface="Poor Richard" pitchFamily="18" charset="0"/>
              </a:rPr>
              <a:t>Jabbar</a:t>
            </a:r>
            <a:endParaRPr lang="en-GB" sz="1400" b="1" i="1" dirty="0">
              <a:latin typeface="Poor Richar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Pages>10</Pages>
  <Words>321</Words>
  <Application>Microsoft Office PowerPoint</Application>
  <PresentationFormat>On-screen Show (4:3)</PresentationFormat>
  <Paragraphs>100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Developing a  Market Segmentation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subject>Bearden</dc:subject>
  <dc:creator>Lewis Hershey / Jack Whidden</dc:creator>
  <cp:keywords/>
  <dc:description/>
  <cp:lastModifiedBy>ZEENAT JABBAR</cp:lastModifiedBy>
  <cp:revision>67</cp:revision>
  <cp:lastPrinted>1601-01-01T00:00:00Z</cp:lastPrinted>
  <dcterms:created xsi:type="dcterms:W3CDTF">1997-09-24T18:15:08Z</dcterms:created>
  <dcterms:modified xsi:type="dcterms:W3CDTF">2013-06-09T16:02:30Z</dcterms:modified>
</cp:coreProperties>
</file>