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notesMasterIdLst>
    <p:notesMasterId r:id="rId28"/>
  </p:notesMasterIdLst>
  <p:handoutMasterIdLst>
    <p:handoutMasterId r:id="rId29"/>
  </p:handoutMasterIdLst>
  <p:sldIdLst>
    <p:sldId id="652" r:id="rId2"/>
    <p:sldId id="653" r:id="rId3"/>
    <p:sldId id="667" r:id="rId4"/>
    <p:sldId id="668" r:id="rId5"/>
    <p:sldId id="669" r:id="rId6"/>
    <p:sldId id="670" r:id="rId7"/>
    <p:sldId id="671" r:id="rId8"/>
    <p:sldId id="672" r:id="rId9"/>
    <p:sldId id="557" r:id="rId10"/>
    <p:sldId id="673" r:id="rId11"/>
    <p:sldId id="644" r:id="rId12"/>
    <p:sldId id="647" r:id="rId13"/>
    <p:sldId id="648" r:id="rId14"/>
    <p:sldId id="650" r:id="rId15"/>
    <p:sldId id="651" r:id="rId16"/>
    <p:sldId id="674" r:id="rId17"/>
    <p:sldId id="654" r:id="rId18"/>
    <p:sldId id="655" r:id="rId19"/>
    <p:sldId id="656" r:id="rId20"/>
    <p:sldId id="657" r:id="rId21"/>
    <p:sldId id="658" r:id="rId22"/>
    <p:sldId id="659" r:id="rId23"/>
    <p:sldId id="660" r:id="rId24"/>
    <p:sldId id="661" r:id="rId25"/>
    <p:sldId id="665" r:id="rId26"/>
    <p:sldId id="666" r:id="rId27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279F"/>
    <a:srgbClr val="009688"/>
    <a:srgbClr val="063D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7" autoAdjust="0"/>
    <p:restoredTop sz="94646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47362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</p:spTree>
    <p:extLst>
      <p:ext uri="{BB962C8B-B14F-4D97-AF65-F5344CB8AC3E}">
        <p14:creationId xmlns:p14="http://schemas.microsoft.com/office/powerpoint/2010/main" xmlns="" val="31399798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017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5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5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5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5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5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4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6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4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4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998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80998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998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999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0999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203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81203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203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20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1203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408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81408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408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408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14087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613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81613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613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61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1613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817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81818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818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81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1818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022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82022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022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02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2023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73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82739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73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73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2739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944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82944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944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94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29447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6415-DC43-4A14-80E6-95100C30DB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885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3.</a:t>
            </a:r>
            <a:fld id="{38114D10-C775-42E9-8394-FB97ABCEC4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214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3.</a:t>
            </a:r>
            <a:fld id="{F76B3FC6-B43A-4F6D-A7AA-FE04E13FD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820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3.</a:t>
            </a:r>
            <a:fld id="{D1637B6A-F9F3-476C-8EA2-185DD84073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6005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3.</a:t>
            </a:r>
            <a:fld id="{C41EA265-D2D4-4A1D-B9B2-28209059D1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9204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3.</a:t>
            </a:r>
            <a:fld id="{66E71658-178B-441F-8307-722AA4FCA4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202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3.</a:t>
            </a:r>
            <a:fld id="{CE8A3BFF-5E1D-47B0-8975-3D33E2C32E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9099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3.</a:t>
            </a:r>
            <a:fld id="{76210158-0E72-4D72-894D-543CCA1DF5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975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3.</a:t>
            </a:r>
            <a:fld id="{81981CF0-740A-47B7-921F-5D1EAEAB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3886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3.</a:t>
            </a:r>
            <a:fld id="{B4EA957F-5D49-4979-8999-9B12D89173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3600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3.</a:t>
            </a:r>
            <a:fld id="{000BFC80-899F-4785-ADB6-E376D394C9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0437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3.</a:t>
            </a:r>
            <a:fld id="{88BA83AF-E568-4A39-9DC8-D16BEB2A4AE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4425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3.</a:t>
            </a:r>
            <a:fld id="{7FDF5253-AA7A-43B2-93C8-CC11B7094E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555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cdonalds.com/home.html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disneyworld.disney.go.com/wdw/index" TargetMode="External"/><Relationship Id="rId5" Type="http://schemas.openxmlformats.org/officeDocument/2006/relationships/hyperlink" Target="http://transfer.go.com/cgi/transfer.dll?srvc=dis&amp;goto=http://disney.go.com/&amp;name=g_micChrome_dlogo" TargetMode="External"/><Relationship Id="rId4" Type="http://schemas.openxmlformats.org/officeDocument/2006/relationships/hyperlink" Target="http://transfer.go.com/cgi/transfer.dll?srvc=dis&amp;goto=http://disney.go.com/&amp;name=mchrome_home" TargetMode="External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1219200"/>
            <a:ext cx="86868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3200" dirty="0" smtClean="0">
                <a:solidFill>
                  <a:schemeClr val="hlink"/>
                </a:solidFill>
              </a:rPr>
              <a:t>LECTURE </a:t>
            </a:r>
            <a:r>
              <a:rPr lang="en-US" sz="3200" dirty="0">
                <a:solidFill>
                  <a:schemeClr val="hlink"/>
                </a:solidFill>
              </a:rPr>
              <a:t>3</a:t>
            </a:r>
            <a:r>
              <a:rPr lang="en-US" sz="3200" dirty="0" smtClean="0">
                <a:solidFill>
                  <a:schemeClr val="hlink"/>
                </a:solidFill>
              </a:rPr>
              <a:t>:</a:t>
            </a:r>
            <a:br>
              <a:rPr lang="en-US" sz="3200" dirty="0" smtClean="0">
                <a:solidFill>
                  <a:schemeClr val="hlink"/>
                </a:solidFill>
              </a:rPr>
            </a:br>
            <a:r>
              <a:rPr lang="en-US" sz="3200" dirty="0" smtClean="0">
                <a:solidFill>
                  <a:schemeClr val="hlink"/>
                </a:solidFill>
              </a:rPr>
              <a:t>MARKETING IMAGINATION &amp; THE PASSIONPOINT</a:t>
            </a:r>
            <a:r>
              <a:rPr lang="en-US" sz="3200" dirty="0">
                <a:solidFill>
                  <a:schemeClr val="hlink"/>
                </a:solidFill>
              </a:rPr>
              <a:t/>
            </a:r>
            <a:br>
              <a:rPr lang="en-US" sz="3200" dirty="0">
                <a:solidFill>
                  <a:schemeClr val="hlink"/>
                </a:solidFill>
              </a:rPr>
            </a:br>
            <a:r>
              <a:rPr lang="en-US" sz="3200" dirty="0">
                <a:solidFill>
                  <a:schemeClr val="hlink"/>
                </a:solidFill>
              </a:rPr>
              <a:t> BRAND POSITIONING &amp; VALUES</a:t>
            </a:r>
          </a:p>
        </p:txBody>
      </p:sp>
      <p:sp>
        <p:nvSpPr>
          <p:cNvPr id="800771" name="Rectangle 3"/>
          <p:cNvSpPr>
            <a:spLocks noGrp="1" noChangeArrowheads="1"/>
          </p:cNvSpPr>
          <p:nvPr>
            <p:ph idx="1"/>
          </p:nvPr>
        </p:nvSpPr>
        <p:spPr>
          <a:xfrm>
            <a:off x="981075" y="5078413"/>
            <a:ext cx="6732588" cy="16271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>
              <a:spcBef>
                <a:spcPct val="10000"/>
              </a:spcBef>
              <a:buFont typeface="Wingdings" pitchFamily="2" charset="2"/>
              <a:buNone/>
            </a:pPr>
            <a:r>
              <a:rPr lang="en-US" sz="2800" dirty="0" err="1" smtClean="0"/>
              <a:t>Zeenat</a:t>
            </a:r>
            <a:r>
              <a:rPr lang="en-US" sz="2800" dirty="0" smtClean="0"/>
              <a:t> </a:t>
            </a:r>
            <a:r>
              <a:rPr lang="en-US" sz="2800" dirty="0" err="1" smtClean="0"/>
              <a:t>Jabbar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D3546581-3AE4-4C21-9431-14582D6B900A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Brand Positioning</a:t>
            </a:r>
          </a:p>
        </p:txBody>
      </p:sp>
      <p:sp>
        <p:nvSpPr>
          <p:cNvPr id="80281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371600"/>
            <a:ext cx="8382000" cy="4876800"/>
          </a:xfrm>
        </p:spPr>
        <p:txBody>
          <a:bodyPr/>
          <a:lstStyle/>
          <a:p>
            <a:r>
              <a:rPr lang="en-US"/>
              <a:t>Is at the heart of the marketing strategy</a:t>
            </a:r>
          </a:p>
          <a:p>
            <a:endParaRPr lang="en-US"/>
          </a:p>
          <a:p>
            <a:r>
              <a:rPr lang="en-US"/>
              <a:t>“. . . the act of designing the company’s offer and image so that it occupies a distinct and valued place in the target customer’s minds.”</a:t>
            </a:r>
          </a:p>
          <a:p>
            <a:pPr algn="r">
              <a:buFont typeface="Wingdings" pitchFamily="2" charset="2"/>
              <a:buNone/>
            </a:pPr>
            <a:r>
              <a:rPr lang="en-US" sz="2000"/>
              <a:t>Philip Kotler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0295405F-DD47-490C-97F7-0784A8F02F59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Determining a frame of reference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8458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What are the ideal points-of-parity and points-of-difference brand associations vis-à-vis the competition? </a:t>
            </a:r>
          </a:p>
          <a:p>
            <a:r>
              <a:rPr lang="en-US" altLang="ja-JP">
                <a:ea typeface="ＭＳ Ｐゴシック" charset="-128"/>
              </a:rPr>
              <a:t>Marketers need to know:</a:t>
            </a:r>
          </a:p>
          <a:p>
            <a:pPr lvl="1"/>
            <a:r>
              <a:rPr lang="en-US" altLang="ja-JP">
                <a:ea typeface="ＭＳ Ｐゴシック" charset="-128"/>
              </a:rPr>
              <a:t>Who the target consumer is</a:t>
            </a:r>
          </a:p>
          <a:p>
            <a:pPr lvl="1"/>
            <a:r>
              <a:rPr lang="en-US" altLang="ja-JP">
                <a:ea typeface="ＭＳ Ｐゴシック" charset="-128"/>
              </a:rPr>
              <a:t>Who the main competitors are </a:t>
            </a:r>
          </a:p>
          <a:p>
            <a:pPr lvl="1"/>
            <a:r>
              <a:rPr lang="en-US" altLang="ja-JP">
                <a:ea typeface="ＭＳ Ｐゴシック" charset="-128"/>
              </a:rPr>
              <a:t>How the brand is similar to these competitors </a:t>
            </a:r>
          </a:p>
          <a:p>
            <a:pPr lvl="1"/>
            <a:r>
              <a:rPr lang="en-US" altLang="ja-JP">
                <a:ea typeface="ＭＳ Ｐゴシック" charset="-128"/>
              </a:rPr>
              <a:t>How the brand is different from them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B58D77F7-630B-42E8-87C3-21D321390957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Target Market</a:t>
            </a:r>
          </a:p>
        </p:txBody>
      </p:sp>
      <p:sp>
        <p:nvSpPr>
          <p:cNvPr id="8468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A </a:t>
            </a:r>
            <a:r>
              <a:rPr lang="en-US" altLang="ja-JP" i="1">
                <a:ea typeface="ＭＳ Ｐゴシック" charset="-128"/>
              </a:rPr>
              <a:t>market</a:t>
            </a:r>
            <a:r>
              <a:rPr lang="en-US" altLang="ja-JP">
                <a:ea typeface="ＭＳ Ｐゴシック" charset="-128"/>
              </a:rPr>
              <a:t> is the set of all actual and potential buyers who have sufficient interest in, income for, and access to a product. </a:t>
            </a:r>
          </a:p>
          <a:p>
            <a:pPr>
              <a:lnSpc>
                <a:spcPct val="90000"/>
              </a:lnSpc>
            </a:pPr>
            <a:r>
              <a:rPr lang="en-US" altLang="ja-JP" i="1">
                <a:ea typeface="ＭＳ Ｐゴシック" charset="-128"/>
              </a:rPr>
              <a:t>Market segmentation</a:t>
            </a:r>
            <a:r>
              <a:rPr lang="en-US" altLang="ja-JP">
                <a:ea typeface="ＭＳ Ｐゴシック" charset="-128"/>
              </a:rPr>
              <a:t> divides the market into distinct groups of homogeneous consumers who have similar needs and consumer behavior, and who thus require similar marketing mixes.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Market segmentation requires making tradeoffs between costs and benefits.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7EC2269C-9776-483A-8BE5-79A959630E74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Example of the </a:t>
            </a:r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toothpaste market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847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US" altLang="ja-JP">
                <a:ea typeface="ＭＳ Ｐゴシック" charset="-128"/>
              </a:rPr>
              <a:t>Four main segments:</a:t>
            </a:r>
          </a:p>
          <a:p>
            <a:pPr marL="990600" lvl="1" indent="-533400">
              <a:buClr>
                <a:schemeClr val="hlink"/>
              </a:buClr>
              <a:buFont typeface="Wingdings" pitchFamily="2" charset="2"/>
              <a:buAutoNum type="arabicPeriod"/>
            </a:pPr>
            <a:r>
              <a:rPr lang="en-US" altLang="ja-JP" i="1">
                <a:ea typeface="ＭＳ Ｐゴシック" charset="-128"/>
              </a:rPr>
              <a:t>Sensory:</a:t>
            </a:r>
            <a:r>
              <a:rPr lang="en-US" altLang="ja-JP">
                <a:ea typeface="ＭＳ Ｐゴシック" charset="-128"/>
              </a:rPr>
              <a:t> Seeking flavor and product appearance</a:t>
            </a:r>
          </a:p>
          <a:p>
            <a:pPr marL="990600" lvl="1" indent="-533400">
              <a:buClr>
                <a:schemeClr val="hlink"/>
              </a:buClr>
              <a:buFont typeface="Wingdings" pitchFamily="2" charset="2"/>
              <a:buAutoNum type="arabicPeriod"/>
            </a:pPr>
            <a:r>
              <a:rPr lang="en-US" altLang="ja-JP" i="1">
                <a:ea typeface="ＭＳ Ｐゴシック" charset="-128"/>
              </a:rPr>
              <a:t>Sociables:</a:t>
            </a:r>
            <a:r>
              <a:rPr lang="en-US" altLang="ja-JP">
                <a:ea typeface="ＭＳ Ｐゴシック" charset="-128"/>
              </a:rPr>
              <a:t> Seeking brightness of teeth</a:t>
            </a:r>
            <a:endParaRPr lang="en-US" altLang="ja-JP" b="1">
              <a:ea typeface="ＭＳ Ｐゴシック" charset="-128"/>
            </a:endParaRPr>
          </a:p>
          <a:p>
            <a:pPr marL="990600" lvl="1" indent="-533400">
              <a:buClr>
                <a:schemeClr val="hlink"/>
              </a:buClr>
              <a:buFont typeface="Wingdings" pitchFamily="2" charset="2"/>
              <a:buAutoNum type="arabicPeriod"/>
            </a:pPr>
            <a:r>
              <a:rPr lang="en-US" altLang="ja-JP" i="1">
                <a:ea typeface="ＭＳ Ｐゴシック" charset="-128"/>
              </a:rPr>
              <a:t>Worriers:</a:t>
            </a:r>
            <a:r>
              <a:rPr lang="en-US" altLang="ja-JP">
                <a:ea typeface="ＭＳ Ｐゴシック" charset="-128"/>
              </a:rPr>
              <a:t> Seeking decay prevention</a:t>
            </a:r>
            <a:endParaRPr lang="en-US" altLang="ja-JP" b="1">
              <a:ea typeface="ＭＳ Ｐゴシック" charset="-128"/>
            </a:endParaRPr>
          </a:p>
          <a:p>
            <a:pPr marL="990600" lvl="1" indent="-533400">
              <a:buClr>
                <a:schemeClr val="hlink"/>
              </a:buClr>
              <a:buFont typeface="Wingdings" pitchFamily="2" charset="2"/>
              <a:buAutoNum type="arabicPeriod"/>
            </a:pPr>
            <a:r>
              <a:rPr lang="en-US" altLang="ja-JP" i="1">
                <a:ea typeface="ＭＳ Ｐゴシック" charset="-128"/>
              </a:rPr>
              <a:t>Independent:</a:t>
            </a:r>
            <a:r>
              <a:rPr lang="en-US" altLang="ja-JP">
                <a:ea typeface="ＭＳ Ｐゴシック" charset="-128"/>
              </a:rPr>
              <a:t> Seeking low price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AAD75969-EBC3-4C6B-A60A-7D557CE949F0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Criteria for Segmentation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ja-JP" i="1">
                <a:ea typeface="ＭＳ Ｐゴシック" charset="-128"/>
              </a:rPr>
              <a:t>Identifiability: </a:t>
            </a:r>
            <a:r>
              <a:rPr lang="en-US" altLang="ja-JP">
                <a:ea typeface="ＭＳ Ｐゴシック" charset="-128"/>
              </a:rPr>
              <a:t>Can we easily identify the segment?</a:t>
            </a:r>
            <a:endParaRPr lang="en-US" altLang="ja-JP">
              <a:ea typeface="ＭＳ Ｐゴシック" charset="-128"/>
              <a:sym typeface="Wingdings 3" pitchFamily="18" charset="2"/>
            </a:endParaRPr>
          </a:p>
          <a:p>
            <a:r>
              <a:rPr lang="en-US" altLang="ja-JP" i="1">
                <a:ea typeface="ＭＳ Ｐゴシック" charset="-128"/>
              </a:rPr>
              <a:t>Size:</a:t>
            </a:r>
            <a:r>
              <a:rPr lang="en-US" altLang="ja-JP">
                <a:ea typeface="ＭＳ Ｐゴシック" charset="-128"/>
              </a:rPr>
              <a:t> Is there adequate sales potential in the segment?</a:t>
            </a:r>
            <a:endParaRPr lang="en-US" altLang="ja-JP">
              <a:ea typeface="ＭＳ Ｐゴシック" charset="-128"/>
              <a:sym typeface="Wingdings 3" pitchFamily="18" charset="2"/>
            </a:endParaRPr>
          </a:p>
          <a:p>
            <a:r>
              <a:rPr lang="en-US" altLang="ja-JP" i="1">
                <a:ea typeface="ＭＳ Ｐゴシック" charset="-128"/>
              </a:rPr>
              <a:t>Accessibility:</a:t>
            </a:r>
            <a:r>
              <a:rPr lang="en-US" altLang="ja-JP">
                <a:ea typeface="ＭＳ Ｐゴシック" charset="-128"/>
              </a:rPr>
              <a:t> Are specialized distribution outlets and communication media available to reach the segment?</a:t>
            </a:r>
            <a:endParaRPr lang="en-US" altLang="ja-JP">
              <a:ea typeface="ＭＳ Ｐゴシック" charset="-128"/>
              <a:sym typeface="Wingdings 3" pitchFamily="18" charset="2"/>
            </a:endParaRPr>
          </a:p>
          <a:p>
            <a:r>
              <a:rPr lang="en-US" altLang="ja-JP" i="1">
                <a:ea typeface="ＭＳ Ｐゴシック" charset="-128"/>
              </a:rPr>
              <a:t>Responsiveness</a:t>
            </a:r>
            <a:r>
              <a:rPr lang="en-US" altLang="ja-JP">
                <a:ea typeface="ＭＳ Ｐゴシック" charset="-128"/>
              </a:rPr>
              <a:t>: How favorably will the segment respond to a tailored marketing program?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0BB5C220-784B-4CAE-BEB9-E9761D84239C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Nature of Competition</a:t>
            </a:r>
          </a:p>
        </p:txBody>
      </p:sp>
      <p:sp>
        <p:nvSpPr>
          <p:cNvPr id="8499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Deciding to target a certain type of consumer often defines the nature of competition </a:t>
            </a:r>
          </a:p>
          <a:p>
            <a:r>
              <a:rPr lang="en-US" altLang="ja-JP">
                <a:ea typeface="ＭＳ Ｐゴシック" charset="-128"/>
              </a:rPr>
              <a:t>Do not define competition too narrowly</a:t>
            </a:r>
          </a:p>
          <a:p>
            <a:pPr lvl="1"/>
            <a:r>
              <a:rPr lang="en-US"/>
              <a:t>Ex: </a:t>
            </a:r>
            <a:r>
              <a:rPr lang="en-US" altLang="ja-JP">
                <a:ea typeface="ＭＳ Ｐゴシック" charset="-128"/>
              </a:rPr>
              <a:t>a luxury good with a strong hedonic benefit like  stereo equipment may compete as much with a vacation as with other durable goods like furniture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DE17EF8F-31B0-49FC-8045-F7843CB36DF5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4000">
                <a:solidFill>
                  <a:schemeClr val="hlink"/>
                </a:solidFill>
                <a:ea typeface="ＭＳ Ｐゴシック" charset="-128"/>
              </a:rPr>
              <a:t>Points-of-Parity </a:t>
            </a:r>
            <a:br>
              <a:rPr lang="en-US" altLang="ja-JP" sz="4000">
                <a:solidFill>
                  <a:schemeClr val="hlink"/>
                </a:solidFill>
                <a:ea typeface="ＭＳ Ｐゴシック" charset="-128"/>
              </a:rPr>
            </a:br>
            <a:r>
              <a:rPr lang="en-US" altLang="ja-JP" sz="4000">
                <a:solidFill>
                  <a:schemeClr val="hlink"/>
                </a:solidFill>
                <a:ea typeface="ＭＳ Ｐゴシック" charset="-128"/>
              </a:rPr>
              <a:t>and Points-of-Difference</a:t>
            </a:r>
            <a:endParaRPr lang="en-US" sz="4000">
              <a:solidFill>
                <a:schemeClr val="hlink"/>
              </a:solidFill>
            </a:endParaRPr>
          </a:p>
        </p:txBody>
      </p:sp>
      <p:sp>
        <p:nvSpPr>
          <p:cNvPr id="8509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i="1">
                <a:ea typeface="ＭＳ Ｐゴシック" charset="-128"/>
              </a:rPr>
              <a:t>Points-of-difference</a:t>
            </a:r>
            <a:r>
              <a:rPr lang="en-US" altLang="ja-JP">
                <a:ea typeface="ＭＳ Ｐゴシック" charset="-128"/>
              </a:rPr>
              <a:t> (PODs) are attributes or benefits that consumers strongly associate with a brand, positively evaluate, and believe that they could not find to the same extent with a competitive brand. </a:t>
            </a:r>
          </a:p>
          <a:p>
            <a:r>
              <a:rPr lang="en-US" altLang="ja-JP" i="1">
                <a:ea typeface="ＭＳ Ｐゴシック" charset="-128"/>
              </a:rPr>
              <a:t>Points-of-parity associations</a:t>
            </a:r>
            <a:r>
              <a:rPr lang="en-US" altLang="ja-JP">
                <a:ea typeface="ＭＳ Ｐゴシック" charset="-128"/>
              </a:rPr>
              <a:t> (POPs), on the other hand, are not necessarily unique to the brand but may in fact be shared with other brands.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1B78C438-02D7-45FE-8C03-CF3E76617820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Brand Positioning Guidelines</a:t>
            </a:r>
          </a:p>
        </p:txBody>
      </p:sp>
      <p:sp>
        <p:nvSpPr>
          <p:cNvPr id="560131" name="Rectangle 1027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86800" cy="4876800"/>
          </a:xfrm>
        </p:spPr>
        <p:txBody>
          <a:bodyPr/>
          <a:lstStyle/>
          <a:p>
            <a:r>
              <a:rPr lang="en-US" altLang="ja-JP" b="1">
                <a:ea typeface="ＭＳ Ｐゴシック" charset="-128"/>
              </a:rPr>
              <a:t>Two key issues in arriving at the optimal competitive brand positioning are:</a:t>
            </a:r>
          </a:p>
          <a:p>
            <a:pPr lvl="1"/>
            <a:r>
              <a:rPr lang="en-US" altLang="ja-JP" b="1">
                <a:ea typeface="ＭＳ Ｐゴシック" charset="-128"/>
              </a:rPr>
              <a:t>Defining and communicating the competitive frame of reference</a:t>
            </a:r>
            <a:endParaRPr lang="en-US" b="1"/>
          </a:p>
          <a:p>
            <a:pPr lvl="1">
              <a:spcBef>
                <a:spcPct val="60000"/>
              </a:spcBef>
            </a:pPr>
            <a:r>
              <a:rPr lang="en-US" altLang="ja-JP" b="1">
                <a:ea typeface="ＭＳ Ｐゴシック" charset="-128"/>
              </a:rPr>
              <a:t>Choosing and establishing points-of-parity and points-of-difference</a:t>
            </a:r>
            <a:r>
              <a:rPr lang="en-US" altLang="ja-JP">
                <a:ea typeface="ＭＳ Ｐゴシック" charset="-128"/>
              </a:rPr>
              <a:t> </a:t>
            </a:r>
            <a:endParaRPr lang="en-US" b="1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7F136B5D-D45D-41E9-A35C-05272850A086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4000" b="0">
                <a:solidFill>
                  <a:schemeClr val="hlink"/>
                </a:solidFill>
                <a:ea typeface="ＭＳ Ｐゴシック" charset="-128"/>
              </a:rPr>
              <a:t>Defining and Communicating the Competitive Frame of Reference</a:t>
            </a:r>
            <a:endParaRPr lang="en-US" sz="4000" b="0">
              <a:solidFill>
                <a:schemeClr val="hlink"/>
              </a:solidFill>
            </a:endParaRPr>
          </a:p>
        </p:txBody>
      </p:sp>
      <p:sp>
        <p:nvSpPr>
          <p:cNvPr id="851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Defining a competitive frame of reference for a brand positioning is to determine category membership.</a:t>
            </a:r>
          </a:p>
          <a:p>
            <a:r>
              <a:rPr lang="en-US" altLang="ja-JP">
                <a:ea typeface="ＭＳ Ｐゴシック" charset="-128"/>
              </a:rPr>
              <a:t>The preferred approach to positioning is to inform consumers of a brand’s membership before stating its point of difference in relationship to other category members.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8A049C79-31AC-414E-B03C-BB438DC4A409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4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Choosing POP</a:t>
            </a:r>
            <a:r>
              <a:rPr lang="en-US" sz="4000">
                <a:solidFill>
                  <a:schemeClr val="hlink"/>
                </a:solidFill>
                <a:latin typeface="Tahoma"/>
              </a:rPr>
              <a:t>’</a:t>
            </a:r>
            <a:r>
              <a:rPr lang="en-US" sz="4000">
                <a:solidFill>
                  <a:schemeClr val="hlink"/>
                </a:solidFill>
              </a:rPr>
              <a:t>s &amp; POD</a:t>
            </a:r>
            <a:r>
              <a:rPr lang="en-US" sz="4000">
                <a:solidFill>
                  <a:schemeClr val="hlink"/>
                </a:solidFill>
                <a:latin typeface="Tahoma"/>
              </a:rPr>
              <a:t>’</a:t>
            </a:r>
            <a:r>
              <a:rPr lang="en-US" sz="4000">
                <a:solidFill>
                  <a:schemeClr val="hlink"/>
                </a:solidFill>
              </a:rPr>
              <a:t>s</a:t>
            </a:r>
          </a:p>
        </p:txBody>
      </p:sp>
      <p:sp>
        <p:nvSpPr>
          <p:cNvPr id="70041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8382000" cy="4876800"/>
          </a:xfrm>
        </p:spPr>
        <p:txBody>
          <a:bodyPr/>
          <a:lstStyle/>
          <a:p>
            <a:r>
              <a:rPr lang="en-US" b="1"/>
              <a:t>Desirability criteria (consumer perspective)</a:t>
            </a:r>
          </a:p>
          <a:p>
            <a:pPr lvl="1"/>
            <a:r>
              <a:rPr lang="en-US"/>
              <a:t>Personally relevant</a:t>
            </a:r>
          </a:p>
          <a:p>
            <a:pPr lvl="1"/>
            <a:r>
              <a:rPr lang="en-US"/>
              <a:t>Distinctive and superior</a:t>
            </a:r>
          </a:p>
          <a:p>
            <a:pPr lvl="1"/>
            <a:r>
              <a:rPr lang="en-US"/>
              <a:t>Believable and credible</a:t>
            </a:r>
          </a:p>
          <a:p>
            <a:r>
              <a:rPr lang="en-US" b="1"/>
              <a:t>Deliverability criteria (firm perspective)</a:t>
            </a:r>
          </a:p>
          <a:p>
            <a:pPr lvl="1"/>
            <a:r>
              <a:rPr lang="en-US"/>
              <a:t>Feasible </a:t>
            </a:r>
          </a:p>
          <a:p>
            <a:pPr lvl="1"/>
            <a:r>
              <a:rPr lang="en-US"/>
              <a:t>Profitable</a:t>
            </a:r>
          </a:p>
          <a:p>
            <a:pPr lvl="1"/>
            <a:r>
              <a:rPr lang="en-US"/>
              <a:t>Pre-emptive, defensible, and difficult to attack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C01785E6-4164-4BCC-B305-EE9044D717C6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Attribute and Benefit Trade-offs</a:t>
            </a:r>
          </a:p>
        </p:txBody>
      </p:sp>
      <p:sp>
        <p:nvSpPr>
          <p:cNvPr id="70349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382000" cy="4876800"/>
          </a:xfrm>
        </p:spPr>
        <p:txBody>
          <a:bodyPr/>
          <a:lstStyle/>
          <a:p>
            <a:r>
              <a:rPr lang="en-US"/>
              <a:t>Price and quality</a:t>
            </a:r>
          </a:p>
          <a:p>
            <a:r>
              <a:rPr lang="en-US"/>
              <a:t>Convenience and quality</a:t>
            </a:r>
          </a:p>
          <a:p>
            <a:r>
              <a:rPr lang="en-US"/>
              <a:t>Taste and low calories</a:t>
            </a:r>
          </a:p>
          <a:p>
            <a:r>
              <a:rPr lang="en-US"/>
              <a:t>Efficacy and mildness</a:t>
            </a:r>
          </a:p>
          <a:p>
            <a:r>
              <a:rPr lang="en-US"/>
              <a:t>Power and safety</a:t>
            </a:r>
          </a:p>
          <a:p>
            <a:r>
              <a:rPr lang="en-US"/>
              <a:t>Ubiquity and prestige</a:t>
            </a:r>
          </a:p>
          <a:p>
            <a:r>
              <a:rPr lang="en-US"/>
              <a:t>Comprehensiveness (variety) and simplicity</a:t>
            </a:r>
          </a:p>
          <a:p>
            <a:r>
              <a:rPr lang="en-US"/>
              <a:t>Strength and refinement</a:t>
            </a:r>
            <a:endParaRPr lang="en-US" sz="3600"/>
          </a:p>
          <a:p>
            <a:endParaRPr lang="en-US" sz="3600">
              <a:latin typeface="Tahoma" pitchFamily="34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CECCD0B6-0822-47ED-AA44-6D8E3DEBF609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3810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Strategies to Reconcile</a:t>
            </a:r>
            <a:br>
              <a:rPr lang="en-US" sz="4000">
                <a:solidFill>
                  <a:schemeClr val="hlink"/>
                </a:solidFill>
              </a:rPr>
            </a:br>
            <a:r>
              <a:rPr lang="en-US" sz="4000">
                <a:solidFill>
                  <a:schemeClr val="hlink"/>
                </a:solidFill>
              </a:rPr>
              <a:t> Attribute and Benefit Trade-offs</a:t>
            </a:r>
          </a:p>
        </p:txBody>
      </p:sp>
      <p:sp>
        <p:nvSpPr>
          <p:cNvPr id="70451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828800"/>
            <a:ext cx="8382000" cy="4876800"/>
          </a:xfrm>
        </p:spPr>
        <p:txBody>
          <a:bodyPr/>
          <a:lstStyle/>
          <a:p>
            <a:r>
              <a:rPr lang="en-US"/>
              <a:t>Establish separate marketing programs</a:t>
            </a:r>
          </a:p>
          <a:p>
            <a:r>
              <a:rPr lang="en-US"/>
              <a:t>Leverage secondary association (e.g., co-brand)</a:t>
            </a:r>
          </a:p>
          <a:p>
            <a:r>
              <a:rPr lang="en-US"/>
              <a:t>Re-define the relationship from negative to positive</a:t>
            </a:r>
          </a:p>
          <a:p>
            <a:endParaRPr lang="en-US">
              <a:latin typeface="Tahoma" pitchFamily="34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C4F3F6A7-E17F-4DE3-8D3C-F69F59571759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Core Brand Values</a:t>
            </a:r>
          </a:p>
        </p:txBody>
      </p:sp>
      <p:sp>
        <p:nvSpPr>
          <p:cNvPr id="7065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8382000" cy="4876800"/>
          </a:xfrm>
        </p:spPr>
        <p:txBody>
          <a:bodyPr/>
          <a:lstStyle/>
          <a:p>
            <a:pPr>
              <a:spcBef>
                <a:spcPct val="60000"/>
              </a:spcBef>
            </a:pPr>
            <a:r>
              <a:rPr lang="en-US">
                <a:cs typeface="Times New Roman" pitchFamily="18" charset="0"/>
              </a:rPr>
              <a:t>Set of abstract concepts or phrases that characterize the five to ten most important dimensions of the mental map of a brand </a:t>
            </a:r>
          </a:p>
          <a:p>
            <a:pPr>
              <a:spcBef>
                <a:spcPct val="60000"/>
              </a:spcBef>
            </a:pPr>
            <a:r>
              <a:rPr lang="en-US">
                <a:cs typeface="Times New Roman" pitchFamily="18" charset="0"/>
              </a:rPr>
              <a:t>Relate to points-of-parity and points-of-difference</a:t>
            </a:r>
          </a:p>
          <a:p>
            <a:pPr>
              <a:spcBef>
                <a:spcPct val="60000"/>
              </a:spcBef>
            </a:pPr>
            <a:r>
              <a:rPr lang="en-US" sz="2800"/>
              <a:t>Mental map </a:t>
            </a:r>
            <a:r>
              <a:rPr lang="en-US" sz="2800">
                <a:sym typeface="Wingdings" pitchFamily="2" charset="2"/>
              </a:rPr>
              <a:t> Core brand values  Brand mantra</a:t>
            </a:r>
            <a:endParaRPr lang="en-US" sz="28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A59E0CD1-638A-460A-B974-F19BE063F15F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152400"/>
            <a:ext cx="7629525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Brand Mantras</a:t>
            </a:r>
          </a:p>
        </p:txBody>
      </p:sp>
      <p:sp>
        <p:nvSpPr>
          <p:cNvPr id="70758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686800" cy="4800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An articulation of the “heart and soul” of the brand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similar to “brand essence” or “core brand promise” </a:t>
            </a:r>
            <a:r>
              <a:rPr lang="en-US" sz="2800" b="1">
                <a:cs typeface="Times New Roman" pitchFamily="18" charset="0"/>
              </a:rPr>
              <a:t>  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Short three- to five-word phrases that capture the irrefutable essence or spirit of the brand positioning and brand values</a:t>
            </a:r>
            <a:r>
              <a:rPr lang="en-US" b="1" i="1"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Considerations</a:t>
            </a:r>
          </a:p>
          <a:p>
            <a:pPr lvl="1">
              <a:lnSpc>
                <a:spcPct val="90000"/>
              </a:lnSpc>
            </a:pPr>
            <a:r>
              <a:rPr lang="en-US"/>
              <a:t>Communicate</a:t>
            </a:r>
          </a:p>
          <a:p>
            <a:pPr lvl="1">
              <a:lnSpc>
                <a:spcPct val="90000"/>
              </a:lnSpc>
            </a:pPr>
            <a:r>
              <a:rPr lang="en-US"/>
              <a:t>Simplify</a:t>
            </a:r>
          </a:p>
          <a:p>
            <a:pPr lvl="1">
              <a:lnSpc>
                <a:spcPct val="90000"/>
              </a:lnSpc>
            </a:pPr>
            <a:r>
              <a:rPr lang="en-US"/>
              <a:t>Inspire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EF07766B-0744-4C6C-9469-F392205D7DB8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Designing the Brand Mantra</a:t>
            </a:r>
          </a:p>
        </p:txBody>
      </p:sp>
      <p:sp>
        <p:nvSpPr>
          <p:cNvPr id="8601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The term </a:t>
            </a:r>
            <a:r>
              <a:rPr lang="en-US" altLang="ja-JP" i="1">
                <a:ea typeface="ＭＳ Ｐゴシック" charset="-128"/>
              </a:rPr>
              <a:t>brand functions</a:t>
            </a:r>
            <a:r>
              <a:rPr lang="en-US" altLang="ja-JP">
                <a:ea typeface="ＭＳ Ｐゴシック" charset="-128"/>
              </a:rPr>
              <a:t> describes the nature of the product or service or the type of experiences or benefits the brand provides. </a:t>
            </a:r>
          </a:p>
          <a:p>
            <a:r>
              <a:rPr lang="en-US" altLang="ja-JP">
                <a:ea typeface="ＭＳ Ｐゴシック" charset="-128"/>
              </a:rPr>
              <a:t>The </a:t>
            </a:r>
            <a:r>
              <a:rPr lang="en-US" altLang="ja-JP" i="1">
                <a:ea typeface="ＭＳ Ｐゴシック" charset="-128"/>
              </a:rPr>
              <a:t>descriptive modifier</a:t>
            </a:r>
            <a:r>
              <a:rPr lang="en-US" altLang="ja-JP">
                <a:ea typeface="ＭＳ Ｐゴシック" charset="-128"/>
              </a:rPr>
              <a:t> further clarifies its nature. </a:t>
            </a:r>
          </a:p>
          <a:p>
            <a:r>
              <a:rPr lang="en-US" altLang="ja-JP">
                <a:ea typeface="ＭＳ Ｐゴシック" charset="-128"/>
              </a:rPr>
              <a:t>The </a:t>
            </a:r>
            <a:r>
              <a:rPr lang="en-US" altLang="ja-JP" i="1">
                <a:ea typeface="ＭＳ Ｐゴシック" charset="-128"/>
              </a:rPr>
              <a:t>emotional modifier</a:t>
            </a:r>
            <a:r>
              <a:rPr lang="en-US" altLang="ja-JP">
                <a:ea typeface="ＭＳ Ｐゴシック" charset="-128"/>
              </a:rPr>
              <a:t> provides another qualifier</a:t>
            </a:r>
            <a:r>
              <a:rPr lang="en-US" altLang="ja-JP">
                <a:latin typeface="Garamond"/>
                <a:ea typeface="ＭＳ Ｐゴシック" charset="-128"/>
                <a:cs typeface="Arial" charset="0"/>
              </a:rPr>
              <a:t>—</a:t>
            </a:r>
            <a:r>
              <a:rPr lang="en-US" altLang="ja-JP">
                <a:ea typeface="ＭＳ Ｐゴシック" charset="-128"/>
              </a:rPr>
              <a:t>how exactly does the brand provide benefits, and in what way?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02D504D5-635B-495A-BD36-D74FAE229EF9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Designing the Brand Mantra</a:t>
            </a:r>
          </a:p>
        </p:txBody>
      </p:sp>
      <p:graphicFrame>
        <p:nvGraphicFramePr>
          <p:cNvPr id="804867" name="Group 3"/>
          <p:cNvGraphicFramePr>
            <a:graphicFrameLocks noGrp="1"/>
          </p:cNvGraphicFramePr>
          <p:nvPr>
            <p:ph type="tbl" idx="1"/>
          </p:nvPr>
        </p:nvGraphicFramePr>
        <p:xfrm>
          <a:off x="381000" y="1219200"/>
          <a:ext cx="8382000" cy="5295900"/>
        </p:xfrm>
        <a:graphic>
          <a:graphicData uri="http://schemas.openxmlformats.org/drawingml/2006/table">
            <a:tbl>
              <a:tblPr/>
              <a:tblGrid>
                <a:gridCol w="2095500"/>
                <a:gridCol w="2095500"/>
                <a:gridCol w="2095500"/>
                <a:gridCol w="2095500"/>
              </a:tblGrid>
              <a:tr h="1295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Emotional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Modifier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Descriptive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Modifier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Brand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Functions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63DE8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63DE8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Nike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Authentic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Athletic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Performance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63DE8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63DE8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Disney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Fun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Entertainment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63DE8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Fun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Folks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Food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3.</a:t>
            </a:r>
            <a:fld id="{8F031BED-EFF1-4013-A55E-79924ECADA51}" type="slidenum">
              <a:rPr lang="en-US"/>
              <a:pPr/>
              <a:t>17</a:t>
            </a:fld>
            <a:endParaRPr lang="en-US"/>
          </a:p>
        </p:txBody>
      </p:sp>
      <p:pic>
        <p:nvPicPr>
          <p:cNvPr id="804894" name="Picture 30" descr="NIK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95600"/>
            <a:ext cx="13716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04895" name="AutoShape 31" descr="Disney Online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896" name="AutoShape 32" descr="Disney Online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897" name="AutoShape 33" descr="Disney Online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898" name="AutoShape 34" descr="Disney Online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899" name="AutoShape 35" descr="Disney Online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00" name="AutoShape 36" descr="Disney Online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01" name="AutoShape 37" descr="Disney Online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02" name="AutoShape 38" descr="Disney Online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03" name="AutoShape 39" descr="Disney Online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04" name="AutoShape 40" descr="disney_logo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05" name="AutoShape 41" descr="disney_logo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06" name="AutoShape 42" descr="disney_logo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07" name="AutoShape 43" descr="disney_logo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3990975" y="3309938"/>
            <a:ext cx="11620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08" name="AutoShape 44" descr="Walt Disney World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3609975" y="3190875"/>
            <a:ext cx="19240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804909" name="Picture 45" descr="Diney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14800"/>
            <a:ext cx="1627188" cy="88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04910" name="AutoShape 46" descr="arch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11" name="AutoShape 47" descr="arch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12" name="AutoShape 48" descr="arch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13" name="AutoShape 49" descr="generic_banner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4914" name="AutoShape 50" descr="generic_banner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804915" name="Picture 51" descr="McDonald's 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5257800"/>
            <a:ext cx="1600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152400"/>
            <a:ext cx="7629525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Internal Branding</a:t>
            </a:r>
          </a:p>
        </p:txBody>
      </p:sp>
      <p:sp>
        <p:nvSpPr>
          <p:cNvPr id="80691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686800" cy="4800600"/>
          </a:xfrm>
        </p:spPr>
        <p:txBody>
          <a:bodyPr/>
          <a:lstStyle/>
          <a:p>
            <a:r>
              <a:rPr lang="en-US"/>
              <a:t>Members of the organization are properly aligned with the brand and what it represents.</a:t>
            </a:r>
          </a:p>
          <a:p>
            <a:r>
              <a:rPr lang="en-US"/>
              <a:t>Crucial for service companies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6B8904BA-686C-4C94-A356-B4EA85DB7703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Brand Audit</a:t>
            </a:r>
          </a:p>
        </p:txBody>
      </p:sp>
      <p:sp>
        <p:nvSpPr>
          <p:cNvPr id="808965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458200" cy="5486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ja-JP">
                <a:ea typeface="ＭＳ Ｐゴシック" charset="-128"/>
              </a:rPr>
              <a:t>Externally, consumer-focused assessement</a:t>
            </a:r>
            <a:endParaRPr lang="en-US"/>
          </a:p>
          <a:p>
            <a:r>
              <a:rPr lang="en-US"/>
              <a:t>A comprehensive examination of a brand involving activities to assess the health of the brand, uncover its sources of equity, and suggest ways to improve and leverage that equity </a:t>
            </a:r>
          </a:p>
          <a:p>
            <a:r>
              <a:rPr lang="en-US"/>
              <a:t>It includes brand vision, mission, promise, values, position, personality, and performance</a:t>
            </a:r>
          </a:p>
          <a:p>
            <a:endParaRPr lang="en-US" b="1"/>
          </a:p>
          <a:p>
            <a:pPr>
              <a:buFont typeface="Wingdings" pitchFamily="2" charset="2"/>
              <a:buChar char="q"/>
            </a:pPr>
            <a:endParaRPr lang="en-US" b="1"/>
          </a:p>
          <a:p>
            <a:pPr>
              <a:buFont typeface="Wingdings" pitchFamily="2" charset="2"/>
              <a:buNone/>
            </a:pPr>
            <a:endParaRPr lang="en-US" sz="2800">
              <a:cs typeface="Times New Roman" pitchFamily="18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3890F960-40E3-46D6-8054-2962A247E5C0}" type="slidenum">
              <a:rPr lang="en-US"/>
              <a:pPr/>
              <a:t>19</a:t>
            </a:fld>
            <a:endParaRPr lang="en-US"/>
          </a:p>
        </p:txBody>
      </p:sp>
      <p:sp>
        <p:nvSpPr>
          <p:cNvPr id="8089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89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2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Importance of Brand Audits</a:t>
            </a:r>
            <a:r>
              <a:rPr lang="en-US" sz="4000">
                <a:cs typeface="Times New Roman" pitchFamily="18" charset="0"/>
              </a:rPr>
              <a:t> </a:t>
            </a:r>
          </a:p>
        </p:txBody>
      </p:sp>
      <p:sp>
        <p:nvSpPr>
          <p:cNvPr id="811013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58200" cy="510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>
                <a:cs typeface="Times New Roman" pitchFamily="18" charset="0"/>
              </a:rPr>
              <a:t>Understand sources of brand equity</a:t>
            </a:r>
          </a:p>
          <a:p>
            <a:pPr lvl="1"/>
            <a:r>
              <a:rPr lang="en-US">
                <a:cs typeface="Times New Roman" pitchFamily="18" charset="0"/>
              </a:rPr>
              <a:t>Firm perspective</a:t>
            </a:r>
          </a:p>
          <a:p>
            <a:pPr lvl="1"/>
            <a:r>
              <a:rPr lang="en-US">
                <a:cs typeface="Times New Roman" pitchFamily="18" charset="0"/>
              </a:rPr>
              <a:t>Consumer perspective</a:t>
            </a:r>
            <a:r>
              <a:rPr lang="en-US" sz="3200">
                <a:cs typeface="Times New Roman" pitchFamily="18" charset="0"/>
              </a:rPr>
              <a:t>	</a:t>
            </a:r>
          </a:p>
          <a:p>
            <a:r>
              <a:rPr lang="en-US">
                <a:cs typeface="Times New Roman" pitchFamily="18" charset="0"/>
              </a:rPr>
              <a:t>Set strategic direction for the brand</a:t>
            </a:r>
          </a:p>
          <a:p>
            <a:r>
              <a:rPr lang="en-US">
                <a:cs typeface="Times New Roman" pitchFamily="18" charset="0"/>
              </a:rPr>
              <a:t>Recommend marketing programs to maximize long-term brand equity</a:t>
            </a:r>
          </a:p>
          <a:p>
            <a:endParaRPr lang="en-US" sz="2800">
              <a:cs typeface="Times New Roman" pitchFamily="18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65D7611D-D1C2-4E13-A5C6-E5B4544A9A6C}" type="slidenum">
              <a:rPr lang="en-US"/>
              <a:pPr/>
              <a:t>20</a:t>
            </a:fld>
            <a:endParaRPr lang="en-US"/>
          </a:p>
        </p:txBody>
      </p:sp>
      <p:sp>
        <p:nvSpPr>
          <p:cNvPr id="8110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10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60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Brand Audit Steps</a:t>
            </a:r>
            <a:r>
              <a:rPr lang="en-US" sz="4000">
                <a:cs typeface="Times New Roman" pitchFamily="18" charset="0"/>
              </a:rPr>
              <a:t> </a:t>
            </a:r>
          </a:p>
        </p:txBody>
      </p:sp>
      <p:sp>
        <p:nvSpPr>
          <p:cNvPr id="813061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4582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>
                <a:cs typeface="Times New Roman" pitchFamily="18" charset="0"/>
              </a:rPr>
              <a:t>Brand inventory (supply side)</a:t>
            </a:r>
          </a:p>
          <a:p>
            <a:endParaRPr lang="en-US"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Brand exploratory (demand side)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9C720E48-3AC4-4382-9289-4A0A201CFD7B}" type="slidenum">
              <a:rPr lang="en-US"/>
              <a:pPr/>
              <a:t>21</a:t>
            </a:fld>
            <a:endParaRPr lang="en-US"/>
          </a:p>
        </p:txBody>
      </p:sp>
      <p:sp>
        <p:nvSpPr>
          <p:cNvPr id="81305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305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8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Brand Inventory</a:t>
            </a:r>
            <a:r>
              <a:rPr lang="en-US" sz="4000">
                <a:cs typeface="Times New Roman" pitchFamily="18" charset="0"/>
              </a:rPr>
              <a:t> </a:t>
            </a:r>
          </a:p>
        </p:txBody>
      </p:sp>
      <p:sp>
        <p:nvSpPr>
          <p:cNvPr id="815109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4582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>
                <a:cs typeface="Times New Roman" pitchFamily="18" charset="0"/>
              </a:rPr>
              <a:t>A current comprehensive </a:t>
            </a:r>
            <a:r>
              <a:rPr lang="en-US" i="1">
                <a:cs typeface="Times New Roman" pitchFamily="18" charset="0"/>
              </a:rPr>
              <a:t>profile</a:t>
            </a:r>
            <a:r>
              <a:rPr lang="en-US">
                <a:cs typeface="Times New Roman" pitchFamily="18" charset="0"/>
              </a:rPr>
              <a:t> of how all the products and services sold by a company are branded and marketed:</a:t>
            </a:r>
          </a:p>
          <a:p>
            <a:pPr lvl="1"/>
            <a:r>
              <a:rPr lang="en-US">
                <a:cs typeface="Times New Roman" pitchFamily="18" charset="0"/>
              </a:rPr>
              <a:t>Brand elements</a:t>
            </a:r>
          </a:p>
          <a:p>
            <a:pPr lvl="1"/>
            <a:r>
              <a:rPr lang="en-US">
                <a:cs typeface="Times New Roman" pitchFamily="18" charset="0"/>
              </a:rPr>
              <a:t>Supporting marketing programs</a:t>
            </a:r>
          </a:p>
          <a:p>
            <a:pPr lvl="1"/>
            <a:r>
              <a:rPr lang="en-US">
                <a:cs typeface="Times New Roman" pitchFamily="18" charset="0"/>
              </a:rPr>
              <a:t>Profile of competitive brands</a:t>
            </a:r>
          </a:p>
          <a:p>
            <a:pPr lvl="1"/>
            <a:r>
              <a:rPr lang="en-US">
                <a:cs typeface="Times New Roman" pitchFamily="18" charset="0"/>
              </a:rPr>
              <a:t>POPs and PODs</a:t>
            </a:r>
          </a:p>
          <a:p>
            <a:pPr lvl="1"/>
            <a:r>
              <a:rPr lang="en-US">
                <a:cs typeface="Times New Roman" pitchFamily="18" charset="0"/>
              </a:rPr>
              <a:t>Brand mantra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CEB27F1E-71B4-4AD9-81AC-9B8B08ADA497}" type="slidenum">
              <a:rPr lang="en-US"/>
              <a:pPr/>
              <a:t>22</a:t>
            </a:fld>
            <a:endParaRPr lang="en-US"/>
          </a:p>
        </p:txBody>
      </p:sp>
      <p:sp>
        <p:nvSpPr>
          <p:cNvPr id="81510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510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6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Brand Inventory (Cont.)</a:t>
            </a:r>
          </a:p>
        </p:txBody>
      </p:sp>
      <p:sp>
        <p:nvSpPr>
          <p:cNvPr id="81715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4582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>
                <a:cs typeface="Times New Roman" pitchFamily="18" charset="0"/>
              </a:rPr>
              <a:t>Suggests the </a:t>
            </a:r>
            <a:r>
              <a:rPr lang="en-US" i="1">
                <a:cs typeface="Times New Roman" pitchFamily="18" charset="0"/>
              </a:rPr>
              <a:t>bases</a:t>
            </a:r>
            <a:r>
              <a:rPr lang="en-US">
                <a:cs typeface="Times New Roman" pitchFamily="18" charset="0"/>
              </a:rPr>
              <a:t> for positioning the brand</a:t>
            </a:r>
            <a:endParaRPr lang="en-US" u="sng"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Offers </a:t>
            </a:r>
            <a:r>
              <a:rPr lang="en-US" i="1">
                <a:cs typeface="Times New Roman" pitchFamily="18" charset="0"/>
              </a:rPr>
              <a:t>insights</a:t>
            </a:r>
            <a:r>
              <a:rPr lang="en-US">
                <a:cs typeface="Times New Roman" pitchFamily="18" charset="0"/>
              </a:rPr>
              <a:t> to how brand equity may be better managed</a:t>
            </a:r>
          </a:p>
          <a:p>
            <a:r>
              <a:rPr lang="en-US">
                <a:cs typeface="Times New Roman" pitchFamily="18" charset="0"/>
              </a:rPr>
              <a:t>Assesses </a:t>
            </a:r>
            <a:r>
              <a:rPr lang="en-US" i="1">
                <a:cs typeface="Times New Roman" pitchFamily="18" charset="0"/>
              </a:rPr>
              <a:t>consistency</a:t>
            </a:r>
            <a:r>
              <a:rPr lang="en-US">
                <a:cs typeface="Times New Roman" pitchFamily="18" charset="0"/>
              </a:rPr>
              <a:t> in message among activities, brand extensions, and sub-brands in order to avoid redundancies, overlaps, and consumer confusion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485893E8-D465-49EE-A1D7-74376BABE956}" type="slidenum">
              <a:rPr lang="en-US"/>
              <a:pPr/>
              <a:t>23</a:t>
            </a:fld>
            <a:endParaRPr lang="en-US"/>
          </a:p>
        </p:txBody>
      </p:sp>
      <p:sp>
        <p:nvSpPr>
          <p:cNvPr id="81715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715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04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Brand Exploratory</a:t>
            </a:r>
            <a:r>
              <a:rPr lang="en-US" sz="4000">
                <a:cs typeface="Times New Roman" pitchFamily="18" charset="0"/>
              </a:rPr>
              <a:t> </a:t>
            </a:r>
          </a:p>
        </p:txBody>
      </p:sp>
      <p:sp>
        <p:nvSpPr>
          <p:cNvPr id="819205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458200" cy="5257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>
                <a:cs typeface="Times New Roman" pitchFamily="18" charset="0"/>
              </a:rPr>
              <a:t>Provides detailed information as to how consumers perceive the brand:</a:t>
            </a:r>
          </a:p>
          <a:p>
            <a:pPr lvl="1"/>
            <a:r>
              <a:rPr lang="en-US">
                <a:cs typeface="Times New Roman" pitchFamily="18" charset="0"/>
              </a:rPr>
              <a:t>Awareness</a:t>
            </a:r>
          </a:p>
          <a:p>
            <a:pPr lvl="1"/>
            <a:r>
              <a:rPr lang="en-US">
                <a:cs typeface="Times New Roman" pitchFamily="18" charset="0"/>
              </a:rPr>
              <a:t>Favorability</a:t>
            </a:r>
          </a:p>
          <a:p>
            <a:pPr lvl="1"/>
            <a:r>
              <a:rPr lang="en-US">
                <a:cs typeface="Times New Roman" pitchFamily="18" charset="0"/>
              </a:rPr>
              <a:t>Uniqueness of associations</a:t>
            </a:r>
          </a:p>
          <a:p>
            <a:r>
              <a:rPr lang="en-US">
                <a:cs typeface="Times New Roman" pitchFamily="18" charset="0"/>
              </a:rPr>
              <a:t>Helps identify sources of customer-based brand equity</a:t>
            </a:r>
          </a:p>
          <a:p>
            <a:r>
              <a:rPr lang="en-US">
                <a:cs typeface="Times New Roman" pitchFamily="18" charset="0"/>
              </a:rPr>
              <a:t>Uncovers knowledge structures for the core brand as well as its competitors 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7776E755-BA86-4642-8B4E-4B508CB4EDE6}" type="slidenum">
              <a:rPr lang="en-US"/>
              <a:pPr/>
              <a:t>24</a:t>
            </a:fld>
            <a:endParaRPr lang="en-US"/>
          </a:p>
        </p:txBody>
      </p:sp>
      <p:sp>
        <p:nvSpPr>
          <p:cNvPr id="81920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20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2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Suggested Brand Audit Outline</a:t>
            </a:r>
          </a:p>
        </p:txBody>
      </p:sp>
      <p:sp>
        <p:nvSpPr>
          <p:cNvPr id="826373" name="Rectangle 5"/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686800" cy="5410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>
                <a:cs typeface="Times New Roman" pitchFamily="18" charset="0"/>
              </a:rPr>
              <a:t>Brand audit objectives, scope, and approach</a:t>
            </a:r>
          </a:p>
          <a:p>
            <a:r>
              <a:rPr lang="en-US" sz="2800">
                <a:cs typeface="Times New Roman" pitchFamily="18" charset="0"/>
              </a:rPr>
              <a:t>Background about the brand (self-analysis)</a:t>
            </a:r>
          </a:p>
          <a:p>
            <a:r>
              <a:rPr lang="en-US" sz="2800">
                <a:cs typeface="Times New Roman" pitchFamily="18" charset="0"/>
              </a:rPr>
              <a:t>Background about the industries</a:t>
            </a:r>
          </a:p>
          <a:p>
            <a:r>
              <a:rPr lang="en-US" sz="2800">
                <a:cs typeface="Times New Roman" pitchFamily="18" charset="0"/>
              </a:rPr>
              <a:t>Consumer analysis (trends, motivation, perceptions, needs, segmentation, behavior)</a:t>
            </a:r>
          </a:p>
          <a:p>
            <a:r>
              <a:rPr lang="en-US" sz="2800">
                <a:cs typeface="Times New Roman" pitchFamily="18" charset="0"/>
              </a:rPr>
              <a:t>Brand inventory</a:t>
            </a:r>
          </a:p>
          <a:p>
            <a:pPr lvl="1"/>
            <a:r>
              <a:rPr lang="en-US" sz="2400">
                <a:cs typeface="Times New Roman" pitchFamily="18" charset="0"/>
              </a:rPr>
              <a:t>Elements, current marketing programs, POPs, PODs</a:t>
            </a:r>
          </a:p>
          <a:p>
            <a:pPr lvl="1"/>
            <a:r>
              <a:rPr lang="en-US" sz="2400">
                <a:cs typeface="Times New Roman" pitchFamily="18" charset="0"/>
              </a:rPr>
              <a:t>Branding strategies (extensions, sub-brands, etc.)</a:t>
            </a:r>
          </a:p>
          <a:p>
            <a:pPr lvl="1"/>
            <a:r>
              <a:rPr lang="en-US" sz="2400">
                <a:cs typeface="Times New Roman" pitchFamily="18" charset="0"/>
              </a:rPr>
              <a:t>Brand portfolio analysis</a:t>
            </a:r>
          </a:p>
          <a:p>
            <a:pPr lvl="1"/>
            <a:r>
              <a:rPr lang="en-US" sz="2400">
                <a:cs typeface="Times New Roman" pitchFamily="18" charset="0"/>
              </a:rPr>
              <a:t>Competitors</a:t>
            </a:r>
            <a:r>
              <a:rPr lang="en-US" sz="2400">
                <a:latin typeface="Times New Roman"/>
                <a:cs typeface="Times New Roman" pitchFamily="18" charset="0"/>
              </a:rPr>
              <a:t>’</a:t>
            </a:r>
            <a:r>
              <a:rPr lang="en-US" sz="2400">
                <a:cs typeface="Times New Roman" pitchFamily="18" charset="0"/>
              </a:rPr>
              <a:t> brand inventory</a:t>
            </a:r>
          </a:p>
          <a:p>
            <a:pPr lvl="1"/>
            <a:r>
              <a:rPr lang="en-US" sz="2400">
                <a:cs typeface="Times New Roman" pitchFamily="18" charset="0"/>
              </a:rPr>
              <a:t>Strengths and weaknesses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445FE843-224F-4EAA-9BCE-ABC585F2B8F8}" type="slidenum">
              <a:rPr lang="en-US"/>
              <a:pPr/>
              <a:t>25</a:t>
            </a:fld>
            <a:endParaRPr lang="en-US"/>
          </a:p>
        </p:txBody>
      </p:sp>
      <p:sp>
        <p:nvSpPr>
          <p:cNvPr id="8263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63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2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  <a:cs typeface="Times New Roman" pitchFamily="18" charset="0"/>
              </a:rPr>
              <a:t>Brand Audit Outline (Cont.)</a:t>
            </a:r>
          </a:p>
        </p:txBody>
      </p:sp>
      <p:sp>
        <p:nvSpPr>
          <p:cNvPr id="828421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5181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80000"/>
              </a:lnSpc>
            </a:pPr>
            <a:r>
              <a:rPr lang="en-US" sz="2800">
                <a:cs typeface="Times New Roman" pitchFamily="18" charset="0"/>
              </a:rPr>
              <a:t>Brand exploratory</a:t>
            </a:r>
          </a:p>
          <a:p>
            <a:pPr lvl="1">
              <a:lnSpc>
                <a:spcPct val="80000"/>
              </a:lnSpc>
            </a:pPr>
            <a:r>
              <a:rPr lang="en-US" sz="2400">
                <a:cs typeface="Times New Roman" pitchFamily="18" charset="0"/>
              </a:rPr>
              <a:t>Brand associations</a:t>
            </a:r>
          </a:p>
          <a:p>
            <a:pPr lvl="1">
              <a:lnSpc>
                <a:spcPct val="80000"/>
              </a:lnSpc>
            </a:pPr>
            <a:r>
              <a:rPr lang="en-US" sz="2400">
                <a:cs typeface="Times New Roman" pitchFamily="18" charset="0"/>
              </a:rPr>
              <a:t>Brand positioning analysis</a:t>
            </a:r>
          </a:p>
          <a:p>
            <a:pPr lvl="1">
              <a:lnSpc>
                <a:spcPct val="80000"/>
              </a:lnSpc>
            </a:pPr>
            <a:r>
              <a:rPr lang="en-US" sz="2400">
                <a:cs typeface="Times New Roman" pitchFamily="18" charset="0"/>
              </a:rPr>
              <a:t>Consumer perceptions analysis (vs. competition)</a:t>
            </a:r>
          </a:p>
          <a:p>
            <a:pPr>
              <a:lnSpc>
                <a:spcPct val="80000"/>
              </a:lnSpc>
            </a:pPr>
            <a:r>
              <a:rPr lang="en-US" sz="2800">
                <a:cs typeface="Times New Roman" pitchFamily="18" charset="0"/>
              </a:rPr>
              <a:t>Summary of competitor analysis</a:t>
            </a:r>
          </a:p>
          <a:p>
            <a:pPr>
              <a:lnSpc>
                <a:spcPct val="80000"/>
              </a:lnSpc>
            </a:pPr>
            <a:r>
              <a:rPr lang="en-US" sz="2800">
                <a:cs typeface="Times New Roman" pitchFamily="18" charset="0"/>
              </a:rPr>
              <a:t>SWOT analysis</a:t>
            </a:r>
          </a:p>
          <a:p>
            <a:pPr>
              <a:lnSpc>
                <a:spcPct val="80000"/>
              </a:lnSpc>
            </a:pPr>
            <a:r>
              <a:rPr lang="en-US" sz="2800">
                <a:cs typeface="Times New Roman" pitchFamily="18" charset="0"/>
              </a:rPr>
              <a:t>Brand equity evaluation</a:t>
            </a:r>
          </a:p>
          <a:p>
            <a:pPr>
              <a:lnSpc>
                <a:spcPct val="80000"/>
              </a:lnSpc>
            </a:pPr>
            <a:r>
              <a:rPr lang="en-US" sz="2800">
                <a:cs typeface="Times New Roman" pitchFamily="18" charset="0"/>
              </a:rPr>
              <a:t>Strategic brand management recommendations</a:t>
            </a:r>
            <a:r>
              <a:rPr lang="en-US" sz="2400">
                <a:cs typeface="Times New Roman" pitchFamily="18" charset="0"/>
              </a:rPr>
              <a:t>  </a:t>
            </a:r>
          </a:p>
          <a:p>
            <a:pPr>
              <a:lnSpc>
                <a:spcPct val="80000"/>
              </a:lnSpc>
            </a:pPr>
            <a:endParaRPr lang="en-US" sz="2400">
              <a:cs typeface="Times New Roman" pitchFamily="18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3.</a:t>
            </a:r>
            <a:fld id="{257719DF-04D6-43CD-ABEA-EFF2AB3FD9D8}" type="slidenum">
              <a:rPr lang="en-US"/>
              <a:pPr/>
              <a:t>26</a:t>
            </a:fld>
            <a:endParaRPr lang="en-US"/>
          </a:p>
        </p:txBody>
      </p:sp>
      <p:sp>
        <p:nvSpPr>
          <p:cNvPr id="82841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841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1615</TotalTime>
  <Words>1041</Words>
  <Application>Microsoft Office PowerPoint</Application>
  <PresentationFormat>On-screen Show (4:3)</PresentationFormat>
  <Paragraphs>203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LECTURE 3: MARKETING IMAGINATION &amp; THE PASSIONPOINT  BRAND POSITIONING &amp; VALUES</vt:lpstr>
      <vt:lpstr>Brand Positioning</vt:lpstr>
      <vt:lpstr>Determining a frame of reference</vt:lpstr>
      <vt:lpstr>Target Market</vt:lpstr>
      <vt:lpstr>Example of the toothpaste market </vt:lpstr>
      <vt:lpstr>Criteria for Segmentation</vt:lpstr>
      <vt:lpstr>Nature of Competition</vt:lpstr>
      <vt:lpstr>Points-of-Parity  and Points-of-Difference</vt:lpstr>
      <vt:lpstr>Brand Positioning Guidelines</vt:lpstr>
      <vt:lpstr>Defining and Communicating the Competitive Frame of Reference</vt:lpstr>
      <vt:lpstr>Choosing POP’s &amp; POD’s</vt:lpstr>
      <vt:lpstr>Attribute and Benefit Trade-offs</vt:lpstr>
      <vt:lpstr>Strategies to Reconcile  Attribute and Benefit Trade-offs</vt:lpstr>
      <vt:lpstr>Core Brand Values</vt:lpstr>
      <vt:lpstr>Brand Mantras</vt:lpstr>
      <vt:lpstr>Designing the Brand Mantra</vt:lpstr>
      <vt:lpstr>Designing the Brand Mantra</vt:lpstr>
      <vt:lpstr>Internal Branding</vt:lpstr>
      <vt:lpstr>Brand Audit</vt:lpstr>
      <vt:lpstr>Importance of Brand Audits </vt:lpstr>
      <vt:lpstr>Brand Audit Steps </vt:lpstr>
      <vt:lpstr>Brand Inventory </vt:lpstr>
      <vt:lpstr>Brand Inventory (Cont.)</vt:lpstr>
      <vt:lpstr>Brand Exploratory </vt:lpstr>
      <vt:lpstr>Suggested Brand Audit Outline</vt:lpstr>
      <vt:lpstr>Brand Audit Outline (Cont.)</vt:lpstr>
    </vt:vector>
  </TitlesOfParts>
  <Company>Dell Computer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BUILDING,  MEASURING, AND MANAGING BRAND EQUITY</dc:title>
  <dc:creator>Kevin Lane keller</dc:creator>
  <cp:lastModifiedBy>vcomsats</cp:lastModifiedBy>
  <cp:revision>34</cp:revision>
  <cp:lastPrinted>2000-10-04T16:19:49Z</cp:lastPrinted>
  <dcterms:created xsi:type="dcterms:W3CDTF">1998-10-13T10:46:18Z</dcterms:created>
  <dcterms:modified xsi:type="dcterms:W3CDTF">2013-05-15T11:45:43Z</dcterms:modified>
</cp:coreProperties>
</file>