
<file path=[Content_Types].xml><?xml version="1.0" encoding="utf-8"?>
<Types xmlns="http://schemas.openxmlformats.org/package/2006/content-types">
  <Default Extension="png" ContentType="image/png"/>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5" r:id="rId3"/>
    <p:sldId id="286" r:id="rId4"/>
    <p:sldId id="287" r:id="rId5"/>
    <p:sldId id="288" r:id="rId6"/>
    <p:sldId id="289" r:id="rId7"/>
    <p:sldId id="290" r:id="rId8"/>
    <p:sldId id="291" r:id="rId9"/>
    <p:sldId id="292" r:id="rId10"/>
    <p:sldId id="293" r:id="rId11"/>
    <p:sldId id="257" r:id="rId12"/>
    <p:sldId id="258" r:id="rId13"/>
    <p:sldId id="259" r:id="rId14"/>
    <p:sldId id="260" r:id="rId15"/>
    <p:sldId id="261" r:id="rId16"/>
    <p:sldId id="262" r:id="rId17"/>
    <p:sldId id="294" r:id="rId18"/>
    <p:sldId id="263" r:id="rId19"/>
    <p:sldId id="282" r:id="rId20"/>
    <p:sldId id="283" r:id="rId21"/>
    <p:sldId id="284"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51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C8B0FAC-CB3A-4953-A3BC-858439EE087C}" type="datetimeFigureOut">
              <a:rPr lang="en-US" smtClean="0"/>
              <a:pPr/>
              <a:t>6/4/2013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E73BE0-CE97-4864-AE97-27115BBEA72C}" type="slidenum">
              <a:rPr lang="en-US" smtClean="0"/>
              <a:pPr/>
              <a:t>‹#›</a:t>
            </a:fld>
            <a:endParaRPr lang="en-US"/>
          </a:p>
        </p:txBody>
      </p:sp>
    </p:spTree>
    <p:extLst>
      <p:ext uri="{BB962C8B-B14F-4D97-AF65-F5344CB8AC3E}">
        <p14:creationId xmlns:p14="http://schemas.microsoft.com/office/powerpoint/2010/main" val="3421814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C8B0FAC-CB3A-4953-A3BC-858439EE087C}" type="datetimeFigureOut">
              <a:rPr lang="en-US" smtClean="0"/>
              <a:pPr/>
              <a:t>6/4/2013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E73BE0-CE97-4864-AE97-27115BBEA72C}" type="slidenum">
              <a:rPr lang="en-US" smtClean="0"/>
              <a:pPr/>
              <a:t>‹#›</a:t>
            </a:fld>
            <a:endParaRPr lang="en-US"/>
          </a:p>
        </p:txBody>
      </p:sp>
    </p:spTree>
    <p:extLst>
      <p:ext uri="{BB962C8B-B14F-4D97-AF65-F5344CB8AC3E}">
        <p14:creationId xmlns:p14="http://schemas.microsoft.com/office/powerpoint/2010/main" val="4213011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8B0FAC-CB3A-4953-A3BC-858439EE087C}" type="datetimeFigureOut">
              <a:rPr lang="en-US" smtClean="0"/>
              <a:pPr/>
              <a:t>6/4/2013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E73BE0-CE97-4864-AE97-27115BBEA72C}" type="slidenum">
              <a:rPr lang="en-US" smtClean="0"/>
              <a:pPr/>
              <a:t>‹#›</a:t>
            </a:fld>
            <a:endParaRPr lang="en-US"/>
          </a:p>
        </p:txBody>
      </p:sp>
    </p:spTree>
    <p:extLst>
      <p:ext uri="{BB962C8B-B14F-4D97-AF65-F5344CB8AC3E}">
        <p14:creationId xmlns:p14="http://schemas.microsoft.com/office/powerpoint/2010/main" val="2293586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C8B0FAC-CB3A-4953-A3BC-858439EE087C}" type="datetimeFigureOut">
              <a:rPr lang="en-US" smtClean="0"/>
              <a:pPr/>
              <a:t>6/4/2013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E73BE0-CE97-4864-AE97-27115BBEA72C}" type="slidenum">
              <a:rPr lang="en-US" smtClean="0"/>
              <a:pPr/>
              <a:t>‹#›</a:t>
            </a:fld>
            <a:endParaRPr lang="en-US"/>
          </a:p>
        </p:txBody>
      </p:sp>
    </p:spTree>
    <p:extLst>
      <p:ext uri="{BB962C8B-B14F-4D97-AF65-F5344CB8AC3E}">
        <p14:creationId xmlns:p14="http://schemas.microsoft.com/office/powerpoint/2010/main" val="467548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C8B0FAC-CB3A-4953-A3BC-858439EE087C}" type="datetimeFigureOut">
              <a:rPr lang="en-US" smtClean="0"/>
              <a:pPr/>
              <a:t>6/4/2013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E73BE0-CE97-4864-AE97-27115BBEA72C}" type="slidenum">
              <a:rPr lang="en-US" smtClean="0"/>
              <a:pPr/>
              <a:t>‹#›</a:t>
            </a:fld>
            <a:endParaRPr lang="en-US"/>
          </a:p>
        </p:txBody>
      </p:sp>
    </p:spTree>
    <p:extLst>
      <p:ext uri="{BB962C8B-B14F-4D97-AF65-F5344CB8AC3E}">
        <p14:creationId xmlns:p14="http://schemas.microsoft.com/office/powerpoint/2010/main" val="3692507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C8B0FAC-CB3A-4953-A3BC-858439EE087C}" type="datetimeFigureOut">
              <a:rPr lang="en-US" smtClean="0"/>
              <a:pPr/>
              <a:t>6/4/2013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E73BE0-CE97-4864-AE97-27115BBEA72C}" type="slidenum">
              <a:rPr lang="en-US" smtClean="0"/>
              <a:pPr/>
              <a:t>‹#›</a:t>
            </a:fld>
            <a:endParaRPr lang="en-US"/>
          </a:p>
        </p:txBody>
      </p:sp>
    </p:spTree>
    <p:extLst>
      <p:ext uri="{BB962C8B-B14F-4D97-AF65-F5344CB8AC3E}">
        <p14:creationId xmlns:p14="http://schemas.microsoft.com/office/powerpoint/2010/main" val="4690416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8B0FAC-CB3A-4953-A3BC-858439EE087C}" type="datetimeFigureOut">
              <a:rPr lang="en-US" smtClean="0"/>
              <a:pPr/>
              <a:t>6/4/2013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E73BE0-CE97-4864-AE97-27115BBEA72C}" type="slidenum">
              <a:rPr lang="en-US" smtClean="0"/>
              <a:pPr/>
              <a:t>‹#›</a:t>
            </a:fld>
            <a:endParaRPr lang="en-US"/>
          </a:p>
        </p:txBody>
      </p:sp>
    </p:spTree>
    <p:extLst>
      <p:ext uri="{BB962C8B-B14F-4D97-AF65-F5344CB8AC3E}">
        <p14:creationId xmlns:p14="http://schemas.microsoft.com/office/powerpoint/2010/main" val="3597924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8B0FAC-CB3A-4953-A3BC-858439EE087C}" type="datetimeFigureOut">
              <a:rPr lang="en-US" smtClean="0"/>
              <a:pPr/>
              <a:t>6/4/2013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E73BE0-CE97-4864-AE97-27115BBEA72C}" type="slidenum">
              <a:rPr lang="en-US" smtClean="0"/>
              <a:pPr/>
              <a:t>‹#›</a:t>
            </a:fld>
            <a:endParaRPr lang="en-US"/>
          </a:p>
        </p:txBody>
      </p:sp>
    </p:spTree>
    <p:extLst>
      <p:ext uri="{BB962C8B-B14F-4D97-AF65-F5344CB8AC3E}">
        <p14:creationId xmlns:p14="http://schemas.microsoft.com/office/powerpoint/2010/main" val="570204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8B0FAC-CB3A-4953-A3BC-858439EE087C}" type="datetimeFigureOut">
              <a:rPr lang="en-US" smtClean="0"/>
              <a:pPr/>
              <a:t>6/4/2013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E73BE0-CE97-4864-AE97-27115BBEA72C}" type="slidenum">
              <a:rPr lang="en-US" smtClean="0"/>
              <a:pPr/>
              <a:t>‹#›</a:t>
            </a:fld>
            <a:endParaRPr lang="en-US"/>
          </a:p>
        </p:txBody>
      </p:sp>
    </p:spTree>
    <p:extLst>
      <p:ext uri="{BB962C8B-B14F-4D97-AF65-F5344CB8AC3E}">
        <p14:creationId xmlns:p14="http://schemas.microsoft.com/office/powerpoint/2010/main" val="2708536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C8B0FAC-CB3A-4953-A3BC-858439EE087C}" type="datetimeFigureOut">
              <a:rPr lang="en-US" smtClean="0"/>
              <a:pPr/>
              <a:t>6/4/2013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E73BE0-CE97-4864-AE97-27115BBEA72C}" type="slidenum">
              <a:rPr lang="en-US" smtClean="0"/>
              <a:pPr/>
              <a:t>‹#›</a:t>
            </a:fld>
            <a:endParaRPr lang="en-US"/>
          </a:p>
        </p:txBody>
      </p:sp>
    </p:spTree>
    <p:extLst>
      <p:ext uri="{BB962C8B-B14F-4D97-AF65-F5344CB8AC3E}">
        <p14:creationId xmlns:p14="http://schemas.microsoft.com/office/powerpoint/2010/main" val="2698741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C8B0FAC-CB3A-4953-A3BC-858439EE087C}" type="datetimeFigureOut">
              <a:rPr lang="en-US" smtClean="0"/>
              <a:pPr/>
              <a:t>6/4/2013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E73BE0-CE97-4864-AE97-27115BBEA72C}" type="slidenum">
              <a:rPr lang="en-US" smtClean="0"/>
              <a:pPr/>
              <a:t>‹#›</a:t>
            </a:fld>
            <a:endParaRPr lang="en-US"/>
          </a:p>
        </p:txBody>
      </p:sp>
    </p:spTree>
    <p:extLst>
      <p:ext uri="{BB962C8B-B14F-4D97-AF65-F5344CB8AC3E}">
        <p14:creationId xmlns:p14="http://schemas.microsoft.com/office/powerpoint/2010/main" val="2323177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8B0FAC-CB3A-4953-A3BC-858439EE087C}" type="datetimeFigureOut">
              <a:rPr lang="en-US" smtClean="0"/>
              <a:pPr/>
              <a:t>6/4/2013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E73BE0-CE97-4864-AE97-27115BBEA72C}" type="slidenum">
              <a:rPr lang="en-US" smtClean="0"/>
              <a:pPr/>
              <a:t>‹#›</a:t>
            </a:fld>
            <a:endParaRPr lang="en-US"/>
          </a:p>
        </p:txBody>
      </p:sp>
    </p:spTree>
    <p:extLst>
      <p:ext uri="{BB962C8B-B14F-4D97-AF65-F5344CB8AC3E}">
        <p14:creationId xmlns:p14="http://schemas.microsoft.com/office/powerpoint/2010/main" val="24963000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Microsoft_Excel_97-2003_Worksheet1.xls"/><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6.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725957" y="5105400"/>
            <a:ext cx="2170787" cy="461665"/>
          </a:xfrm>
          <a:prstGeom prst="rect">
            <a:avLst/>
          </a:prstGeom>
          <a:noFill/>
        </p:spPr>
        <p:txBody>
          <a:bodyPr wrap="none" rtlCol="0">
            <a:spAutoFit/>
          </a:bodyPr>
          <a:lstStyle/>
          <a:p>
            <a:pPr algn="ctr"/>
            <a:r>
              <a:rPr lang="en-US" sz="2400" b="1" dirty="0" err="1" smtClean="0">
                <a:latin typeface="Batang" pitchFamily="18" charset="-127"/>
                <a:ea typeface="Batang" pitchFamily="18" charset="-127"/>
              </a:rPr>
              <a:t>Zeenat</a:t>
            </a:r>
            <a:r>
              <a:rPr lang="en-US" sz="2400" b="1" dirty="0" smtClean="0">
                <a:latin typeface="Batang" pitchFamily="18" charset="-127"/>
                <a:ea typeface="Batang" pitchFamily="18" charset="-127"/>
              </a:rPr>
              <a:t> </a:t>
            </a:r>
            <a:r>
              <a:rPr lang="en-US" sz="2400" b="1" dirty="0" err="1" smtClean="0">
                <a:latin typeface="Batang" pitchFamily="18" charset="-127"/>
                <a:ea typeface="Batang" pitchFamily="18" charset="-127"/>
              </a:rPr>
              <a:t>Jabbar</a:t>
            </a:r>
            <a:endParaRPr lang="en-US" sz="2400" b="1" dirty="0">
              <a:latin typeface="Batang" pitchFamily="18" charset="-127"/>
              <a:ea typeface="Batang" pitchFamily="18" charset="-127"/>
            </a:endParaRPr>
          </a:p>
        </p:txBody>
      </p:sp>
      <p:sp>
        <p:nvSpPr>
          <p:cNvPr id="2" name="TextBox 1"/>
          <p:cNvSpPr txBox="1"/>
          <p:nvPr/>
        </p:nvSpPr>
        <p:spPr>
          <a:xfrm>
            <a:off x="2546398" y="1246257"/>
            <a:ext cx="4764253" cy="707886"/>
          </a:xfrm>
          <a:prstGeom prst="rect">
            <a:avLst/>
          </a:prstGeom>
          <a:noFill/>
        </p:spPr>
        <p:txBody>
          <a:bodyPr wrap="none" rtlCol="0">
            <a:spAutoFit/>
          </a:bodyPr>
          <a:lstStyle/>
          <a:p>
            <a:r>
              <a:rPr lang="en-GB" sz="4000" b="1" dirty="0" smtClean="0"/>
              <a:t>BRAND PERSONALITY</a:t>
            </a:r>
            <a:endParaRPr lang="en-GB" sz="40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Fig 6_5"/>
          <p:cNvPicPr>
            <a:picLocks noChangeAspect="1" noChangeArrowheads="1"/>
          </p:cNvPicPr>
          <p:nvPr/>
        </p:nvPicPr>
        <p:blipFill>
          <a:blip r:embed="rId2">
            <a:lum bright="-18000" contrast="30000"/>
          </a:blip>
          <a:srcRect l="18742" r="18742"/>
          <a:stretch>
            <a:fillRect/>
          </a:stretch>
        </p:blipFill>
        <p:spPr bwMode="auto">
          <a:xfrm>
            <a:off x="914400" y="762000"/>
            <a:ext cx="7394575" cy="5410200"/>
          </a:xfrm>
          <a:prstGeom prst="rect">
            <a:avLst/>
          </a:prstGeom>
          <a:noFill/>
          <a:ln w="152400">
            <a:solidFill>
              <a:srgbClr val="808000"/>
            </a:solidFill>
            <a:miter lim="800000"/>
            <a:headEnd/>
            <a:tailEnd/>
          </a:ln>
        </p:spPr>
      </p:pic>
    </p:spTree>
    <p:extLst>
      <p:ext uri="{BB962C8B-B14F-4D97-AF65-F5344CB8AC3E}">
        <p14:creationId xmlns:p14="http://schemas.microsoft.com/office/powerpoint/2010/main" val="27072259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533400" y="672152"/>
            <a:ext cx="8153400" cy="5638800"/>
          </a:xfrm>
          <a:prstGeom prst="rect">
            <a:avLst/>
          </a:prstGeom>
          <a:solidFill>
            <a:srgbClr val="808000">
              <a:alpha val="56000"/>
            </a:srgbClr>
          </a:solidFill>
          <a:ln w="152400">
            <a:solidFill>
              <a:srgbClr val="FAFD00"/>
            </a:solidFill>
            <a:miter lim="800000"/>
            <a:headEnd/>
            <a:tailEnd/>
          </a:ln>
        </p:spPr>
        <p:txBody>
          <a:bodyPr vert="horz" lIns="90488" tIns="44450" rIns="90488" bIns="4445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Clr>
                <a:srgbClr val="FAFD00"/>
              </a:buClr>
            </a:pPr>
            <a:r>
              <a:rPr lang="en-US" sz="2800" smtClean="0">
                <a:solidFill>
                  <a:srgbClr val="FAFD00"/>
                </a:solidFill>
                <a:effectLst>
                  <a:outerShdw blurRad="38100" dist="38100" dir="2700000" algn="tl">
                    <a:srgbClr val="000000"/>
                  </a:outerShdw>
                </a:effectLst>
              </a:rPr>
              <a:t>Personality </a:t>
            </a:r>
            <a:r>
              <a:rPr lang="en-US" sz="2800" smtClean="0">
                <a:solidFill>
                  <a:srgbClr val="FFFFFF"/>
                </a:solidFill>
              </a:rPr>
              <a:t>refers to a person’s unique psychological makeup and how it consistently influences the way a person responds to his or her environment.</a:t>
            </a:r>
          </a:p>
          <a:p>
            <a:pPr>
              <a:lnSpc>
                <a:spcPct val="90000"/>
              </a:lnSpc>
              <a:buClr>
                <a:srgbClr val="FAFD00"/>
              </a:buClr>
            </a:pPr>
            <a:r>
              <a:rPr lang="en-US" sz="2800" smtClean="0">
                <a:solidFill>
                  <a:srgbClr val="FFFFFF"/>
                </a:solidFill>
              </a:rPr>
              <a:t>Most now agree that both personality and situational factors play a role in determining people’s behavior. </a:t>
            </a:r>
          </a:p>
          <a:p>
            <a:pPr>
              <a:lnSpc>
                <a:spcPct val="90000"/>
              </a:lnSpc>
              <a:buClr>
                <a:srgbClr val="FAFD00"/>
              </a:buClr>
            </a:pPr>
            <a:r>
              <a:rPr lang="en-US" sz="2800" smtClean="0">
                <a:solidFill>
                  <a:srgbClr val="FFFFFF"/>
                </a:solidFill>
              </a:rPr>
              <a:t>Personality is usually involved, along with: </a:t>
            </a:r>
          </a:p>
          <a:p>
            <a:pPr lvl="1">
              <a:lnSpc>
                <a:spcPct val="90000"/>
              </a:lnSpc>
              <a:buClr>
                <a:srgbClr val="FAFD00"/>
              </a:buClr>
            </a:pPr>
            <a:r>
              <a:rPr lang="en-US" smtClean="0">
                <a:solidFill>
                  <a:srgbClr val="FFFFFF"/>
                </a:solidFill>
              </a:rPr>
              <a:t>A person’s choices of leisure activities, political outlook, aesthetic tastes, and</a:t>
            </a:r>
            <a:endParaRPr lang="en-US" smtClean="0"/>
          </a:p>
          <a:p>
            <a:pPr lvl="1">
              <a:lnSpc>
                <a:spcPct val="90000"/>
              </a:lnSpc>
              <a:buClr>
                <a:srgbClr val="FAFD00"/>
              </a:buClr>
            </a:pPr>
            <a:r>
              <a:rPr lang="en-US" smtClean="0">
                <a:solidFill>
                  <a:srgbClr val="FFFFFF"/>
                </a:solidFill>
              </a:rPr>
              <a:t>Other individual factors to segment customers in terms of </a:t>
            </a:r>
            <a:r>
              <a:rPr lang="en-US" smtClean="0">
                <a:solidFill>
                  <a:srgbClr val="FAFD00"/>
                </a:solidFill>
                <a:effectLst>
                  <a:outerShdw blurRad="38100" dist="38100" dir="2700000" algn="tl">
                    <a:srgbClr val="000000"/>
                  </a:outerShdw>
                </a:effectLst>
              </a:rPr>
              <a:t>Lifestyles.</a:t>
            </a:r>
            <a:endParaRPr lang="en-US">
              <a:solidFill>
                <a:srgbClr val="FAFD00"/>
              </a:solidFill>
              <a:effectLst>
                <a:outerShdw blurRad="38100" dist="38100" dir="2700000" algn="tl">
                  <a:srgbClr val="000000"/>
                </a:outerShdw>
              </a:effectLst>
            </a:endParaRPr>
          </a:p>
        </p:txBody>
      </p:sp>
    </p:spTree>
    <p:extLst>
      <p:ext uri="{BB962C8B-B14F-4D97-AF65-F5344CB8AC3E}">
        <p14:creationId xmlns:p14="http://schemas.microsoft.com/office/powerpoint/2010/main" val="41282347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table 7_1"/>
          <p:cNvPicPr>
            <a:picLocks noChangeAspect="1" noChangeArrowheads="1"/>
          </p:cNvPicPr>
          <p:nvPr/>
        </p:nvPicPr>
        <p:blipFill>
          <a:blip r:embed="rId2">
            <a:lum bright="-24000" contrast="18000"/>
          </a:blip>
          <a:srcRect l="21922" b="12399"/>
          <a:stretch>
            <a:fillRect/>
          </a:stretch>
        </p:blipFill>
        <p:spPr bwMode="auto">
          <a:xfrm>
            <a:off x="611188" y="762000"/>
            <a:ext cx="7923212" cy="5640388"/>
          </a:xfrm>
          <a:prstGeom prst="rect">
            <a:avLst/>
          </a:prstGeom>
          <a:noFill/>
          <a:ln w="152400">
            <a:solidFill>
              <a:srgbClr val="808000"/>
            </a:solidFill>
            <a:miter lim="800000"/>
            <a:headEnd/>
            <a:tailEnd/>
          </a:ln>
        </p:spPr>
      </p:pic>
    </p:spTree>
    <p:extLst>
      <p:ext uri="{BB962C8B-B14F-4D97-AF65-F5344CB8AC3E}">
        <p14:creationId xmlns:p14="http://schemas.microsoft.com/office/powerpoint/2010/main" val="40977844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23813" y="50800"/>
            <a:ext cx="7829550" cy="584200"/>
          </a:xfrm>
          <a:prstGeom prst="rect">
            <a:avLst/>
          </a:prstGeom>
          <a:solidFill>
            <a:srgbClr val="808000">
              <a:alpha val="52000"/>
            </a:srgbClr>
          </a:solidFill>
          <a:ln w="12700">
            <a:miter lim="800000"/>
            <a:headEnd/>
            <a:tailEnd/>
          </a:ln>
        </p:spPr>
        <p:txBody>
          <a:bodyPr vert="horz" wrap="none" lIns="41275" tIns="17462" rIns="41275" bIns="17462" numCol="1" anchor="t" anchorCtr="0" compatLnSpc="1">
            <a:prstTxWarp prst="textNoShape">
              <a:avLst/>
            </a:prstTxWarp>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smtClean="0"/>
              <a:t>Lifestyle: Who We Are, What We Do</a:t>
            </a:r>
            <a:endParaRPr lang="en-US" sz="3600"/>
          </a:p>
        </p:txBody>
      </p:sp>
      <p:sp>
        <p:nvSpPr>
          <p:cNvPr id="3" name="Rectangle 3"/>
          <p:cNvSpPr txBox="1">
            <a:spLocks noChangeArrowheads="1"/>
          </p:cNvSpPr>
          <p:nvPr/>
        </p:nvSpPr>
        <p:spPr bwMode="auto">
          <a:xfrm>
            <a:off x="323850" y="1066800"/>
            <a:ext cx="8534400" cy="5391150"/>
          </a:xfrm>
          <a:prstGeom prst="rect">
            <a:avLst/>
          </a:prstGeom>
          <a:solidFill>
            <a:srgbClr val="000099">
              <a:alpha val="45000"/>
            </a:srgbClr>
          </a:solidFill>
          <a:ln w="114300">
            <a:solidFill>
              <a:schemeClr val="accent1"/>
            </a:solidFill>
            <a:miter lim="800000"/>
            <a:headEnd/>
            <a:tailEnd/>
          </a:ln>
        </p:spPr>
        <p:txBody>
          <a:bodyPr vert="horz" wrap="square" lIns="90488" tIns="44450" rIns="90488" bIns="44450" numCol="1" anchor="t" anchorCtr="0" compatLnSpc="1">
            <a:prstTxWarp prst="textNoShape">
              <a:avLst/>
            </a:prstTxWarp>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Clr>
                <a:srgbClr val="FAFD00"/>
              </a:buClr>
            </a:pPr>
            <a:r>
              <a:rPr lang="en-US" sz="2800" smtClean="0">
                <a:solidFill>
                  <a:srgbClr val="FAFD00"/>
                </a:solidFill>
                <a:effectLst>
                  <a:outerShdw blurRad="38100" dist="38100" dir="2700000" algn="tl">
                    <a:srgbClr val="000000"/>
                  </a:outerShdw>
                </a:effectLst>
              </a:rPr>
              <a:t>Lifestyle</a:t>
            </a:r>
            <a:r>
              <a:rPr lang="en-US" sz="2800" smtClean="0">
                <a:solidFill>
                  <a:srgbClr val="FFFFFF"/>
                </a:solidFill>
              </a:rPr>
              <a:t> refers to a pattern of consumption reflecting a person’s choices of how he or she spends time and money.</a:t>
            </a:r>
          </a:p>
          <a:p>
            <a:pPr>
              <a:lnSpc>
                <a:spcPct val="90000"/>
              </a:lnSpc>
              <a:buClr>
                <a:srgbClr val="FAFD00"/>
              </a:buClr>
            </a:pPr>
            <a:r>
              <a:rPr lang="en-US" sz="2800" smtClean="0">
                <a:solidFill>
                  <a:srgbClr val="FFFFFF"/>
                </a:solidFill>
              </a:rPr>
              <a:t>It represents how a person allocates income:</a:t>
            </a:r>
          </a:p>
          <a:p>
            <a:pPr lvl="1">
              <a:lnSpc>
                <a:spcPct val="90000"/>
              </a:lnSpc>
              <a:buClr>
                <a:srgbClr val="FAFD00"/>
              </a:buClr>
            </a:pPr>
            <a:r>
              <a:rPr lang="en-US" sz="2400" smtClean="0">
                <a:solidFill>
                  <a:srgbClr val="FFFFFF"/>
                </a:solidFill>
              </a:rPr>
              <a:t>To different products and services, and</a:t>
            </a:r>
          </a:p>
          <a:p>
            <a:pPr lvl="1">
              <a:lnSpc>
                <a:spcPct val="90000"/>
              </a:lnSpc>
              <a:buClr>
                <a:srgbClr val="FAFD00"/>
              </a:buClr>
            </a:pPr>
            <a:r>
              <a:rPr lang="en-US" sz="2400" smtClean="0">
                <a:solidFill>
                  <a:srgbClr val="FFFFFF"/>
                </a:solidFill>
              </a:rPr>
              <a:t>To specific alternatives within these categories. </a:t>
            </a:r>
          </a:p>
          <a:p>
            <a:pPr>
              <a:lnSpc>
                <a:spcPct val="90000"/>
              </a:lnSpc>
              <a:buClr>
                <a:srgbClr val="FAFD00"/>
              </a:buClr>
            </a:pPr>
            <a:r>
              <a:rPr lang="en-US" sz="2800" smtClean="0">
                <a:solidFill>
                  <a:srgbClr val="FFFFFF"/>
                </a:solidFill>
              </a:rPr>
              <a:t>A </a:t>
            </a:r>
            <a:r>
              <a:rPr lang="en-US" sz="2800" smtClean="0">
                <a:solidFill>
                  <a:srgbClr val="FAFD00"/>
                </a:solidFill>
                <a:effectLst>
                  <a:outerShdw blurRad="38100" dist="38100" dir="2700000" algn="tl">
                    <a:srgbClr val="000000"/>
                  </a:outerShdw>
                </a:effectLst>
              </a:rPr>
              <a:t>Lifestyle Marketing Perspective </a:t>
            </a:r>
            <a:r>
              <a:rPr lang="en-US" sz="2800" smtClean="0">
                <a:solidFill>
                  <a:srgbClr val="FFFFFF"/>
                </a:solidFill>
              </a:rPr>
              <a:t>recognizes that people sort themselves into groups on the basis of:</a:t>
            </a:r>
          </a:p>
          <a:p>
            <a:pPr lvl="1">
              <a:lnSpc>
                <a:spcPct val="90000"/>
              </a:lnSpc>
              <a:buClr>
                <a:srgbClr val="FAFD00"/>
              </a:buClr>
            </a:pPr>
            <a:r>
              <a:rPr lang="en-US" sz="2400" smtClean="0">
                <a:solidFill>
                  <a:srgbClr val="FFFFFF"/>
                </a:solidFill>
              </a:rPr>
              <a:t>Things they like to do,</a:t>
            </a:r>
          </a:p>
          <a:p>
            <a:pPr lvl="1">
              <a:lnSpc>
                <a:spcPct val="90000"/>
              </a:lnSpc>
              <a:buClr>
                <a:srgbClr val="FAFD00"/>
              </a:buClr>
            </a:pPr>
            <a:r>
              <a:rPr lang="en-US" sz="2400" smtClean="0">
                <a:solidFill>
                  <a:srgbClr val="FFFFFF"/>
                </a:solidFill>
              </a:rPr>
              <a:t>How they like to spend their leisure time, and</a:t>
            </a:r>
          </a:p>
          <a:p>
            <a:pPr lvl="1">
              <a:lnSpc>
                <a:spcPct val="90000"/>
              </a:lnSpc>
              <a:buClr>
                <a:srgbClr val="FAFD00"/>
              </a:buClr>
            </a:pPr>
            <a:r>
              <a:rPr lang="en-US" sz="2400" smtClean="0">
                <a:solidFill>
                  <a:srgbClr val="FFFFFF"/>
                </a:solidFill>
              </a:rPr>
              <a:t>How they choose to spend their disposable income. </a:t>
            </a:r>
            <a:endParaRPr lang="en-US" sz="2400">
              <a:solidFill>
                <a:srgbClr val="FFFFFF"/>
              </a:solidFill>
            </a:endParaRPr>
          </a:p>
        </p:txBody>
      </p:sp>
    </p:spTree>
    <p:extLst>
      <p:ext uri="{BB962C8B-B14F-4D97-AF65-F5344CB8AC3E}">
        <p14:creationId xmlns:p14="http://schemas.microsoft.com/office/powerpoint/2010/main" val="21612047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scan0005"/>
          <p:cNvPicPr>
            <a:picLocks noChangeAspect="1" noChangeArrowheads="1"/>
          </p:cNvPicPr>
          <p:nvPr/>
        </p:nvPicPr>
        <p:blipFill>
          <a:blip r:embed="rId2">
            <a:lum bright="-6000" contrast="24000"/>
          </a:blip>
          <a:srcRect l="15833" t="15384" r="18333" b="23077"/>
          <a:stretch>
            <a:fillRect/>
          </a:stretch>
        </p:blipFill>
        <p:spPr bwMode="auto">
          <a:xfrm>
            <a:off x="381000" y="1447800"/>
            <a:ext cx="8382000" cy="4876800"/>
          </a:xfrm>
          <a:prstGeom prst="rect">
            <a:avLst/>
          </a:prstGeom>
          <a:noFill/>
        </p:spPr>
      </p:pic>
      <p:sp>
        <p:nvSpPr>
          <p:cNvPr id="3" name="Text Box 5"/>
          <p:cNvSpPr txBox="1">
            <a:spLocks noChangeArrowheads="1"/>
          </p:cNvSpPr>
          <p:nvPr/>
        </p:nvSpPr>
        <p:spPr bwMode="auto">
          <a:xfrm>
            <a:off x="2209800" y="457200"/>
            <a:ext cx="4540250" cy="579438"/>
          </a:xfrm>
          <a:prstGeom prst="rect">
            <a:avLst/>
          </a:prstGeom>
          <a:noFill/>
          <a:ln w="12700">
            <a:noFill/>
            <a:miter lim="800000"/>
            <a:headEnd/>
            <a:tailEnd/>
          </a:ln>
          <a:effectLst/>
        </p:spPr>
        <p:txBody>
          <a:bodyPr wrap="none">
            <a:spAutoFit/>
          </a:bodyPr>
          <a:lstStyle/>
          <a:p>
            <a:pPr algn="ctr"/>
            <a:r>
              <a:rPr lang="en-US" sz="3200" u="sng">
                <a:solidFill>
                  <a:srgbClr val="FFFF00"/>
                </a:solidFill>
                <a:latin typeface="Algerian" pitchFamily="82" charset="0"/>
              </a:rPr>
              <a:t>LIFESTYLE DIMENSIONS</a:t>
            </a:r>
          </a:p>
        </p:txBody>
      </p:sp>
    </p:spTree>
    <p:extLst>
      <p:ext uri="{BB962C8B-B14F-4D97-AF65-F5344CB8AC3E}">
        <p14:creationId xmlns:p14="http://schemas.microsoft.com/office/powerpoint/2010/main" val="1502019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94274" y="1219200"/>
            <a:ext cx="816185" cy="923330"/>
          </a:xfrm>
          <a:prstGeom prst="rect">
            <a:avLst/>
          </a:prstGeom>
          <a:noFill/>
        </p:spPr>
        <p:txBody>
          <a:bodyPr wrap="none" rtlCol="0">
            <a:spAutoFit/>
          </a:bodyPr>
          <a:lstStyle/>
          <a:p>
            <a:pPr algn="ctr"/>
            <a:r>
              <a:rPr lang="en-GB" b="1" u="sng" dirty="0" smtClean="0"/>
              <a:t>COKE1</a:t>
            </a:r>
          </a:p>
          <a:p>
            <a:pPr algn="ctr"/>
            <a:r>
              <a:rPr lang="en-GB" b="1" u="sng" dirty="0" smtClean="0"/>
              <a:t>COKE2</a:t>
            </a:r>
          </a:p>
          <a:p>
            <a:pPr algn="ctr"/>
            <a:r>
              <a:rPr lang="en-GB" b="1" u="sng" dirty="0" smtClean="0"/>
              <a:t>COKE3</a:t>
            </a:r>
            <a:endParaRPr lang="en-GB" b="1" u="sng" dirty="0"/>
          </a:p>
        </p:txBody>
      </p:sp>
    </p:spTree>
    <p:extLst>
      <p:ext uri="{BB962C8B-B14F-4D97-AF65-F5344CB8AC3E}">
        <p14:creationId xmlns:p14="http://schemas.microsoft.com/office/powerpoint/2010/main" val="13021185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457200" y="1371600"/>
            <a:ext cx="8229600" cy="4754563"/>
          </a:xfrm>
          <a:prstGeom prst="rect">
            <a:avLst/>
          </a:prstGeom>
        </p:spPr>
        <p:txBody>
          <a:bodyPr/>
          <a:lstStyle/>
          <a:p>
            <a:pPr marL="342900" marR="0" lvl="0" indent="-342900" algn="l" defTabSz="914400" rtl="0" eaLnBrk="1" fontAlgn="base" latinLnBrk="0" hangingPunct="1">
              <a:lnSpc>
                <a:spcPct val="100000"/>
              </a:lnSpc>
              <a:spcBef>
                <a:spcPct val="20000"/>
              </a:spcBef>
              <a:spcAft>
                <a:spcPct val="0"/>
              </a:spcAft>
              <a:buClr>
                <a:schemeClr val="bg1"/>
              </a:buClr>
              <a:buSzTx/>
              <a:buFontTx/>
              <a:buChar char="•"/>
              <a:tabLst/>
              <a:defRPr/>
            </a:pPr>
            <a:r>
              <a:rPr kumimoji="0" lang="en-US" sz="1400" b="0" i="0" u="none" strike="noStrike" kern="0" cap="none" spc="0" normalizeH="0" baseline="0" noProof="0" dirty="0" smtClean="0">
                <a:ln>
                  <a:noFill/>
                </a:ln>
                <a:effectLst/>
                <a:uLnTx/>
                <a:uFillTx/>
                <a:latin typeface="+mn-lt"/>
                <a:ea typeface="+mn-ea"/>
                <a:cs typeface="+mn-cs"/>
              </a:rPr>
              <a:t>	</a:t>
            </a:r>
            <a:r>
              <a:rPr kumimoji="0" lang="en-US" sz="2000" b="0" i="0" u="none" strike="noStrike" kern="0" cap="none" spc="0" normalizeH="0" baseline="0" noProof="0" dirty="0" smtClean="0">
                <a:ln>
                  <a:noFill/>
                </a:ln>
                <a:effectLst/>
                <a:uLnTx/>
                <a:uFillTx/>
                <a:latin typeface="+mn-lt"/>
                <a:ea typeface="+mn-ea"/>
                <a:cs typeface="+mn-cs"/>
              </a:rPr>
              <a:t>Coca-Cola is a well established person, someone who is the epitome of triumph and success. He is someone who encapsulates the vitality of life beautifully and redefines the collage of life for himself in his own tones </a:t>
            </a:r>
          </a:p>
          <a:p>
            <a:pPr marL="342900" marR="0" lvl="0" indent="-342900" algn="l" defTabSz="914400" rtl="0" eaLnBrk="1" fontAlgn="base" latinLnBrk="0" hangingPunct="1">
              <a:lnSpc>
                <a:spcPct val="100000"/>
              </a:lnSpc>
              <a:spcBef>
                <a:spcPct val="20000"/>
              </a:spcBef>
              <a:spcAft>
                <a:spcPct val="0"/>
              </a:spcAft>
              <a:buClr>
                <a:schemeClr val="bg1"/>
              </a:buClr>
              <a:buSzTx/>
              <a:buFontTx/>
              <a:buChar char="•"/>
              <a:tabLst/>
              <a:defRPr/>
            </a:pPr>
            <a:endParaRPr kumimoji="0" lang="en-US" sz="2000" b="0" i="0" u="none" strike="noStrike" kern="0" cap="none" spc="0" normalizeH="0" baseline="0" noProof="0" dirty="0" smtClean="0">
              <a:ln>
                <a:noFill/>
              </a:ln>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bg1"/>
              </a:buClr>
              <a:buSzTx/>
              <a:buFontTx/>
              <a:buChar char="•"/>
              <a:tabLst/>
              <a:defRPr/>
            </a:pPr>
            <a:r>
              <a:rPr kumimoji="0" lang="en-US" sz="2000" b="0" i="0" u="none" strike="noStrike" kern="0" cap="none" spc="0" normalizeH="0" baseline="0" noProof="0" dirty="0" smtClean="0">
                <a:ln>
                  <a:noFill/>
                </a:ln>
                <a:effectLst/>
                <a:uLnTx/>
                <a:uFillTx/>
                <a:latin typeface="+mn-lt"/>
                <a:ea typeface="+mn-ea"/>
                <a:cs typeface="+mn-cs"/>
              </a:rPr>
              <a:t>	He is an astounding showcase of modernity and progression but at the same time his roots are grounded well in traditions and the montage of culture and values. Wherever he is, he easily meshes in the social fabric.</a:t>
            </a:r>
          </a:p>
          <a:p>
            <a:pPr marL="342900" marR="0" lvl="0" indent="-342900" algn="l" defTabSz="914400" rtl="0" eaLnBrk="1" fontAlgn="base" latinLnBrk="0" hangingPunct="1">
              <a:lnSpc>
                <a:spcPct val="100000"/>
              </a:lnSpc>
              <a:spcBef>
                <a:spcPct val="20000"/>
              </a:spcBef>
              <a:spcAft>
                <a:spcPct val="0"/>
              </a:spcAft>
              <a:buClr>
                <a:schemeClr val="bg1"/>
              </a:buClr>
              <a:buSzTx/>
              <a:buFontTx/>
              <a:buChar char="•"/>
              <a:tabLst/>
              <a:defRPr/>
            </a:pPr>
            <a:endParaRPr kumimoji="0" lang="en-US" sz="2000" b="0" i="0" u="none" strike="noStrike" kern="0" cap="none" spc="0" normalizeH="0" baseline="0" noProof="0" dirty="0" smtClean="0">
              <a:ln>
                <a:noFill/>
              </a:ln>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bg1"/>
              </a:buClr>
              <a:buSzTx/>
              <a:buFontTx/>
              <a:buChar char="•"/>
              <a:tabLst/>
              <a:defRPr/>
            </a:pPr>
            <a:r>
              <a:rPr kumimoji="0" lang="en-US" sz="2000" b="0" i="0" u="none" strike="noStrike" kern="0" cap="none" spc="0" normalizeH="0" baseline="0" noProof="0" dirty="0" smtClean="0">
                <a:ln>
                  <a:noFill/>
                </a:ln>
                <a:effectLst/>
                <a:uLnTx/>
                <a:uFillTx/>
                <a:latin typeface="+mn-lt"/>
                <a:ea typeface="+mn-ea"/>
                <a:cs typeface="+mn-cs"/>
              </a:rPr>
              <a:t>	He loves the time spent with family and friends. He values the existence of close knit unit, be it his friends or his family. He loves to paint the traditional customs and events with his vibrancy. </a:t>
            </a:r>
          </a:p>
          <a:p>
            <a:pPr marL="342900" marR="0" lvl="0" indent="-342900" algn="l" defTabSz="914400" rtl="0" eaLnBrk="1" fontAlgn="base" latinLnBrk="0" hangingPunct="1">
              <a:lnSpc>
                <a:spcPct val="100000"/>
              </a:lnSpc>
              <a:spcBef>
                <a:spcPct val="20000"/>
              </a:spcBef>
              <a:spcAft>
                <a:spcPct val="0"/>
              </a:spcAft>
              <a:buClr>
                <a:schemeClr val="bg1"/>
              </a:buClr>
              <a:buSzTx/>
              <a:buFontTx/>
              <a:buChar char="•"/>
              <a:tabLst/>
              <a:defRPr/>
            </a:pPr>
            <a:endParaRPr kumimoji="0" lang="en-US" sz="2000" b="0" i="0" u="none" strike="noStrike" kern="0" cap="none" spc="0" normalizeH="0" baseline="0" noProof="0" dirty="0" smtClean="0">
              <a:ln>
                <a:noFill/>
              </a:ln>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bg1"/>
              </a:buClr>
              <a:buSzTx/>
              <a:buFontTx/>
              <a:buChar char="•"/>
              <a:tabLst/>
              <a:defRPr/>
            </a:pPr>
            <a:r>
              <a:rPr kumimoji="0" lang="en-US" sz="2000" b="0" i="0" u="none" strike="noStrike" kern="0" cap="none" spc="0" normalizeH="0" baseline="0" noProof="0" dirty="0" smtClean="0">
                <a:ln>
                  <a:noFill/>
                </a:ln>
                <a:effectLst/>
                <a:uLnTx/>
                <a:uFillTx/>
                <a:latin typeface="+mn-lt"/>
                <a:ea typeface="+mn-ea"/>
                <a:cs typeface="+mn-cs"/>
              </a:rPr>
              <a:t>	He is omnipresent, ubiquitous and all pervading</a:t>
            </a:r>
          </a:p>
          <a:p>
            <a:pPr marL="342900" marR="0" lvl="0" indent="-342900" algn="l" defTabSz="914400" rtl="0" eaLnBrk="1" fontAlgn="base" latinLnBrk="0" hangingPunct="1">
              <a:lnSpc>
                <a:spcPct val="100000"/>
              </a:lnSpc>
              <a:spcBef>
                <a:spcPct val="20000"/>
              </a:spcBef>
              <a:spcAft>
                <a:spcPct val="0"/>
              </a:spcAft>
              <a:buClr>
                <a:schemeClr val="bg1"/>
              </a:buClr>
              <a:buSzTx/>
              <a:buFontTx/>
              <a:buChar char="•"/>
              <a:tabLst/>
              <a:defRPr/>
            </a:pPr>
            <a:endParaRPr kumimoji="0" lang="en-US" sz="2000" b="0" i="0" u="none" strike="noStrike" kern="0" cap="none" spc="0" normalizeH="0" baseline="0" noProof="0" dirty="0" smtClean="0">
              <a:ln>
                <a:noFill/>
              </a:ln>
              <a:effectLst/>
              <a:uLnTx/>
              <a:uFillTx/>
              <a:latin typeface="+mn-lt"/>
              <a:ea typeface="+mn-ea"/>
              <a:cs typeface="+mn-cs"/>
            </a:endParaRPr>
          </a:p>
        </p:txBody>
      </p:sp>
      <p:sp>
        <p:nvSpPr>
          <p:cNvPr id="3" name="TextBox 2"/>
          <p:cNvSpPr txBox="1"/>
          <p:nvPr/>
        </p:nvSpPr>
        <p:spPr>
          <a:xfrm>
            <a:off x="1524000" y="457200"/>
            <a:ext cx="3395160" cy="523220"/>
          </a:xfrm>
          <a:prstGeom prst="rect">
            <a:avLst/>
          </a:prstGeom>
          <a:noFill/>
        </p:spPr>
        <p:txBody>
          <a:bodyPr wrap="none" rtlCol="0">
            <a:spAutoFit/>
          </a:bodyPr>
          <a:lstStyle/>
          <a:p>
            <a:r>
              <a:rPr lang="en-US" sz="2800" b="1" u="sng" dirty="0" smtClean="0"/>
              <a:t>BRAND PERSONALITY</a:t>
            </a:r>
            <a:endParaRPr lang="en-US" sz="2800" b="1" u="sng" dirty="0"/>
          </a:p>
        </p:txBody>
      </p:sp>
    </p:spTree>
    <p:extLst>
      <p:ext uri="{BB962C8B-B14F-4D97-AF65-F5344CB8AC3E}">
        <p14:creationId xmlns:p14="http://schemas.microsoft.com/office/powerpoint/2010/main" val="42305643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69922" y="1905000"/>
            <a:ext cx="881844" cy="646331"/>
          </a:xfrm>
          <a:prstGeom prst="rect">
            <a:avLst/>
          </a:prstGeom>
          <a:noFill/>
        </p:spPr>
        <p:txBody>
          <a:bodyPr wrap="none" rtlCol="0">
            <a:spAutoFit/>
          </a:bodyPr>
          <a:lstStyle/>
          <a:p>
            <a:r>
              <a:rPr lang="en-GB" b="1" u="sng" dirty="0" smtClean="0"/>
              <a:t>TAPAL1</a:t>
            </a:r>
          </a:p>
          <a:p>
            <a:r>
              <a:rPr lang="en-GB" b="1" u="sng" dirty="0" smtClean="0"/>
              <a:t>TAPAL2</a:t>
            </a:r>
            <a:endParaRPr lang="en-GB" b="1" u="sng" dirty="0"/>
          </a:p>
        </p:txBody>
      </p:sp>
    </p:spTree>
    <p:extLst>
      <p:ext uri="{BB962C8B-B14F-4D97-AF65-F5344CB8AC3E}">
        <p14:creationId xmlns:p14="http://schemas.microsoft.com/office/powerpoint/2010/main" val="40462924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609600" y="1219200"/>
            <a:ext cx="7772400" cy="5257800"/>
          </a:xfrm>
          <a:prstGeom prst="rect">
            <a:avLst/>
          </a:prstGeom>
        </p:spPr>
        <p:txBody>
          <a:bodyPr/>
          <a:lstStyle/>
          <a:p>
            <a:pPr marL="342900" marR="0" lvl="0" indent="-342900" algn="l" defTabSz="914400" rtl="0" eaLnBrk="1" fontAlgn="base" latinLnBrk="0" hangingPunct="1">
              <a:lnSpc>
                <a:spcPct val="80000"/>
              </a:lnSpc>
              <a:spcBef>
                <a:spcPct val="20000"/>
              </a:spcBef>
              <a:spcAft>
                <a:spcPct val="0"/>
              </a:spcAft>
              <a:buClr>
                <a:schemeClr val="bg1"/>
              </a:buClr>
              <a:buSzTx/>
              <a:tabLst/>
              <a:defRPr/>
            </a:pPr>
            <a:endParaRPr kumimoji="0" lang="en-US" sz="2000" b="0" i="1" u="none" strike="noStrike" kern="0" cap="none" spc="0" normalizeH="0" baseline="0" noProof="0" dirty="0" smtClean="0">
              <a:ln>
                <a:noFill/>
              </a:ln>
              <a:effectLst/>
              <a:uLnTx/>
              <a:uFillTx/>
              <a:latin typeface="Bookman Old Style" pitchFamily="18" charset="0"/>
              <a:ea typeface="+mn-ea"/>
              <a:cs typeface="+mn-cs"/>
            </a:endParaRPr>
          </a:p>
          <a:p>
            <a:pPr marL="342900" marR="0" lvl="0" indent="-342900" algn="l" defTabSz="914400" rtl="0" eaLnBrk="1" fontAlgn="base" latinLnBrk="0" hangingPunct="1">
              <a:lnSpc>
                <a:spcPct val="80000"/>
              </a:lnSpc>
              <a:spcBef>
                <a:spcPct val="20000"/>
              </a:spcBef>
              <a:spcAft>
                <a:spcPct val="0"/>
              </a:spcAft>
              <a:buClr>
                <a:schemeClr val="bg1"/>
              </a:buClr>
              <a:buSzTx/>
              <a:buFont typeface="Arial" pitchFamily="34" charset="0"/>
              <a:buChar char="•"/>
              <a:tabLst/>
              <a:defRPr/>
            </a:pPr>
            <a:r>
              <a:rPr kumimoji="0" lang="en-US" sz="2000" b="0" i="1" u="none" strike="noStrike" kern="0" cap="none" spc="0" normalizeH="0" baseline="0" noProof="0" dirty="0" smtClean="0">
                <a:ln>
                  <a:noFill/>
                </a:ln>
                <a:effectLst/>
                <a:uLnTx/>
                <a:uFillTx/>
                <a:latin typeface="Bookman Old Style" pitchFamily="18" charset="0"/>
                <a:ea typeface="+mn-ea"/>
                <a:cs typeface="+mn-cs"/>
              </a:rPr>
              <a:t>TAPAL TEA is a </a:t>
            </a:r>
            <a:r>
              <a:rPr kumimoji="0" lang="en-US" sz="2000" b="0" i="1" u="sng" strike="noStrike" kern="0" cap="none" spc="0" normalizeH="0" baseline="0" noProof="0" dirty="0" smtClean="0">
                <a:ln>
                  <a:noFill/>
                </a:ln>
                <a:effectLst/>
                <a:uLnTx/>
                <a:uFillTx/>
                <a:latin typeface="Bookman Old Style" pitchFamily="18" charset="0"/>
                <a:ea typeface="+mn-ea"/>
                <a:cs typeface="+mn-cs"/>
              </a:rPr>
              <a:t>27 years</a:t>
            </a:r>
            <a:r>
              <a:rPr kumimoji="0" lang="en-US" sz="2000" b="0" i="1" u="none" strike="noStrike" kern="0" cap="none" spc="0" normalizeH="0" baseline="0" noProof="0" dirty="0" smtClean="0">
                <a:ln>
                  <a:noFill/>
                </a:ln>
                <a:effectLst/>
                <a:uLnTx/>
                <a:uFillTx/>
                <a:latin typeface="Bookman Old Style" pitchFamily="18" charset="0"/>
                <a:ea typeface="+mn-ea"/>
                <a:cs typeface="+mn-cs"/>
              </a:rPr>
              <a:t> old </a:t>
            </a:r>
            <a:r>
              <a:rPr kumimoji="0" lang="en-US" sz="2000" b="0" i="1" u="sng" strike="noStrike" kern="0" cap="none" spc="0" normalizeH="0" baseline="0" noProof="0" dirty="0" smtClean="0">
                <a:ln>
                  <a:noFill/>
                </a:ln>
                <a:effectLst/>
                <a:uLnTx/>
                <a:uFillTx/>
                <a:latin typeface="Bookman Old Style" pitchFamily="18" charset="0"/>
                <a:ea typeface="+mn-ea"/>
                <a:cs typeface="+mn-cs"/>
              </a:rPr>
              <a:t>urban female</a:t>
            </a:r>
            <a:r>
              <a:rPr kumimoji="0" lang="en-US" sz="2000" b="0" i="1" u="none" strike="noStrike" kern="0" cap="none" spc="0" normalizeH="0" baseline="0" noProof="0" dirty="0" smtClean="0">
                <a:ln>
                  <a:noFill/>
                </a:ln>
                <a:effectLst/>
                <a:uLnTx/>
                <a:uFillTx/>
                <a:latin typeface="Bookman Old Style" pitchFamily="18" charset="0"/>
                <a:ea typeface="+mn-ea"/>
                <a:cs typeface="+mn-cs"/>
              </a:rPr>
              <a:t> with traditions and values running deep in her blood. She did her bachelors from a local women college and was then </a:t>
            </a:r>
            <a:r>
              <a:rPr kumimoji="0" lang="en-US" sz="2000" b="0" i="1" u="sng" strike="noStrike" kern="0" cap="none" spc="0" normalizeH="0" baseline="0" noProof="0" dirty="0" smtClean="0">
                <a:ln>
                  <a:noFill/>
                </a:ln>
                <a:effectLst/>
                <a:uLnTx/>
                <a:uFillTx/>
                <a:latin typeface="Bookman Old Style" pitchFamily="18" charset="0"/>
                <a:ea typeface="+mn-ea"/>
                <a:cs typeface="+mn-cs"/>
              </a:rPr>
              <a:t>married to</a:t>
            </a:r>
            <a:r>
              <a:rPr kumimoji="0" lang="en-US" sz="2000" b="0" i="1" u="none" strike="noStrike" kern="0" cap="none" spc="0" normalizeH="0" baseline="0" noProof="0" dirty="0" smtClean="0">
                <a:ln>
                  <a:noFill/>
                </a:ln>
                <a:effectLst/>
                <a:uLnTx/>
                <a:uFillTx/>
                <a:latin typeface="Bookman Old Style" pitchFamily="18" charset="0"/>
                <a:ea typeface="+mn-ea"/>
                <a:cs typeface="+mn-cs"/>
              </a:rPr>
              <a:t> a far-off relative and now lives in a nice little house with her in-laws. The family is </a:t>
            </a:r>
            <a:r>
              <a:rPr kumimoji="0" lang="en-US" sz="2000" b="0" i="1" u="sng" strike="noStrike" kern="0" cap="none" spc="0" normalizeH="0" baseline="0" noProof="0" dirty="0" smtClean="0">
                <a:ln>
                  <a:noFill/>
                </a:ln>
                <a:effectLst/>
                <a:uLnTx/>
                <a:uFillTx/>
                <a:latin typeface="Bookman Old Style" pitchFamily="18" charset="0"/>
                <a:ea typeface="+mn-ea"/>
                <a:cs typeface="+mn-cs"/>
              </a:rPr>
              <a:t>well off</a:t>
            </a:r>
            <a:r>
              <a:rPr kumimoji="0" lang="en-US" sz="2000" b="0" i="1" u="none" strike="noStrike" kern="0" cap="none" spc="0" normalizeH="0" baseline="0" noProof="0" dirty="0" smtClean="0">
                <a:ln>
                  <a:noFill/>
                </a:ln>
                <a:effectLst/>
                <a:uLnTx/>
                <a:uFillTx/>
                <a:latin typeface="Bookman Old Style" pitchFamily="18" charset="0"/>
                <a:ea typeface="+mn-ea"/>
                <a:cs typeface="+mn-cs"/>
              </a:rPr>
              <a:t> and well respected in the neighborhood. For TAPAL, a happy  home is where you invest your heart and soul for the wellbeing of everyone….</a:t>
            </a:r>
          </a:p>
          <a:p>
            <a:pPr marL="342900" marR="0" lvl="0" indent="-342900" algn="l" defTabSz="914400" rtl="0" eaLnBrk="1" fontAlgn="base" latinLnBrk="0" hangingPunct="1">
              <a:lnSpc>
                <a:spcPct val="80000"/>
              </a:lnSpc>
              <a:spcBef>
                <a:spcPct val="20000"/>
              </a:spcBef>
              <a:spcAft>
                <a:spcPct val="0"/>
              </a:spcAft>
              <a:buClr>
                <a:schemeClr val="bg1"/>
              </a:buClr>
              <a:buSzTx/>
              <a:buFont typeface="Arial" pitchFamily="34" charset="0"/>
              <a:buChar char="•"/>
              <a:tabLst/>
              <a:defRPr/>
            </a:pPr>
            <a:r>
              <a:rPr kumimoji="0" lang="en-US" sz="2000" b="0" i="1" u="none" strike="noStrike" kern="0" cap="none" spc="0" normalizeH="0" baseline="0" noProof="0" dirty="0" smtClean="0">
                <a:ln>
                  <a:noFill/>
                </a:ln>
                <a:effectLst/>
                <a:uLnTx/>
                <a:uFillTx/>
                <a:latin typeface="Bookman Old Style" pitchFamily="18" charset="0"/>
                <a:ea typeface="+mn-ea"/>
                <a:cs typeface="+mn-cs"/>
              </a:rPr>
              <a:t>….She loves exploring new things and trying out new recipes. She believes in </a:t>
            </a:r>
            <a:r>
              <a:rPr kumimoji="0" lang="en-US" sz="2000" b="0" i="1" u="sng" strike="noStrike" kern="0" cap="none" spc="0" normalizeH="0" baseline="0" noProof="0" dirty="0" smtClean="0">
                <a:ln>
                  <a:noFill/>
                </a:ln>
                <a:effectLst/>
                <a:uLnTx/>
                <a:uFillTx/>
                <a:latin typeface="Bookman Old Style" pitchFamily="18" charset="0"/>
                <a:ea typeface="+mn-ea"/>
                <a:cs typeface="+mn-cs"/>
              </a:rPr>
              <a:t>taking risks</a:t>
            </a:r>
            <a:r>
              <a:rPr kumimoji="0" lang="en-US" sz="2000" b="0" i="1" u="none" strike="noStrike" kern="0" cap="none" spc="0" normalizeH="0" baseline="0" noProof="0" dirty="0" smtClean="0">
                <a:ln>
                  <a:noFill/>
                </a:ln>
                <a:effectLst/>
                <a:uLnTx/>
                <a:uFillTx/>
                <a:latin typeface="Bookman Old Style" pitchFamily="18" charset="0"/>
                <a:ea typeface="+mn-ea"/>
                <a:cs typeface="+mn-cs"/>
              </a:rPr>
              <a:t> but after a very </a:t>
            </a:r>
            <a:r>
              <a:rPr kumimoji="0" lang="en-US" sz="2000" b="0" i="1" u="sng" strike="noStrike" kern="0" cap="none" spc="0" normalizeH="0" baseline="0" noProof="0" dirty="0" smtClean="0">
                <a:ln>
                  <a:noFill/>
                </a:ln>
                <a:effectLst/>
                <a:uLnTx/>
                <a:uFillTx/>
                <a:latin typeface="Bookman Old Style" pitchFamily="18" charset="0"/>
                <a:ea typeface="+mn-ea"/>
                <a:cs typeface="+mn-cs"/>
              </a:rPr>
              <a:t>analytical decision to move ahead</a:t>
            </a:r>
            <a:r>
              <a:rPr kumimoji="0" lang="en-US" sz="2000" b="0" i="1" u="none" strike="noStrike" kern="0" cap="none" spc="0" normalizeH="0" baseline="0" noProof="0" dirty="0" smtClean="0">
                <a:ln>
                  <a:noFill/>
                </a:ln>
                <a:effectLst/>
                <a:uLnTx/>
                <a:uFillTx/>
                <a:latin typeface="Bookman Old Style" pitchFamily="18" charset="0"/>
                <a:ea typeface="+mn-ea"/>
                <a:cs typeface="+mn-cs"/>
              </a:rPr>
              <a:t>. </a:t>
            </a:r>
          </a:p>
          <a:p>
            <a:pPr marL="342900" marR="0" lvl="0" indent="-342900" algn="l" defTabSz="914400" rtl="0" eaLnBrk="1" fontAlgn="base" latinLnBrk="0" hangingPunct="1">
              <a:lnSpc>
                <a:spcPct val="80000"/>
              </a:lnSpc>
              <a:spcBef>
                <a:spcPct val="20000"/>
              </a:spcBef>
              <a:spcAft>
                <a:spcPct val="0"/>
              </a:spcAft>
              <a:buClr>
                <a:schemeClr val="bg1"/>
              </a:buClr>
              <a:buSzTx/>
              <a:buFont typeface="Arial" pitchFamily="34" charset="0"/>
              <a:buChar char="•"/>
              <a:tabLst/>
              <a:defRPr/>
            </a:pPr>
            <a:r>
              <a:rPr kumimoji="0" lang="en-US" sz="2000" b="0" i="1" u="none" strike="noStrike" kern="0" cap="none" spc="0" normalizeH="0" baseline="0" noProof="0" dirty="0" smtClean="0">
                <a:ln>
                  <a:noFill/>
                </a:ln>
                <a:effectLst/>
                <a:uLnTx/>
                <a:uFillTx/>
                <a:latin typeface="Bookman Old Style" pitchFamily="18" charset="0"/>
                <a:ea typeface="+mn-ea"/>
                <a:cs typeface="+mn-cs"/>
              </a:rPr>
              <a:t>TAPAL loves shopping and usually prefers what is best reviewed by her society. Life is a passion for her and she gives it her best shot always. </a:t>
            </a:r>
          </a:p>
          <a:p>
            <a:pPr marL="342900" marR="0" lvl="0" indent="-342900" algn="l" defTabSz="914400" rtl="0" eaLnBrk="1" fontAlgn="base" latinLnBrk="0" hangingPunct="1">
              <a:lnSpc>
                <a:spcPct val="80000"/>
              </a:lnSpc>
              <a:spcBef>
                <a:spcPct val="20000"/>
              </a:spcBef>
              <a:spcAft>
                <a:spcPct val="0"/>
              </a:spcAft>
              <a:buClr>
                <a:schemeClr val="bg1"/>
              </a:buClr>
              <a:buSzTx/>
              <a:buFont typeface="Arial" pitchFamily="34" charset="0"/>
              <a:buChar char="•"/>
              <a:tabLst/>
              <a:defRPr/>
            </a:pPr>
            <a:r>
              <a:rPr kumimoji="0" lang="en-US" sz="2000" b="0" i="1" u="none" strike="noStrike" kern="0" cap="none" spc="0" normalizeH="0" baseline="0" noProof="0" dirty="0" err="1" smtClean="0">
                <a:ln>
                  <a:noFill/>
                </a:ln>
                <a:effectLst/>
                <a:uLnTx/>
                <a:uFillTx/>
                <a:latin typeface="Bookman Old Style" pitchFamily="18" charset="0"/>
                <a:ea typeface="+mn-ea"/>
                <a:cs typeface="+mn-cs"/>
              </a:rPr>
              <a:t>Tapal</a:t>
            </a:r>
            <a:r>
              <a:rPr kumimoji="0" lang="en-US" sz="2000" b="0" i="1" u="none" strike="noStrike" kern="0" cap="none" spc="0" normalizeH="0" baseline="0" noProof="0" dirty="0" smtClean="0">
                <a:ln>
                  <a:noFill/>
                </a:ln>
                <a:effectLst/>
                <a:uLnTx/>
                <a:uFillTx/>
                <a:latin typeface="Bookman Old Style" pitchFamily="18" charset="0"/>
                <a:ea typeface="+mn-ea"/>
                <a:cs typeface="+mn-cs"/>
              </a:rPr>
              <a:t> is a member of many ladies’ committee societies and clubs. She loves hanging out and having chitchat with her friends. </a:t>
            </a:r>
            <a:endParaRPr kumimoji="0" lang="en-US" sz="2000" b="1" i="1" u="none" strike="noStrike" kern="0" cap="none" spc="0" normalizeH="0" baseline="0" noProof="0" dirty="0" smtClean="0">
              <a:ln>
                <a:noFill/>
              </a:ln>
              <a:effectLst/>
              <a:uLnTx/>
              <a:uFillTx/>
              <a:latin typeface="Bookman Old Style" pitchFamily="18" charset="0"/>
              <a:ea typeface="+mn-ea"/>
              <a:cs typeface="+mn-cs"/>
            </a:endParaRPr>
          </a:p>
          <a:p>
            <a:pPr marL="342900" marR="0" lvl="0" indent="-342900" algn="l" defTabSz="914400" rtl="0" eaLnBrk="1" fontAlgn="base" latinLnBrk="0" hangingPunct="1">
              <a:lnSpc>
                <a:spcPct val="80000"/>
              </a:lnSpc>
              <a:spcBef>
                <a:spcPct val="20000"/>
              </a:spcBef>
              <a:spcAft>
                <a:spcPct val="0"/>
              </a:spcAft>
              <a:buClr>
                <a:schemeClr val="bg1"/>
              </a:buClr>
              <a:buSzTx/>
              <a:buFont typeface="Arial" pitchFamily="34" charset="0"/>
              <a:buChar char="•"/>
              <a:tabLst/>
              <a:defRPr/>
            </a:pPr>
            <a:r>
              <a:rPr kumimoji="0" lang="en-US" sz="2000" b="1" i="1" u="none" strike="noStrike" kern="0" cap="none" spc="0" normalizeH="0" baseline="0" noProof="0" dirty="0" smtClean="0">
                <a:ln>
                  <a:noFill/>
                </a:ln>
                <a:effectLst/>
                <a:uLnTx/>
                <a:uFillTx/>
                <a:latin typeface="Bookman Old Style" pitchFamily="18" charset="0"/>
                <a:ea typeface="+mn-ea"/>
                <a:cs typeface="+mn-cs"/>
              </a:rPr>
              <a:t>Brand horoscope: Virgo</a:t>
            </a:r>
            <a:r>
              <a:rPr kumimoji="0" lang="en-US" sz="1800" b="1" i="1" u="none" strike="noStrike" kern="0" cap="none" spc="0" normalizeH="0" baseline="0" noProof="0" dirty="0" smtClean="0">
                <a:ln>
                  <a:noFill/>
                </a:ln>
                <a:effectLst/>
                <a:uLnTx/>
                <a:uFillTx/>
                <a:latin typeface="+mn-lt"/>
                <a:ea typeface="+mn-ea"/>
                <a:cs typeface="+mn-cs"/>
              </a:rPr>
              <a:t>.</a:t>
            </a:r>
            <a:r>
              <a:rPr kumimoji="0" lang="en-US" sz="1800" b="0" i="0" u="none" strike="noStrike" kern="0" cap="none" spc="0" normalizeH="0" baseline="0" noProof="0" dirty="0" smtClean="0">
                <a:ln>
                  <a:noFill/>
                </a:ln>
                <a:effectLst/>
                <a:uLnTx/>
                <a:uFillTx/>
                <a:latin typeface="+mn-lt"/>
                <a:ea typeface="+mn-ea"/>
                <a:cs typeface="+mn-cs"/>
              </a:rPr>
              <a:t> </a:t>
            </a:r>
          </a:p>
        </p:txBody>
      </p:sp>
      <p:sp>
        <p:nvSpPr>
          <p:cNvPr id="3" name="TextBox 2"/>
          <p:cNvSpPr txBox="1"/>
          <p:nvPr/>
        </p:nvSpPr>
        <p:spPr>
          <a:xfrm>
            <a:off x="1524000" y="457200"/>
            <a:ext cx="3395160" cy="523220"/>
          </a:xfrm>
          <a:prstGeom prst="rect">
            <a:avLst/>
          </a:prstGeom>
          <a:noFill/>
        </p:spPr>
        <p:txBody>
          <a:bodyPr wrap="none" rtlCol="0">
            <a:spAutoFit/>
          </a:bodyPr>
          <a:lstStyle/>
          <a:p>
            <a:r>
              <a:rPr lang="en-US" sz="2800" b="1" u="sng" dirty="0" smtClean="0"/>
              <a:t>BRAND PERSONALITY</a:t>
            </a:r>
            <a:endParaRPr lang="en-US" sz="2800" b="1" u="sng" dirty="0"/>
          </a:p>
        </p:txBody>
      </p:sp>
    </p:spTree>
    <p:extLst>
      <p:ext uri="{BB962C8B-B14F-4D97-AF65-F5344CB8AC3E}">
        <p14:creationId xmlns:p14="http://schemas.microsoft.com/office/powerpoint/2010/main" val="23763726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762000" y="1219200"/>
            <a:ext cx="7543800" cy="4191000"/>
          </a:xfrm>
          <a:prstGeom prst="rect">
            <a:avLst/>
          </a:prstGeom>
          <a:solidFill>
            <a:srgbClr val="C00000">
              <a:alpha val="58038"/>
            </a:srgbClr>
          </a:solidFill>
          <a:ln w="152400">
            <a:solidFill>
              <a:srgbClr val="FFCC00"/>
            </a:solidFill>
            <a:miter lim="800000"/>
            <a:headEnd/>
            <a:tailEnd/>
          </a:ln>
        </p:spPr>
        <p:txBody>
          <a:bodyPr/>
          <a:lstStyle/>
          <a:p>
            <a:pPr marL="342900" indent="-342900">
              <a:lnSpc>
                <a:spcPct val="89000"/>
              </a:lnSpc>
              <a:spcBef>
                <a:spcPct val="30000"/>
              </a:spcBef>
              <a:buClr>
                <a:srgbClr val="063DE8"/>
              </a:buClr>
              <a:buSzPct val="125000"/>
              <a:buFont typeface="Wingdings" pitchFamily="2" charset="2"/>
              <a:buChar char="v"/>
            </a:pPr>
            <a:r>
              <a:rPr lang="en-US" sz="2800" b="1" dirty="0">
                <a:solidFill>
                  <a:srgbClr val="FFFFFF"/>
                </a:solidFill>
                <a:latin typeface="Arial" charset="0"/>
              </a:rPr>
              <a:t>Ten Fundamental Emotions People Experience:</a:t>
            </a:r>
          </a:p>
          <a:p>
            <a:pPr marL="342900" indent="-342900">
              <a:lnSpc>
                <a:spcPct val="89000"/>
              </a:lnSpc>
              <a:spcBef>
                <a:spcPct val="30000"/>
              </a:spcBef>
              <a:buClr>
                <a:srgbClr val="063DE8"/>
              </a:buClr>
              <a:buSzPct val="125000"/>
              <a:buFont typeface="Wingdings" pitchFamily="2" charset="2"/>
              <a:buChar char="("/>
            </a:pPr>
            <a:endParaRPr lang="en-US" sz="2800" b="1" dirty="0">
              <a:solidFill>
                <a:srgbClr val="FFFFFF"/>
              </a:solidFill>
              <a:latin typeface="Arial" charset="0"/>
            </a:endParaRPr>
          </a:p>
          <a:p>
            <a:pPr marL="742950" lvl="1" indent="-285750">
              <a:lnSpc>
                <a:spcPct val="89000"/>
              </a:lnSpc>
              <a:spcBef>
                <a:spcPct val="30000"/>
              </a:spcBef>
              <a:buSzPct val="100000"/>
            </a:pPr>
            <a:r>
              <a:rPr lang="en-US" sz="2800" b="1" dirty="0">
                <a:solidFill>
                  <a:srgbClr val="FAFD00"/>
                </a:solidFill>
                <a:latin typeface="Arial" charset="0"/>
              </a:rPr>
              <a:t>Disgust 			Interest	</a:t>
            </a:r>
          </a:p>
          <a:p>
            <a:pPr marL="742950" lvl="1" indent="-285750">
              <a:lnSpc>
                <a:spcPct val="89000"/>
              </a:lnSpc>
              <a:spcBef>
                <a:spcPct val="30000"/>
              </a:spcBef>
              <a:buSzPct val="100000"/>
            </a:pPr>
            <a:r>
              <a:rPr lang="en-US" sz="2800" b="1" dirty="0">
                <a:solidFill>
                  <a:srgbClr val="FAFD00"/>
                </a:solidFill>
                <a:latin typeface="Arial" charset="0"/>
              </a:rPr>
              <a:t>Joy 				Surprise	</a:t>
            </a:r>
          </a:p>
          <a:p>
            <a:pPr marL="742950" lvl="1" indent="-285750">
              <a:lnSpc>
                <a:spcPct val="89000"/>
              </a:lnSpc>
              <a:spcBef>
                <a:spcPct val="30000"/>
              </a:spcBef>
              <a:buSzPct val="100000"/>
            </a:pPr>
            <a:r>
              <a:rPr lang="en-US" sz="2800" b="1" dirty="0">
                <a:solidFill>
                  <a:srgbClr val="FAFD00"/>
                </a:solidFill>
                <a:latin typeface="Arial" charset="0"/>
              </a:rPr>
              <a:t>Sadness			Anger	</a:t>
            </a:r>
          </a:p>
          <a:p>
            <a:pPr marL="742950" lvl="1" indent="-285750">
              <a:lnSpc>
                <a:spcPct val="89000"/>
              </a:lnSpc>
              <a:spcBef>
                <a:spcPct val="30000"/>
              </a:spcBef>
              <a:buSzPct val="100000"/>
            </a:pPr>
            <a:r>
              <a:rPr lang="en-US" sz="2800" b="1" dirty="0">
                <a:solidFill>
                  <a:srgbClr val="FAFD00"/>
                </a:solidFill>
                <a:latin typeface="Arial" charset="0"/>
              </a:rPr>
              <a:t>Fear				Contempt	</a:t>
            </a:r>
          </a:p>
          <a:p>
            <a:pPr marL="742950" lvl="1" indent="-285750">
              <a:lnSpc>
                <a:spcPct val="89000"/>
              </a:lnSpc>
              <a:spcBef>
                <a:spcPct val="30000"/>
              </a:spcBef>
              <a:buSzPct val="100000"/>
            </a:pPr>
            <a:r>
              <a:rPr lang="en-US" sz="2800" b="1" dirty="0">
                <a:solidFill>
                  <a:srgbClr val="FAFD00"/>
                </a:solidFill>
                <a:latin typeface="Arial" charset="0"/>
              </a:rPr>
              <a:t>Shame	                     	 Guilt</a:t>
            </a:r>
          </a:p>
        </p:txBody>
      </p:sp>
      <p:sp>
        <p:nvSpPr>
          <p:cNvPr id="4" name="TextBox 3"/>
          <p:cNvSpPr txBox="1"/>
          <p:nvPr/>
        </p:nvSpPr>
        <p:spPr>
          <a:xfrm>
            <a:off x="7315200" y="6488668"/>
            <a:ext cx="1697901" cy="369332"/>
          </a:xfrm>
          <a:prstGeom prst="rect">
            <a:avLst/>
          </a:prstGeom>
          <a:noFill/>
        </p:spPr>
        <p:txBody>
          <a:bodyPr wrap="none" rtlCol="0">
            <a:spAutoFit/>
          </a:bodyPr>
          <a:lstStyle/>
          <a:p>
            <a:pPr algn="ctr"/>
            <a:r>
              <a:rPr lang="en-US" b="1" i="1" u="sng" dirty="0" err="1" smtClean="0">
                <a:latin typeface="Batang" pitchFamily="18" charset="-127"/>
                <a:ea typeface="Batang" pitchFamily="18" charset="-127"/>
              </a:rPr>
              <a:t>Zeenat</a:t>
            </a:r>
            <a:r>
              <a:rPr lang="en-US" b="1" i="1" u="sng" dirty="0" smtClean="0">
                <a:latin typeface="Batang" pitchFamily="18" charset="-127"/>
                <a:ea typeface="Batang" pitchFamily="18" charset="-127"/>
              </a:rPr>
              <a:t> </a:t>
            </a:r>
            <a:r>
              <a:rPr lang="en-US" b="1" i="1" u="sng" dirty="0" err="1" smtClean="0">
                <a:latin typeface="Batang" pitchFamily="18" charset="-127"/>
                <a:ea typeface="Batang" pitchFamily="18" charset="-127"/>
              </a:rPr>
              <a:t>Jabbar</a:t>
            </a:r>
            <a:endParaRPr lang="en-US" b="1" i="1" u="sng" dirty="0">
              <a:latin typeface="Batang" pitchFamily="18" charset="-127"/>
              <a:ea typeface="Batang" pitchFamily="18" charset="-127"/>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457200" y="1295400"/>
            <a:ext cx="8229600" cy="4144963"/>
          </a:xfrm>
          <a:prstGeom prst="rect">
            <a:avLst/>
          </a:prstGeom>
          <a:solidFill>
            <a:srgbClr val="CC6600"/>
          </a:solidFill>
        </p:spPr>
        <p:txBody>
          <a:bodyPr/>
          <a:lstStyle/>
          <a:p>
            <a:pPr marL="342900" indent="-342900" eaLnBrk="0" hangingPunct="0">
              <a:spcBef>
                <a:spcPct val="20000"/>
              </a:spcBef>
              <a:buFontTx/>
              <a:buChar char="•"/>
              <a:defRPr/>
            </a:pPr>
            <a:r>
              <a:rPr lang="en-US" sz="3200" i="1" kern="0">
                <a:latin typeface="+mn-lt"/>
              </a:rPr>
              <a:t>Attitude:</a:t>
            </a:r>
          </a:p>
          <a:p>
            <a:pPr marL="742950" lvl="1" indent="-285750" eaLnBrk="0" hangingPunct="0">
              <a:spcBef>
                <a:spcPct val="20000"/>
              </a:spcBef>
              <a:buFontTx/>
              <a:buChar char="–"/>
              <a:defRPr/>
            </a:pPr>
            <a:r>
              <a:rPr lang="en-US" sz="2800" kern="0">
                <a:latin typeface="+mn-lt"/>
              </a:rPr>
              <a:t>A lasting, general evaluation of people (including oneself), objects, advertisements, or issues</a:t>
            </a:r>
          </a:p>
          <a:p>
            <a:pPr marL="742950" lvl="1" indent="-285750" eaLnBrk="0" hangingPunct="0">
              <a:spcBef>
                <a:spcPct val="20000"/>
              </a:spcBef>
              <a:buFontTx/>
              <a:buChar char="–"/>
              <a:defRPr/>
            </a:pPr>
            <a:r>
              <a:rPr lang="en-US" sz="2800" kern="0">
                <a:latin typeface="+mn-lt"/>
              </a:rPr>
              <a:t>Anything toward which one has an attitude is called an </a:t>
            </a:r>
            <a:r>
              <a:rPr lang="en-US" sz="2800" i="1" kern="0">
                <a:latin typeface="+mn-lt"/>
              </a:rPr>
              <a:t>object</a:t>
            </a:r>
            <a:r>
              <a:rPr lang="en-US" sz="2800" kern="0">
                <a:latin typeface="+mn-lt"/>
              </a:rPr>
              <a:t> (</a:t>
            </a:r>
            <a:r>
              <a:rPr lang="en-US" sz="2800" i="1" kern="0">
                <a:latin typeface="+mn-lt"/>
              </a:rPr>
              <a:t>A</a:t>
            </a:r>
            <a:r>
              <a:rPr lang="en-US" sz="2800" i="1" kern="0" baseline="-25000">
                <a:latin typeface="+mn-lt"/>
              </a:rPr>
              <a:t>o</a:t>
            </a:r>
            <a:r>
              <a:rPr lang="en-US" sz="2800" kern="0">
                <a:latin typeface="+mn-lt"/>
              </a:rPr>
              <a:t>).</a:t>
            </a:r>
          </a:p>
          <a:p>
            <a:pPr marL="742950" lvl="1" indent="-285750" eaLnBrk="0" hangingPunct="0">
              <a:spcBef>
                <a:spcPct val="20000"/>
              </a:spcBef>
              <a:buFontTx/>
              <a:buChar char="–"/>
              <a:defRPr/>
            </a:pPr>
            <a:r>
              <a:rPr lang="en-US" sz="2800" kern="0">
                <a:latin typeface="+mn-lt"/>
              </a:rPr>
              <a:t>Attitudes are lasting because they tend to endure over time.</a:t>
            </a:r>
            <a:endParaRPr lang="en-US" sz="2800" kern="0" dirty="0">
              <a:latin typeface="+mn-lt"/>
            </a:endParaRPr>
          </a:p>
        </p:txBody>
      </p:sp>
      <p:sp>
        <p:nvSpPr>
          <p:cNvPr id="4" name="TextBox 3"/>
          <p:cNvSpPr txBox="1"/>
          <p:nvPr/>
        </p:nvSpPr>
        <p:spPr>
          <a:xfrm>
            <a:off x="7315200" y="6488668"/>
            <a:ext cx="1697901" cy="369332"/>
          </a:xfrm>
          <a:prstGeom prst="rect">
            <a:avLst/>
          </a:prstGeom>
          <a:noFill/>
        </p:spPr>
        <p:txBody>
          <a:bodyPr wrap="none" rtlCol="0">
            <a:spAutoFit/>
          </a:bodyPr>
          <a:lstStyle/>
          <a:p>
            <a:pPr algn="ctr"/>
            <a:r>
              <a:rPr lang="en-US" b="1" i="1" u="sng" dirty="0" err="1" smtClean="0">
                <a:latin typeface="Batang" pitchFamily="18" charset="-127"/>
                <a:ea typeface="Batang" pitchFamily="18" charset="-127"/>
              </a:rPr>
              <a:t>Zeenat</a:t>
            </a:r>
            <a:r>
              <a:rPr lang="en-US" b="1" i="1" u="sng" dirty="0" smtClean="0">
                <a:latin typeface="Batang" pitchFamily="18" charset="-127"/>
                <a:ea typeface="Batang" pitchFamily="18" charset="-127"/>
              </a:rPr>
              <a:t> </a:t>
            </a:r>
            <a:r>
              <a:rPr lang="en-US" b="1" i="1" u="sng" dirty="0" err="1" smtClean="0">
                <a:latin typeface="Batang" pitchFamily="18" charset="-127"/>
                <a:ea typeface="Batang" pitchFamily="18" charset="-127"/>
              </a:rPr>
              <a:t>Jabbar</a:t>
            </a:r>
            <a:endParaRPr lang="en-US" b="1" i="1" u="sng" dirty="0">
              <a:latin typeface="Batang" pitchFamily="18" charset="-127"/>
              <a:ea typeface="Batang" pitchFamily="18" charset="-127"/>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0" y="20638"/>
            <a:ext cx="6424612" cy="584200"/>
          </a:xfrm>
          <a:prstGeom prst="rect">
            <a:avLst/>
          </a:prstGeom>
          <a:noFill/>
          <a:ln w="12700">
            <a:noFill/>
            <a:miter lim="800000"/>
            <a:headEnd/>
            <a:tailEnd/>
          </a:ln>
        </p:spPr>
        <p:txBody>
          <a:bodyPr lIns="41275" tIns="17462" rIns="41275" bIns="17462">
            <a:spAutoFit/>
          </a:bodyPr>
          <a:lstStyle/>
          <a:p>
            <a:r>
              <a:rPr lang="en-US" sz="3600" b="1" dirty="0" smtClean="0">
                <a:solidFill>
                  <a:srgbClr val="FAFD00"/>
                </a:solidFill>
                <a:latin typeface="Algerian" pitchFamily="82" charset="0"/>
              </a:rPr>
              <a:t>What is Personality?</a:t>
            </a:r>
            <a:endParaRPr lang="en-US" sz="3600" b="1" dirty="0">
              <a:solidFill>
                <a:srgbClr val="FAFD00"/>
              </a:solidFill>
              <a:latin typeface="Algerian" pitchFamily="82" charset="0"/>
            </a:endParaRPr>
          </a:p>
        </p:txBody>
      </p:sp>
      <p:sp>
        <p:nvSpPr>
          <p:cNvPr id="3" name="Rectangle 2"/>
          <p:cNvSpPr>
            <a:spLocks noChangeArrowheads="1"/>
          </p:cNvSpPr>
          <p:nvPr/>
        </p:nvSpPr>
        <p:spPr bwMode="auto">
          <a:xfrm>
            <a:off x="533400" y="1219200"/>
            <a:ext cx="3505200" cy="4953000"/>
          </a:xfrm>
          <a:prstGeom prst="rect">
            <a:avLst/>
          </a:prstGeom>
          <a:solidFill>
            <a:srgbClr val="C00000">
              <a:alpha val="60000"/>
            </a:srgbClr>
          </a:solidFill>
          <a:ln w="9525">
            <a:solidFill>
              <a:schemeClr val="tx1"/>
            </a:solidFill>
            <a:miter lim="800000"/>
            <a:headEnd/>
            <a:tailEnd/>
          </a:ln>
          <a:effectLst/>
        </p:spPr>
        <p:txBody>
          <a:bodyPr lIns="548640" rIns="548640" anchor="ctr"/>
          <a:lstStyle/>
          <a:p>
            <a:pPr algn="ctr"/>
            <a:r>
              <a:rPr lang="en-US" sz="3200" dirty="0">
                <a:solidFill>
                  <a:srgbClr val="FFC000"/>
                </a:solidFill>
              </a:rPr>
              <a:t>The inner psychological characteristics that both determine and reflect how a person responds to his or her environment.</a:t>
            </a:r>
          </a:p>
        </p:txBody>
      </p:sp>
      <p:sp>
        <p:nvSpPr>
          <p:cNvPr id="4" name="Rectangle 3"/>
          <p:cNvSpPr txBox="1">
            <a:spLocks noChangeArrowheads="1"/>
          </p:cNvSpPr>
          <p:nvPr/>
        </p:nvSpPr>
        <p:spPr>
          <a:xfrm>
            <a:off x="5486400" y="1219200"/>
            <a:ext cx="2819400" cy="4953000"/>
          </a:xfrm>
          <a:prstGeom prst="rect">
            <a:avLst/>
          </a:prstGeom>
          <a:solidFill>
            <a:srgbClr val="C00000">
              <a:alpha val="60000"/>
            </a:srgbClr>
          </a:solidFill>
          <a:ln>
            <a:solidFill>
              <a:schemeClr val="tx1"/>
            </a:solidFill>
          </a:ln>
        </p:spPr>
        <p:txBody>
          <a:bodyPr/>
          <a:lstStyle/>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en-US" sz="3200" b="0" i="0" u="none" strike="noStrike" kern="0" cap="none" spc="0" normalizeH="0" baseline="0" noProof="0" dirty="0" smtClean="0">
                <a:ln>
                  <a:noFill/>
                </a:ln>
                <a:solidFill>
                  <a:srgbClr val="FFC000"/>
                </a:solidFill>
                <a:effectLst/>
                <a:uLnTx/>
                <a:uFillTx/>
                <a:latin typeface="+mn-lt"/>
                <a:ea typeface="+mn-ea"/>
                <a:cs typeface="+mn-cs"/>
              </a:rPr>
              <a:t>Personality reflects individual differences</a:t>
            </a:r>
          </a:p>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en-US" sz="3200" b="0" i="0" u="none" strike="noStrike" kern="0" cap="none" spc="0" normalizeH="0" baseline="0" noProof="0" dirty="0" smtClean="0">
                <a:ln>
                  <a:noFill/>
                </a:ln>
                <a:solidFill>
                  <a:srgbClr val="FFC000"/>
                </a:solidFill>
                <a:effectLst/>
                <a:uLnTx/>
                <a:uFillTx/>
                <a:latin typeface="+mn-lt"/>
                <a:ea typeface="+mn-ea"/>
                <a:cs typeface="+mn-cs"/>
              </a:rPr>
              <a:t>Personality is consistent and enduring</a:t>
            </a:r>
          </a:p>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en-US" sz="3200" b="0" i="0" u="none" strike="noStrike" kern="0" cap="none" spc="0" normalizeH="0" baseline="0" noProof="0" dirty="0" smtClean="0">
                <a:ln>
                  <a:noFill/>
                </a:ln>
                <a:solidFill>
                  <a:srgbClr val="FFC000"/>
                </a:solidFill>
                <a:effectLst/>
                <a:uLnTx/>
                <a:uFillTx/>
                <a:latin typeface="+mn-lt"/>
                <a:ea typeface="+mn-ea"/>
                <a:cs typeface="+mn-cs"/>
              </a:rPr>
              <a:t>Personality can change</a:t>
            </a:r>
            <a:endParaRPr kumimoji="0" lang="en-US" sz="3200" b="0" i="0" u="none" strike="noStrike" kern="0" cap="none" spc="0" normalizeH="0" baseline="0" noProof="0" dirty="0">
              <a:ln>
                <a:noFill/>
              </a:ln>
              <a:solidFill>
                <a:srgbClr val="FFC000"/>
              </a:solidFill>
              <a:effectLst/>
              <a:uLnTx/>
              <a:uFillTx/>
              <a:latin typeface="+mn-lt"/>
              <a:ea typeface="+mn-ea"/>
              <a:cs typeface="+mn-cs"/>
            </a:endParaRPr>
          </a:p>
        </p:txBody>
      </p:sp>
      <p:sp>
        <p:nvSpPr>
          <p:cNvPr id="6" name="TextBox 5"/>
          <p:cNvSpPr txBox="1"/>
          <p:nvPr/>
        </p:nvSpPr>
        <p:spPr>
          <a:xfrm>
            <a:off x="7315200" y="6488668"/>
            <a:ext cx="1697901" cy="369332"/>
          </a:xfrm>
          <a:prstGeom prst="rect">
            <a:avLst/>
          </a:prstGeom>
          <a:noFill/>
        </p:spPr>
        <p:txBody>
          <a:bodyPr wrap="none" rtlCol="0">
            <a:spAutoFit/>
          </a:bodyPr>
          <a:lstStyle/>
          <a:p>
            <a:pPr algn="ctr"/>
            <a:r>
              <a:rPr lang="en-US" b="1" i="1" u="sng" dirty="0" err="1" smtClean="0">
                <a:latin typeface="Batang" pitchFamily="18" charset="-127"/>
                <a:ea typeface="Batang" pitchFamily="18" charset="-127"/>
              </a:rPr>
              <a:t>Zeenat</a:t>
            </a:r>
            <a:r>
              <a:rPr lang="en-US" b="1" i="1" u="sng" dirty="0" smtClean="0">
                <a:latin typeface="Batang" pitchFamily="18" charset="-127"/>
                <a:ea typeface="Batang" pitchFamily="18" charset="-127"/>
              </a:rPr>
              <a:t> </a:t>
            </a:r>
            <a:r>
              <a:rPr lang="en-US" b="1" i="1" u="sng" dirty="0" err="1" smtClean="0">
                <a:latin typeface="Batang" pitchFamily="18" charset="-127"/>
                <a:ea typeface="Batang" pitchFamily="18" charset="-127"/>
              </a:rPr>
              <a:t>Jabbar</a:t>
            </a:r>
            <a:endParaRPr lang="en-US" b="1" i="1" u="sng" dirty="0">
              <a:latin typeface="Batang" pitchFamily="18" charset="-127"/>
              <a:ea typeface="Batang" pitchFamily="18" charset="-127"/>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265113" y="457200"/>
            <a:ext cx="8497887" cy="5791200"/>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4" name="Text Box 5"/>
          <p:cNvSpPr txBox="1">
            <a:spLocks noChangeArrowheads="1"/>
          </p:cNvSpPr>
          <p:nvPr/>
        </p:nvSpPr>
        <p:spPr bwMode="auto">
          <a:xfrm>
            <a:off x="635000" y="638175"/>
            <a:ext cx="8128000" cy="579438"/>
          </a:xfrm>
          <a:prstGeom prst="rect">
            <a:avLst/>
          </a:prstGeom>
          <a:noFill/>
          <a:ln w="9525">
            <a:noFill/>
            <a:miter lim="800000"/>
            <a:headEnd/>
            <a:tailEnd/>
          </a:ln>
        </p:spPr>
        <p:txBody>
          <a:bodyPr>
            <a:spAutoFit/>
          </a:bodyPr>
          <a:lstStyle/>
          <a:p>
            <a:pPr algn="ctr" eaLnBrk="0" hangingPunct="0"/>
            <a:r>
              <a:rPr lang="en-US" sz="3200" b="1"/>
              <a:t>A Brand Personality Framework</a:t>
            </a:r>
          </a:p>
        </p:txBody>
      </p:sp>
      <p:sp>
        <p:nvSpPr>
          <p:cNvPr id="5" name="Rectangle 6"/>
          <p:cNvSpPr>
            <a:spLocks noChangeArrowheads="1"/>
          </p:cNvSpPr>
          <p:nvPr/>
        </p:nvSpPr>
        <p:spPr bwMode="auto">
          <a:xfrm>
            <a:off x="3606800" y="1876425"/>
            <a:ext cx="1511300" cy="746125"/>
          </a:xfrm>
          <a:prstGeom prst="rect">
            <a:avLst/>
          </a:prstGeom>
          <a:gradFill rotWithShape="0">
            <a:gsLst>
              <a:gs pos="0">
                <a:srgbClr val="B3D9FF"/>
              </a:gs>
              <a:gs pos="100000">
                <a:srgbClr val="E8F4FF"/>
              </a:gs>
            </a:gsLst>
            <a:lin ang="5400000" scaled="1"/>
          </a:gradFill>
          <a:ln w="9525">
            <a:solidFill>
              <a:schemeClr val="tx1"/>
            </a:solidFill>
            <a:miter lim="800000"/>
            <a:headEnd/>
            <a:tailEnd/>
          </a:ln>
        </p:spPr>
        <p:txBody>
          <a:bodyPr anchor="ctr"/>
          <a:lstStyle/>
          <a:p>
            <a:pPr algn="ctr" eaLnBrk="0" hangingPunct="0"/>
            <a:r>
              <a:rPr lang="en-US" dirty="0">
                <a:solidFill>
                  <a:schemeClr val="bg1"/>
                </a:solidFill>
                <a:latin typeface="Times New Roman" charset="0"/>
              </a:rPr>
              <a:t>Brand Personality</a:t>
            </a:r>
          </a:p>
        </p:txBody>
      </p:sp>
      <p:sp>
        <p:nvSpPr>
          <p:cNvPr id="6" name="Rectangle 7"/>
          <p:cNvSpPr>
            <a:spLocks noChangeArrowheads="1"/>
          </p:cNvSpPr>
          <p:nvPr/>
        </p:nvSpPr>
        <p:spPr bwMode="auto">
          <a:xfrm>
            <a:off x="6946900" y="3254375"/>
            <a:ext cx="1308100" cy="746125"/>
          </a:xfrm>
          <a:prstGeom prst="rect">
            <a:avLst/>
          </a:prstGeom>
          <a:gradFill rotWithShape="0">
            <a:gsLst>
              <a:gs pos="0">
                <a:srgbClr val="99FF99"/>
              </a:gs>
              <a:gs pos="100000">
                <a:srgbClr val="E0FFE0"/>
              </a:gs>
            </a:gsLst>
            <a:lin ang="5400000" scaled="1"/>
          </a:gradFill>
          <a:ln w="9525">
            <a:solidFill>
              <a:schemeClr val="tx1"/>
            </a:solidFill>
            <a:miter lim="800000"/>
            <a:headEnd/>
            <a:tailEnd/>
          </a:ln>
        </p:spPr>
        <p:txBody>
          <a:bodyPr anchor="ctr"/>
          <a:lstStyle/>
          <a:p>
            <a:pPr algn="ctr" eaLnBrk="0" hangingPunct="0"/>
            <a:r>
              <a:rPr lang="en-US" dirty="0">
                <a:solidFill>
                  <a:schemeClr val="bg1"/>
                </a:solidFill>
                <a:latin typeface="Times New Roman" charset="0"/>
              </a:rPr>
              <a:t>Ruggedness</a:t>
            </a:r>
          </a:p>
        </p:txBody>
      </p:sp>
      <p:sp>
        <p:nvSpPr>
          <p:cNvPr id="7" name="Rectangle 8"/>
          <p:cNvSpPr>
            <a:spLocks noChangeArrowheads="1"/>
          </p:cNvSpPr>
          <p:nvPr/>
        </p:nvSpPr>
        <p:spPr bwMode="auto">
          <a:xfrm>
            <a:off x="5232400" y="3254375"/>
            <a:ext cx="1511300" cy="746125"/>
          </a:xfrm>
          <a:prstGeom prst="rect">
            <a:avLst/>
          </a:prstGeom>
          <a:gradFill rotWithShape="0">
            <a:gsLst>
              <a:gs pos="0">
                <a:srgbClr val="FFFF00"/>
              </a:gs>
              <a:gs pos="100000">
                <a:srgbClr val="FFFFB2"/>
              </a:gs>
            </a:gsLst>
            <a:lin ang="5400000" scaled="1"/>
          </a:gradFill>
          <a:ln w="9525">
            <a:solidFill>
              <a:schemeClr val="tx1"/>
            </a:solidFill>
            <a:miter lim="800000"/>
            <a:headEnd/>
            <a:tailEnd/>
          </a:ln>
        </p:spPr>
        <p:txBody>
          <a:bodyPr anchor="ctr"/>
          <a:lstStyle/>
          <a:p>
            <a:pPr algn="ctr" eaLnBrk="0" hangingPunct="0"/>
            <a:r>
              <a:rPr lang="en-US" dirty="0">
                <a:solidFill>
                  <a:schemeClr val="bg1"/>
                </a:solidFill>
                <a:latin typeface="Times New Roman" charset="0"/>
              </a:rPr>
              <a:t>Sophistication</a:t>
            </a:r>
          </a:p>
        </p:txBody>
      </p:sp>
      <p:sp>
        <p:nvSpPr>
          <p:cNvPr id="8" name="Rectangle 9"/>
          <p:cNvSpPr>
            <a:spLocks noChangeArrowheads="1"/>
          </p:cNvSpPr>
          <p:nvPr/>
        </p:nvSpPr>
        <p:spPr bwMode="auto">
          <a:xfrm>
            <a:off x="3683000" y="3254375"/>
            <a:ext cx="1358900" cy="746125"/>
          </a:xfrm>
          <a:prstGeom prst="rect">
            <a:avLst/>
          </a:prstGeom>
          <a:gradFill rotWithShape="0">
            <a:gsLst>
              <a:gs pos="0">
                <a:srgbClr val="BFFFF7"/>
              </a:gs>
              <a:gs pos="100000">
                <a:srgbClr val="ECFFFD"/>
              </a:gs>
            </a:gsLst>
            <a:lin ang="5400000" scaled="1"/>
          </a:gradFill>
          <a:ln w="9525">
            <a:solidFill>
              <a:schemeClr val="tx1"/>
            </a:solidFill>
            <a:miter lim="800000"/>
            <a:headEnd/>
            <a:tailEnd/>
          </a:ln>
        </p:spPr>
        <p:txBody>
          <a:bodyPr anchor="ctr"/>
          <a:lstStyle/>
          <a:p>
            <a:pPr algn="ctr" eaLnBrk="0" hangingPunct="0"/>
            <a:r>
              <a:rPr lang="en-US" dirty="0">
                <a:solidFill>
                  <a:schemeClr val="bg1"/>
                </a:solidFill>
                <a:latin typeface="Times New Roman" charset="0"/>
              </a:rPr>
              <a:t>Competence</a:t>
            </a:r>
          </a:p>
        </p:txBody>
      </p:sp>
      <p:sp>
        <p:nvSpPr>
          <p:cNvPr id="9" name="Rectangle 10"/>
          <p:cNvSpPr>
            <a:spLocks noChangeArrowheads="1"/>
          </p:cNvSpPr>
          <p:nvPr/>
        </p:nvSpPr>
        <p:spPr bwMode="auto">
          <a:xfrm>
            <a:off x="2171700" y="3254375"/>
            <a:ext cx="1371600" cy="746125"/>
          </a:xfrm>
          <a:prstGeom prst="rect">
            <a:avLst/>
          </a:prstGeom>
          <a:gradFill rotWithShape="0">
            <a:gsLst>
              <a:gs pos="0">
                <a:srgbClr val="FFB7FF"/>
              </a:gs>
              <a:gs pos="100000">
                <a:srgbClr val="FFE9FF"/>
              </a:gs>
            </a:gsLst>
            <a:lin ang="5400000" scaled="1"/>
          </a:gradFill>
          <a:ln w="9525">
            <a:solidFill>
              <a:schemeClr val="tx1"/>
            </a:solidFill>
            <a:miter lim="800000"/>
            <a:headEnd/>
            <a:tailEnd/>
          </a:ln>
        </p:spPr>
        <p:txBody>
          <a:bodyPr anchor="ctr"/>
          <a:lstStyle/>
          <a:p>
            <a:pPr algn="ctr" eaLnBrk="0" hangingPunct="0"/>
            <a:r>
              <a:rPr lang="en-US" dirty="0">
                <a:solidFill>
                  <a:schemeClr val="bg1"/>
                </a:solidFill>
                <a:latin typeface="Times New Roman" charset="0"/>
              </a:rPr>
              <a:t>Excitemen</a:t>
            </a:r>
            <a:r>
              <a:rPr lang="en-US" dirty="0">
                <a:latin typeface="Times New Roman" charset="0"/>
              </a:rPr>
              <a:t>t</a:t>
            </a:r>
          </a:p>
        </p:txBody>
      </p:sp>
      <p:sp>
        <p:nvSpPr>
          <p:cNvPr id="10" name="Rectangle 11"/>
          <p:cNvSpPr>
            <a:spLocks noChangeArrowheads="1"/>
          </p:cNvSpPr>
          <p:nvPr/>
        </p:nvSpPr>
        <p:spPr bwMode="auto">
          <a:xfrm>
            <a:off x="571500" y="3254375"/>
            <a:ext cx="1384300" cy="746125"/>
          </a:xfrm>
          <a:prstGeom prst="rect">
            <a:avLst/>
          </a:prstGeom>
          <a:gradFill rotWithShape="0">
            <a:gsLst>
              <a:gs pos="0">
                <a:srgbClr val="FFE2A7"/>
              </a:gs>
              <a:gs pos="100000">
                <a:srgbClr val="FFF6E4"/>
              </a:gs>
            </a:gsLst>
            <a:lin ang="5400000" scaled="1"/>
          </a:gradFill>
          <a:ln w="9525">
            <a:solidFill>
              <a:schemeClr val="tx1"/>
            </a:solidFill>
            <a:miter lim="800000"/>
            <a:headEnd/>
            <a:tailEnd/>
          </a:ln>
        </p:spPr>
        <p:txBody>
          <a:bodyPr anchor="ctr"/>
          <a:lstStyle/>
          <a:p>
            <a:pPr algn="ctr" eaLnBrk="0" hangingPunct="0"/>
            <a:r>
              <a:rPr lang="en-US" dirty="0">
                <a:solidFill>
                  <a:schemeClr val="bg1"/>
                </a:solidFill>
                <a:latin typeface="Times New Roman" charset="0"/>
              </a:rPr>
              <a:t>Sincerity</a:t>
            </a:r>
          </a:p>
        </p:txBody>
      </p:sp>
      <p:sp>
        <p:nvSpPr>
          <p:cNvPr id="11" name="Rectangle 12"/>
          <p:cNvSpPr>
            <a:spLocks noChangeArrowheads="1"/>
          </p:cNvSpPr>
          <p:nvPr/>
        </p:nvSpPr>
        <p:spPr bwMode="auto">
          <a:xfrm>
            <a:off x="571500" y="4464050"/>
            <a:ext cx="1384300" cy="1530350"/>
          </a:xfrm>
          <a:prstGeom prst="rect">
            <a:avLst/>
          </a:prstGeom>
          <a:gradFill rotWithShape="0">
            <a:gsLst>
              <a:gs pos="0">
                <a:srgbClr val="FFCAAF"/>
              </a:gs>
              <a:gs pos="100000">
                <a:srgbClr val="FFF4EF"/>
              </a:gs>
            </a:gsLst>
            <a:lin ang="5400000" scaled="1"/>
          </a:gradFill>
          <a:ln w="9525">
            <a:solidFill>
              <a:schemeClr val="tx1"/>
            </a:solidFill>
            <a:miter lim="800000"/>
            <a:headEnd/>
            <a:tailEnd/>
          </a:ln>
        </p:spPr>
        <p:txBody>
          <a:bodyPr/>
          <a:lstStyle/>
          <a:p>
            <a:pPr marL="63500" indent="-63500" eaLnBrk="0" hangingPunct="0">
              <a:buFontTx/>
              <a:buChar char="•"/>
            </a:pPr>
            <a:r>
              <a:rPr lang="en-US" dirty="0">
                <a:solidFill>
                  <a:schemeClr val="bg1"/>
                </a:solidFill>
                <a:latin typeface="Times New Roman" charset="0"/>
              </a:rPr>
              <a:t>Down-to-earth</a:t>
            </a:r>
          </a:p>
          <a:p>
            <a:pPr marL="63500" indent="-63500" eaLnBrk="0" hangingPunct="0">
              <a:buFontTx/>
              <a:buChar char="•"/>
            </a:pPr>
            <a:r>
              <a:rPr lang="en-US" dirty="0">
                <a:solidFill>
                  <a:schemeClr val="bg1"/>
                </a:solidFill>
                <a:latin typeface="Times New Roman" charset="0"/>
              </a:rPr>
              <a:t>Honest</a:t>
            </a:r>
          </a:p>
          <a:p>
            <a:pPr marL="63500" indent="-63500" eaLnBrk="0" hangingPunct="0">
              <a:buFontTx/>
              <a:buChar char="•"/>
            </a:pPr>
            <a:r>
              <a:rPr lang="en-US" dirty="0">
                <a:solidFill>
                  <a:schemeClr val="bg1"/>
                </a:solidFill>
                <a:latin typeface="Times New Roman" charset="0"/>
              </a:rPr>
              <a:t>Wholesome</a:t>
            </a:r>
          </a:p>
          <a:p>
            <a:pPr marL="63500" indent="-63500" eaLnBrk="0" hangingPunct="0">
              <a:buFontTx/>
              <a:buChar char="•"/>
            </a:pPr>
            <a:r>
              <a:rPr lang="en-US" dirty="0">
                <a:solidFill>
                  <a:schemeClr val="bg1"/>
                </a:solidFill>
                <a:latin typeface="Times New Roman" charset="0"/>
              </a:rPr>
              <a:t>Cheerful</a:t>
            </a:r>
          </a:p>
        </p:txBody>
      </p:sp>
      <p:sp>
        <p:nvSpPr>
          <p:cNvPr id="12" name="Rectangle 13"/>
          <p:cNvSpPr>
            <a:spLocks noChangeArrowheads="1"/>
          </p:cNvSpPr>
          <p:nvPr/>
        </p:nvSpPr>
        <p:spPr bwMode="auto">
          <a:xfrm>
            <a:off x="2171700" y="4464050"/>
            <a:ext cx="1371600" cy="1530350"/>
          </a:xfrm>
          <a:prstGeom prst="rect">
            <a:avLst/>
          </a:prstGeom>
          <a:gradFill rotWithShape="0">
            <a:gsLst>
              <a:gs pos="0">
                <a:srgbClr val="CCC3FF"/>
              </a:gs>
              <a:gs pos="100000">
                <a:srgbClr val="F0EDFF"/>
              </a:gs>
            </a:gsLst>
            <a:lin ang="5400000" scaled="1"/>
          </a:gradFill>
          <a:ln w="9525">
            <a:solidFill>
              <a:schemeClr val="tx1"/>
            </a:solidFill>
            <a:miter lim="800000"/>
            <a:headEnd/>
            <a:tailEnd/>
          </a:ln>
        </p:spPr>
        <p:txBody>
          <a:bodyPr/>
          <a:lstStyle/>
          <a:p>
            <a:pPr eaLnBrk="0" hangingPunct="0">
              <a:buFontTx/>
              <a:buChar char="•"/>
            </a:pPr>
            <a:r>
              <a:rPr lang="en-US" dirty="0">
                <a:solidFill>
                  <a:schemeClr val="bg1"/>
                </a:solidFill>
                <a:latin typeface="Times New Roman" charset="0"/>
              </a:rPr>
              <a:t>Daring</a:t>
            </a:r>
          </a:p>
          <a:p>
            <a:pPr eaLnBrk="0" hangingPunct="0">
              <a:buFontTx/>
              <a:buChar char="•"/>
            </a:pPr>
            <a:r>
              <a:rPr lang="en-US" dirty="0">
                <a:solidFill>
                  <a:schemeClr val="bg1"/>
                </a:solidFill>
                <a:latin typeface="Times New Roman" charset="0"/>
              </a:rPr>
              <a:t>Spirited</a:t>
            </a:r>
          </a:p>
          <a:p>
            <a:pPr eaLnBrk="0" hangingPunct="0">
              <a:buFontTx/>
              <a:buChar char="•"/>
            </a:pPr>
            <a:r>
              <a:rPr lang="en-US" dirty="0">
                <a:solidFill>
                  <a:schemeClr val="bg1"/>
                </a:solidFill>
                <a:latin typeface="Times New Roman" charset="0"/>
              </a:rPr>
              <a:t>Imaginative</a:t>
            </a:r>
          </a:p>
          <a:p>
            <a:pPr eaLnBrk="0" hangingPunct="0">
              <a:buFontTx/>
              <a:buChar char="•"/>
            </a:pPr>
            <a:r>
              <a:rPr lang="en-US" dirty="0">
                <a:solidFill>
                  <a:schemeClr val="bg1"/>
                </a:solidFill>
                <a:latin typeface="Times New Roman" charset="0"/>
              </a:rPr>
              <a:t>Up-to-date</a:t>
            </a:r>
          </a:p>
        </p:txBody>
      </p:sp>
      <p:sp>
        <p:nvSpPr>
          <p:cNvPr id="13" name="Rectangle 14"/>
          <p:cNvSpPr>
            <a:spLocks noChangeArrowheads="1"/>
          </p:cNvSpPr>
          <p:nvPr/>
        </p:nvSpPr>
        <p:spPr bwMode="auto">
          <a:xfrm>
            <a:off x="3683000" y="4464050"/>
            <a:ext cx="1358900" cy="1530350"/>
          </a:xfrm>
          <a:prstGeom prst="rect">
            <a:avLst/>
          </a:prstGeom>
          <a:gradFill rotWithShape="0">
            <a:gsLst>
              <a:gs pos="0">
                <a:srgbClr val="5BADFF"/>
              </a:gs>
              <a:gs pos="100000">
                <a:srgbClr val="CDE6FF"/>
              </a:gs>
            </a:gsLst>
            <a:lin ang="5400000" scaled="1"/>
          </a:gradFill>
          <a:ln w="9525">
            <a:solidFill>
              <a:schemeClr val="tx1"/>
            </a:solidFill>
            <a:miter lim="800000"/>
            <a:headEnd/>
            <a:tailEnd/>
          </a:ln>
        </p:spPr>
        <p:txBody>
          <a:bodyPr/>
          <a:lstStyle/>
          <a:p>
            <a:pPr eaLnBrk="0" hangingPunct="0">
              <a:buFontTx/>
              <a:buChar char="•"/>
            </a:pPr>
            <a:r>
              <a:rPr lang="en-US" dirty="0">
                <a:solidFill>
                  <a:schemeClr val="bg1"/>
                </a:solidFill>
                <a:latin typeface="Times New Roman" charset="0"/>
              </a:rPr>
              <a:t>Reliable</a:t>
            </a:r>
          </a:p>
          <a:p>
            <a:pPr eaLnBrk="0" hangingPunct="0">
              <a:buFontTx/>
              <a:buChar char="•"/>
            </a:pPr>
            <a:r>
              <a:rPr lang="en-US" dirty="0">
                <a:solidFill>
                  <a:schemeClr val="bg1"/>
                </a:solidFill>
                <a:latin typeface="Times New Roman" charset="0"/>
              </a:rPr>
              <a:t>Intelligent</a:t>
            </a:r>
          </a:p>
          <a:p>
            <a:pPr eaLnBrk="0" hangingPunct="0">
              <a:buFontTx/>
              <a:buChar char="•"/>
            </a:pPr>
            <a:r>
              <a:rPr lang="en-US" dirty="0">
                <a:solidFill>
                  <a:schemeClr val="bg1"/>
                </a:solidFill>
                <a:latin typeface="Times New Roman" charset="0"/>
              </a:rPr>
              <a:t>Successful</a:t>
            </a:r>
          </a:p>
        </p:txBody>
      </p:sp>
      <p:sp>
        <p:nvSpPr>
          <p:cNvPr id="14" name="Rectangle 15"/>
          <p:cNvSpPr>
            <a:spLocks noChangeArrowheads="1"/>
          </p:cNvSpPr>
          <p:nvPr/>
        </p:nvSpPr>
        <p:spPr bwMode="auto">
          <a:xfrm>
            <a:off x="5232400" y="4464050"/>
            <a:ext cx="1511300" cy="1530350"/>
          </a:xfrm>
          <a:prstGeom prst="rect">
            <a:avLst/>
          </a:prstGeom>
          <a:gradFill rotWithShape="0">
            <a:gsLst>
              <a:gs pos="0">
                <a:srgbClr val="D685FF"/>
              </a:gs>
              <a:gs pos="100000">
                <a:srgbClr val="F3DAFF"/>
              </a:gs>
            </a:gsLst>
            <a:lin ang="5400000" scaled="1"/>
          </a:gradFill>
          <a:ln w="9525">
            <a:solidFill>
              <a:schemeClr val="tx1"/>
            </a:solidFill>
            <a:miter lim="800000"/>
            <a:headEnd/>
            <a:tailEnd/>
          </a:ln>
        </p:spPr>
        <p:txBody>
          <a:bodyPr/>
          <a:lstStyle/>
          <a:p>
            <a:pPr eaLnBrk="0" hangingPunct="0">
              <a:buFontTx/>
              <a:buChar char="•"/>
            </a:pPr>
            <a:r>
              <a:rPr lang="en-US" dirty="0">
                <a:solidFill>
                  <a:schemeClr val="bg1"/>
                </a:solidFill>
                <a:latin typeface="Times New Roman" charset="0"/>
              </a:rPr>
              <a:t>Upper class</a:t>
            </a:r>
          </a:p>
          <a:p>
            <a:pPr eaLnBrk="0" hangingPunct="0">
              <a:buFontTx/>
              <a:buChar char="•"/>
            </a:pPr>
            <a:r>
              <a:rPr lang="en-US" dirty="0">
                <a:solidFill>
                  <a:schemeClr val="bg1"/>
                </a:solidFill>
                <a:latin typeface="Times New Roman" charset="0"/>
              </a:rPr>
              <a:t>Charming</a:t>
            </a:r>
          </a:p>
        </p:txBody>
      </p:sp>
      <p:sp>
        <p:nvSpPr>
          <p:cNvPr id="15" name="Rectangle 16"/>
          <p:cNvSpPr>
            <a:spLocks noChangeArrowheads="1"/>
          </p:cNvSpPr>
          <p:nvPr/>
        </p:nvSpPr>
        <p:spPr bwMode="auto">
          <a:xfrm>
            <a:off x="6946900" y="4464050"/>
            <a:ext cx="1308100" cy="1530350"/>
          </a:xfrm>
          <a:prstGeom prst="rect">
            <a:avLst/>
          </a:prstGeom>
          <a:gradFill rotWithShape="0">
            <a:gsLst>
              <a:gs pos="0">
                <a:srgbClr val="FF9D9F"/>
              </a:gs>
              <a:gs pos="100000">
                <a:srgbClr val="FFE1E2"/>
              </a:gs>
            </a:gsLst>
            <a:lin ang="5400000" scaled="1"/>
          </a:gradFill>
          <a:ln w="9525">
            <a:solidFill>
              <a:schemeClr val="tx1"/>
            </a:solidFill>
            <a:miter lim="800000"/>
            <a:headEnd/>
            <a:tailEnd/>
          </a:ln>
        </p:spPr>
        <p:txBody>
          <a:bodyPr/>
          <a:lstStyle/>
          <a:p>
            <a:pPr eaLnBrk="0" hangingPunct="0">
              <a:buFontTx/>
              <a:buChar char="•"/>
            </a:pPr>
            <a:r>
              <a:rPr lang="en-US" dirty="0">
                <a:solidFill>
                  <a:schemeClr val="bg1"/>
                </a:solidFill>
                <a:latin typeface="Times New Roman" charset="0"/>
              </a:rPr>
              <a:t>Outdoorsy</a:t>
            </a:r>
          </a:p>
          <a:p>
            <a:pPr eaLnBrk="0" hangingPunct="0">
              <a:buFontTx/>
              <a:buChar char="•"/>
            </a:pPr>
            <a:r>
              <a:rPr lang="en-US" dirty="0">
                <a:solidFill>
                  <a:schemeClr val="bg1"/>
                </a:solidFill>
                <a:latin typeface="Times New Roman" charset="0"/>
              </a:rPr>
              <a:t>Tough</a:t>
            </a:r>
          </a:p>
        </p:txBody>
      </p:sp>
      <p:sp>
        <p:nvSpPr>
          <p:cNvPr id="16" name="Line 25"/>
          <p:cNvSpPr>
            <a:spLocks noChangeShapeType="1"/>
          </p:cNvSpPr>
          <p:nvPr/>
        </p:nvSpPr>
        <p:spPr bwMode="auto">
          <a:xfrm>
            <a:off x="1066800" y="2819400"/>
            <a:ext cx="6629400" cy="0"/>
          </a:xfrm>
          <a:prstGeom prst="line">
            <a:avLst/>
          </a:prstGeom>
          <a:noFill/>
          <a:ln w="38100">
            <a:solidFill>
              <a:schemeClr val="tx1"/>
            </a:solidFill>
            <a:round/>
            <a:headEnd/>
            <a:tailEnd/>
          </a:ln>
        </p:spPr>
        <p:txBody>
          <a:bodyPr/>
          <a:lstStyle/>
          <a:p>
            <a:endParaRPr lang="en-US"/>
          </a:p>
        </p:txBody>
      </p:sp>
      <p:sp>
        <p:nvSpPr>
          <p:cNvPr id="17" name="Line 26"/>
          <p:cNvSpPr>
            <a:spLocks noChangeShapeType="1"/>
          </p:cNvSpPr>
          <p:nvPr/>
        </p:nvSpPr>
        <p:spPr bwMode="auto">
          <a:xfrm>
            <a:off x="1066800" y="4191000"/>
            <a:ext cx="6629400" cy="0"/>
          </a:xfrm>
          <a:prstGeom prst="line">
            <a:avLst/>
          </a:prstGeom>
          <a:noFill/>
          <a:ln w="38100">
            <a:solidFill>
              <a:schemeClr val="tx1"/>
            </a:solidFill>
            <a:round/>
            <a:headEnd/>
            <a:tailEnd/>
          </a:ln>
        </p:spPr>
        <p:txBody>
          <a:bodyPr/>
          <a:lstStyle/>
          <a:p>
            <a:endParaRPr lang="en-US"/>
          </a:p>
        </p:txBody>
      </p:sp>
      <p:sp>
        <p:nvSpPr>
          <p:cNvPr id="18" name="Line 27"/>
          <p:cNvSpPr>
            <a:spLocks noChangeShapeType="1"/>
          </p:cNvSpPr>
          <p:nvPr/>
        </p:nvSpPr>
        <p:spPr bwMode="auto">
          <a:xfrm>
            <a:off x="1066800" y="2819400"/>
            <a:ext cx="0" cy="457200"/>
          </a:xfrm>
          <a:prstGeom prst="line">
            <a:avLst/>
          </a:prstGeom>
          <a:noFill/>
          <a:ln w="38100">
            <a:solidFill>
              <a:schemeClr val="tx1"/>
            </a:solidFill>
            <a:round/>
            <a:headEnd/>
            <a:tailEnd/>
          </a:ln>
        </p:spPr>
        <p:txBody>
          <a:bodyPr/>
          <a:lstStyle/>
          <a:p>
            <a:endParaRPr lang="en-US"/>
          </a:p>
        </p:txBody>
      </p:sp>
      <p:sp>
        <p:nvSpPr>
          <p:cNvPr id="19" name="Line 28"/>
          <p:cNvSpPr>
            <a:spLocks noChangeShapeType="1"/>
          </p:cNvSpPr>
          <p:nvPr/>
        </p:nvSpPr>
        <p:spPr bwMode="auto">
          <a:xfrm>
            <a:off x="7696200" y="2819400"/>
            <a:ext cx="0" cy="457200"/>
          </a:xfrm>
          <a:prstGeom prst="line">
            <a:avLst/>
          </a:prstGeom>
          <a:noFill/>
          <a:ln w="38100">
            <a:solidFill>
              <a:schemeClr val="tx1"/>
            </a:solidFill>
            <a:round/>
            <a:headEnd/>
            <a:tailEnd/>
          </a:ln>
        </p:spPr>
        <p:txBody>
          <a:bodyPr/>
          <a:lstStyle/>
          <a:p>
            <a:endParaRPr lang="en-US"/>
          </a:p>
        </p:txBody>
      </p:sp>
      <p:sp>
        <p:nvSpPr>
          <p:cNvPr id="20" name="Line 29"/>
          <p:cNvSpPr>
            <a:spLocks noChangeShapeType="1"/>
          </p:cNvSpPr>
          <p:nvPr/>
        </p:nvSpPr>
        <p:spPr bwMode="auto">
          <a:xfrm>
            <a:off x="2819400" y="2819400"/>
            <a:ext cx="0" cy="457200"/>
          </a:xfrm>
          <a:prstGeom prst="line">
            <a:avLst/>
          </a:prstGeom>
          <a:noFill/>
          <a:ln w="38100">
            <a:solidFill>
              <a:schemeClr val="tx1"/>
            </a:solidFill>
            <a:round/>
            <a:headEnd/>
            <a:tailEnd/>
          </a:ln>
        </p:spPr>
        <p:txBody>
          <a:bodyPr/>
          <a:lstStyle/>
          <a:p>
            <a:endParaRPr lang="en-US"/>
          </a:p>
        </p:txBody>
      </p:sp>
      <p:sp>
        <p:nvSpPr>
          <p:cNvPr id="21" name="Line 30"/>
          <p:cNvSpPr>
            <a:spLocks noChangeShapeType="1"/>
          </p:cNvSpPr>
          <p:nvPr/>
        </p:nvSpPr>
        <p:spPr bwMode="auto">
          <a:xfrm>
            <a:off x="4343400" y="2819400"/>
            <a:ext cx="0" cy="457200"/>
          </a:xfrm>
          <a:prstGeom prst="line">
            <a:avLst/>
          </a:prstGeom>
          <a:noFill/>
          <a:ln w="38100">
            <a:solidFill>
              <a:schemeClr val="tx1"/>
            </a:solidFill>
            <a:round/>
            <a:headEnd/>
            <a:tailEnd/>
          </a:ln>
        </p:spPr>
        <p:txBody>
          <a:bodyPr/>
          <a:lstStyle/>
          <a:p>
            <a:endParaRPr lang="en-US"/>
          </a:p>
        </p:txBody>
      </p:sp>
      <p:sp>
        <p:nvSpPr>
          <p:cNvPr id="22" name="Line 31"/>
          <p:cNvSpPr>
            <a:spLocks noChangeShapeType="1"/>
          </p:cNvSpPr>
          <p:nvPr/>
        </p:nvSpPr>
        <p:spPr bwMode="auto">
          <a:xfrm>
            <a:off x="6019800" y="2819400"/>
            <a:ext cx="0" cy="457200"/>
          </a:xfrm>
          <a:prstGeom prst="line">
            <a:avLst/>
          </a:prstGeom>
          <a:noFill/>
          <a:ln w="38100">
            <a:solidFill>
              <a:schemeClr val="tx1"/>
            </a:solidFill>
            <a:round/>
            <a:headEnd/>
            <a:tailEnd/>
          </a:ln>
        </p:spPr>
        <p:txBody>
          <a:bodyPr/>
          <a:lstStyle/>
          <a:p>
            <a:endParaRPr lang="en-US"/>
          </a:p>
        </p:txBody>
      </p:sp>
      <p:sp>
        <p:nvSpPr>
          <p:cNvPr id="23" name="Line 32"/>
          <p:cNvSpPr>
            <a:spLocks noChangeShapeType="1"/>
          </p:cNvSpPr>
          <p:nvPr/>
        </p:nvSpPr>
        <p:spPr bwMode="auto">
          <a:xfrm>
            <a:off x="1066800" y="3962400"/>
            <a:ext cx="0" cy="533400"/>
          </a:xfrm>
          <a:prstGeom prst="line">
            <a:avLst/>
          </a:prstGeom>
          <a:noFill/>
          <a:ln w="38100">
            <a:solidFill>
              <a:schemeClr val="tx1"/>
            </a:solidFill>
            <a:round/>
            <a:headEnd/>
            <a:tailEnd/>
          </a:ln>
        </p:spPr>
        <p:txBody>
          <a:bodyPr/>
          <a:lstStyle/>
          <a:p>
            <a:endParaRPr lang="en-US"/>
          </a:p>
        </p:txBody>
      </p:sp>
      <p:sp>
        <p:nvSpPr>
          <p:cNvPr id="24" name="Line 33"/>
          <p:cNvSpPr>
            <a:spLocks noChangeShapeType="1"/>
          </p:cNvSpPr>
          <p:nvPr/>
        </p:nvSpPr>
        <p:spPr bwMode="auto">
          <a:xfrm>
            <a:off x="7696200" y="3962400"/>
            <a:ext cx="0" cy="533400"/>
          </a:xfrm>
          <a:prstGeom prst="line">
            <a:avLst/>
          </a:prstGeom>
          <a:noFill/>
          <a:ln w="38100">
            <a:solidFill>
              <a:schemeClr val="tx1"/>
            </a:solidFill>
            <a:round/>
            <a:headEnd/>
            <a:tailEnd/>
          </a:ln>
        </p:spPr>
        <p:txBody>
          <a:bodyPr/>
          <a:lstStyle/>
          <a:p>
            <a:endParaRPr lang="en-US"/>
          </a:p>
        </p:txBody>
      </p:sp>
      <p:sp>
        <p:nvSpPr>
          <p:cNvPr id="25" name="Line 34"/>
          <p:cNvSpPr>
            <a:spLocks noChangeShapeType="1"/>
          </p:cNvSpPr>
          <p:nvPr/>
        </p:nvSpPr>
        <p:spPr bwMode="auto">
          <a:xfrm>
            <a:off x="6019800" y="3962400"/>
            <a:ext cx="0" cy="533400"/>
          </a:xfrm>
          <a:prstGeom prst="line">
            <a:avLst/>
          </a:prstGeom>
          <a:noFill/>
          <a:ln w="38100">
            <a:solidFill>
              <a:schemeClr val="tx1"/>
            </a:solidFill>
            <a:round/>
            <a:headEnd/>
            <a:tailEnd/>
          </a:ln>
        </p:spPr>
        <p:txBody>
          <a:bodyPr/>
          <a:lstStyle/>
          <a:p>
            <a:endParaRPr lang="en-US"/>
          </a:p>
        </p:txBody>
      </p:sp>
      <p:sp>
        <p:nvSpPr>
          <p:cNvPr id="26" name="Line 35"/>
          <p:cNvSpPr>
            <a:spLocks noChangeShapeType="1"/>
          </p:cNvSpPr>
          <p:nvPr/>
        </p:nvSpPr>
        <p:spPr bwMode="auto">
          <a:xfrm>
            <a:off x="4343400" y="3962400"/>
            <a:ext cx="0" cy="533400"/>
          </a:xfrm>
          <a:prstGeom prst="line">
            <a:avLst/>
          </a:prstGeom>
          <a:noFill/>
          <a:ln w="38100">
            <a:solidFill>
              <a:schemeClr val="tx1"/>
            </a:solidFill>
            <a:round/>
            <a:headEnd/>
            <a:tailEnd/>
          </a:ln>
        </p:spPr>
        <p:txBody>
          <a:bodyPr/>
          <a:lstStyle/>
          <a:p>
            <a:endParaRPr lang="en-US"/>
          </a:p>
        </p:txBody>
      </p:sp>
      <p:sp>
        <p:nvSpPr>
          <p:cNvPr id="27" name="Line 36"/>
          <p:cNvSpPr>
            <a:spLocks noChangeShapeType="1"/>
          </p:cNvSpPr>
          <p:nvPr/>
        </p:nvSpPr>
        <p:spPr bwMode="auto">
          <a:xfrm>
            <a:off x="2819400" y="3962400"/>
            <a:ext cx="0" cy="533400"/>
          </a:xfrm>
          <a:prstGeom prst="line">
            <a:avLst/>
          </a:prstGeom>
          <a:noFill/>
          <a:ln w="38100">
            <a:solidFill>
              <a:schemeClr val="tx1"/>
            </a:solidFill>
            <a:round/>
            <a:headEnd/>
            <a:tailEnd/>
          </a:ln>
        </p:spPr>
        <p:txBody>
          <a:bodyPr/>
          <a:lstStyle/>
          <a:p>
            <a:endParaRPr lang="en-US"/>
          </a:p>
        </p:txBody>
      </p:sp>
      <p:sp>
        <p:nvSpPr>
          <p:cNvPr id="29" name="TextBox 28"/>
          <p:cNvSpPr txBox="1"/>
          <p:nvPr/>
        </p:nvSpPr>
        <p:spPr>
          <a:xfrm>
            <a:off x="7315200" y="6488668"/>
            <a:ext cx="1697901" cy="369332"/>
          </a:xfrm>
          <a:prstGeom prst="rect">
            <a:avLst/>
          </a:prstGeom>
          <a:noFill/>
        </p:spPr>
        <p:txBody>
          <a:bodyPr wrap="none" rtlCol="0">
            <a:spAutoFit/>
          </a:bodyPr>
          <a:lstStyle/>
          <a:p>
            <a:pPr algn="ctr"/>
            <a:r>
              <a:rPr lang="en-US" b="1" i="1" u="sng" dirty="0" err="1" smtClean="0">
                <a:latin typeface="Batang" pitchFamily="18" charset="-127"/>
                <a:ea typeface="Batang" pitchFamily="18" charset="-127"/>
              </a:rPr>
              <a:t>Zeenat</a:t>
            </a:r>
            <a:r>
              <a:rPr lang="en-US" b="1" i="1" u="sng" dirty="0" smtClean="0">
                <a:latin typeface="Batang" pitchFamily="18" charset="-127"/>
                <a:ea typeface="Batang" pitchFamily="18" charset="-127"/>
              </a:rPr>
              <a:t> </a:t>
            </a:r>
            <a:r>
              <a:rPr lang="en-US" b="1" i="1" u="sng" dirty="0" err="1" smtClean="0">
                <a:latin typeface="Batang" pitchFamily="18" charset="-127"/>
                <a:ea typeface="Batang" pitchFamily="18" charset="-127"/>
              </a:rPr>
              <a:t>Jabbar</a:t>
            </a:r>
            <a:endParaRPr lang="en-US" b="1" i="1" u="sng" dirty="0">
              <a:latin typeface="Batang" pitchFamily="18" charset="-127"/>
              <a:ea typeface="Batang" pitchFamily="18" charset="-127"/>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277813"/>
            <a:ext cx="8229600" cy="865187"/>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0" cap="none" spc="0" normalizeH="0" baseline="0" noProof="0" dirty="0" err="1" smtClean="0">
                <a:ln>
                  <a:noFill/>
                </a:ln>
                <a:solidFill>
                  <a:schemeClr val="tx1"/>
                </a:solidFill>
                <a:effectLst/>
                <a:uLnTx/>
                <a:uFillTx/>
                <a:latin typeface="+mj-lt"/>
                <a:ea typeface="+mj-ea"/>
                <a:cs typeface="+mj-cs"/>
              </a:rPr>
              <a:t>BrandAsset</a:t>
            </a:r>
            <a:r>
              <a:rPr kumimoji="0" lang="en-US" sz="3200" b="1" i="0" u="none" strike="noStrike" kern="0" cap="none" spc="0" normalizeH="0" baseline="0" noProof="0" dirty="0" smtClean="0">
                <a:ln>
                  <a:noFill/>
                </a:ln>
                <a:solidFill>
                  <a:schemeClr val="tx1"/>
                </a:solidFill>
                <a:effectLst/>
                <a:uLnTx/>
                <a:uFillTx/>
                <a:latin typeface="+mj-lt"/>
                <a:ea typeface="+mj-ea"/>
                <a:cs typeface="+mj-cs"/>
              </a:rPr>
              <a:t> Valuator Archetypes</a:t>
            </a:r>
            <a:endParaRPr kumimoji="0" lang="en-US" sz="3200" b="1" i="0" u="none" strike="noStrike" kern="0" cap="none" spc="0" normalizeH="0" baseline="0" noProof="0" dirty="0">
              <a:ln>
                <a:noFill/>
              </a:ln>
              <a:solidFill>
                <a:schemeClr val="tx1"/>
              </a:solidFill>
              <a:effectLst/>
              <a:uLnTx/>
              <a:uFillTx/>
              <a:latin typeface="+mj-lt"/>
              <a:ea typeface="+mj-ea"/>
              <a:cs typeface="+mj-cs"/>
            </a:endParaRPr>
          </a:p>
        </p:txBody>
      </p:sp>
      <p:pic>
        <p:nvPicPr>
          <p:cNvPr id="3" name="Picture 6"/>
          <p:cNvPicPr>
            <a:picLocks noChangeAspect="1" noChangeArrowheads="1"/>
          </p:cNvPicPr>
          <p:nvPr/>
        </p:nvPicPr>
        <p:blipFill>
          <a:blip r:embed="rId2"/>
          <a:srcRect/>
          <a:stretch>
            <a:fillRect/>
          </a:stretch>
        </p:blipFill>
        <p:spPr bwMode="auto">
          <a:xfrm>
            <a:off x="609600" y="914400"/>
            <a:ext cx="8001000" cy="5413375"/>
          </a:xfrm>
          <a:prstGeom prst="rect">
            <a:avLst/>
          </a:prstGeom>
          <a:noFill/>
          <a:ln w="25400" algn="ctr">
            <a:noFill/>
            <a:miter lim="800000"/>
            <a:headEnd/>
            <a:tailEnd/>
          </a:ln>
          <a:effectLst/>
        </p:spPr>
      </p:pic>
      <p:sp>
        <p:nvSpPr>
          <p:cNvPr id="5" name="TextBox 4"/>
          <p:cNvSpPr txBox="1"/>
          <p:nvPr/>
        </p:nvSpPr>
        <p:spPr>
          <a:xfrm>
            <a:off x="7315200" y="6488668"/>
            <a:ext cx="1697901" cy="369332"/>
          </a:xfrm>
          <a:prstGeom prst="rect">
            <a:avLst/>
          </a:prstGeom>
          <a:noFill/>
        </p:spPr>
        <p:txBody>
          <a:bodyPr wrap="none" rtlCol="0">
            <a:spAutoFit/>
          </a:bodyPr>
          <a:lstStyle/>
          <a:p>
            <a:pPr algn="ctr"/>
            <a:r>
              <a:rPr lang="en-US" b="1" i="1" u="sng" dirty="0" err="1" smtClean="0">
                <a:latin typeface="Batang" pitchFamily="18" charset="-127"/>
                <a:ea typeface="Batang" pitchFamily="18" charset="-127"/>
              </a:rPr>
              <a:t>Zeenat</a:t>
            </a:r>
            <a:r>
              <a:rPr lang="en-US" b="1" i="1" u="sng" dirty="0" smtClean="0">
                <a:latin typeface="Batang" pitchFamily="18" charset="-127"/>
                <a:ea typeface="Batang" pitchFamily="18" charset="-127"/>
              </a:rPr>
              <a:t> </a:t>
            </a:r>
            <a:r>
              <a:rPr lang="en-US" b="1" i="1" u="sng" dirty="0" err="1" smtClean="0">
                <a:latin typeface="Batang" pitchFamily="18" charset="-127"/>
                <a:ea typeface="Batang" pitchFamily="18" charset="-127"/>
              </a:rPr>
              <a:t>Jabbar</a:t>
            </a:r>
            <a:endParaRPr lang="en-US" b="1" i="1" u="sng" dirty="0">
              <a:latin typeface="Batang" pitchFamily="18" charset="-127"/>
              <a:ea typeface="Batang" pitchFamily="18" charset="-127"/>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277813"/>
            <a:ext cx="8229600" cy="865187"/>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0" cap="none" spc="0" normalizeH="0" baseline="0" noProof="0" dirty="0" err="1" smtClean="0">
                <a:ln>
                  <a:noFill/>
                </a:ln>
                <a:solidFill>
                  <a:schemeClr val="tx1"/>
                </a:solidFill>
                <a:effectLst/>
                <a:uLnTx/>
                <a:uFillTx/>
                <a:latin typeface="+mj-lt"/>
                <a:ea typeface="+mj-ea"/>
                <a:cs typeface="+mj-cs"/>
              </a:rPr>
              <a:t>BrandAsset</a:t>
            </a:r>
            <a:r>
              <a:rPr kumimoji="0" lang="en-US" sz="3200" b="1" i="0" u="none" strike="noStrike" kern="0" cap="none" spc="0" normalizeH="0" baseline="0" noProof="0" dirty="0" smtClean="0">
                <a:ln>
                  <a:noFill/>
                </a:ln>
                <a:solidFill>
                  <a:schemeClr val="tx1"/>
                </a:solidFill>
                <a:effectLst/>
                <a:uLnTx/>
                <a:uFillTx/>
                <a:latin typeface="+mj-lt"/>
                <a:ea typeface="+mj-ea"/>
                <a:cs typeface="+mj-cs"/>
              </a:rPr>
              <a:t> Valuator Archetypes</a:t>
            </a:r>
            <a:endParaRPr kumimoji="0" lang="en-US" sz="3200" b="1" i="0" u="none" strike="noStrike" kern="0" cap="none" spc="0" normalizeH="0" baseline="0" noProof="0" dirty="0">
              <a:ln>
                <a:noFill/>
              </a:ln>
              <a:solidFill>
                <a:schemeClr val="tx1"/>
              </a:solidFill>
              <a:effectLst/>
              <a:uLnTx/>
              <a:uFillTx/>
              <a:latin typeface="+mj-lt"/>
              <a:ea typeface="+mj-ea"/>
              <a:cs typeface="+mj-cs"/>
            </a:endParaRPr>
          </a:p>
        </p:txBody>
      </p:sp>
      <p:pic>
        <p:nvPicPr>
          <p:cNvPr id="3" name="Picture 5"/>
          <p:cNvPicPr>
            <a:picLocks noChangeAspect="1" noChangeArrowheads="1"/>
          </p:cNvPicPr>
          <p:nvPr/>
        </p:nvPicPr>
        <p:blipFill>
          <a:blip r:embed="rId2"/>
          <a:srcRect/>
          <a:stretch>
            <a:fillRect/>
          </a:stretch>
        </p:blipFill>
        <p:spPr bwMode="auto">
          <a:xfrm>
            <a:off x="685800" y="914400"/>
            <a:ext cx="7391400" cy="5013325"/>
          </a:xfrm>
          <a:prstGeom prst="rect">
            <a:avLst/>
          </a:prstGeom>
          <a:noFill/>
          <a:ln w="25400" algn="ctr">
            <a:noFill/>
            <a:miter lim="800000"/>
            <a:headEnd/>
            <a:tailEnd/>
          </a:ln>
          <a:effectLst/>
        </p:spPr>
      </p:pic>
      <p:sp>
        <p:nvSpPr>
          <p:cNvPr id="5" name="TextBox 4"/>
          <p:cNvSpPr txBox="1"/>
          <p:nvPr/>
        </p:nvSpPr>
        <p:spPr>
          <a:xfrm>
            <a:off x="7315200" y="6488668"/>
            <a:ext cx="1697901" cy="369332"/>
          </a:xfrm>
          <a:prstGeom prst="rect">
            <a:avLst/>
          </a:prstGeom>
          <a:noFill/>
        </p:spPr>
        <p:txBody>
          <a:bodyPr wrap="none" rtlCol="0">
            <a:spAutoFit/>
          </a:bodyPr>
          <a:lstStyle/>
          <a:p>
            <a:pPr algn="ctr"/>
            <a:r>
              <a:rPr lang="en-US" b="1" i="1" u="sng" dirty="0" err="1" smtClean="0">
                <a:latin typeface="Batang" pitchFamily="18" charset="-127"/>
                <a:ea typeface="Batang" pitchFamily="18" charset="-127"/>
              </a:rPr>
              <a:t>Zeenat</a:t>
            </a:r>
            <a:r>
              <a:rPr lang="en-US" b="1" i="1" u="sng" dirty="0" smtClean="0">
                <a:latin typeface="Batang" pitchFamily="18" charset="-127"/>
                <a:ea typeface="Batang" pitchFamily="18" charset="-127"/>
              </a:rPr>
              <a:t> </a:t>
            </a:r>
            <a:r>
              <a:rPr lang="en-US" b="1" i="1" u="sng" dirty="0" err="1" smtClean="0">
                <a:latin typeface="Batang" pitchFamily="18" charset="-127"/>
                <a:ea typeface="Batang" pitchFamily="18" charset="-127"/>
              </a:rPr>
              <a:t>Jabbar</a:t>
            </a:r>
            <a:endParaRPr lang="en-US" b="1" i="1" u="sng" dirty="0">
              <a:latin typeface="Batang" pitchFamily="18" charset="-127"/>
              <a:ea typeface="Batang" pitchFamily="18" charset="-127"/>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81400" y="1447800"/>
            <a:ext cx="1536703" cy="369332"/>
          </a:xfrm>
          <a:prstGeom prst="rect">
            <a:avLst/>
          </a:prstGeom>
          <a:noFill/>
        </p:spPr>
        <p:txBody>
          <a:bodyPr wrap="none" rtlCol="0">
            <a:spAutoFit/>
          </a:bodyPr>
          <a:lstStyle/>
          <a:p>
            <a:r>
              <a:rPr lang="en-GB" dirty="0" smtClean="0"/>
              <a:t>RAYMOND 1-6</a:t>
            </a:r>
            <a:endParaRPr lang="en-GB" dirty="0"/>
          </a:p>
        </p:txBody>
      </p:sp>
    </p:spTree>
    <p:extLst>
      <p:ext uri="{BB962C8B-B14F-4D97-AF65-F5344CB8AC3E}">
        <p14:creationId xmlns:p14="http://schemas.microsoft.com/office/powerpoint/2010/main" val="6542314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3276600" y="152400"/>
            <a:ext cx="1502271" cy="369332"/>
          </a:xfrm>
          <a:prstGeom prst="rect">
            <a:avLst/>
          </a:prstGeom>
          <a:solidFill>
            <a:srgbClr val="FF6600"/>
          </a:solidFill>
          <a:ln w="9525">
            <a:noFill/>
            <a:miter lim="800000"/>
            <a:headEnd/>
            <a:tailEnd/>
          </a:ln>
          <a:effectLst/>
        </p:spPr>
        <p:txBody>
          <a:bodyPr wrap="none">
            <a:spAutoFit/>
          </a:bodyPr>
          <a:lstStyle/>
          <a:p>
            <a:pPr algn="ctr"/>
            <a:r>
              <a:rPr lang="en-US" b="1" u="sng" dirty="0">
                <a:solidFill>
                  <a:srgbClr val="FFFF00"/>
                </a:solidFill>
              </a:rPr>
              <a:t>THE FCB GRID</a:t>
            </a:r>
          </a:p>
        </p:txBody>
      </p:sp>
      <p:graphicFrame>
        <p:nvGraphicFramePr>
          <p:cNvPr id="3" name="Object 2"/>
          <p:cNvGraphicFramePr>
            <a:graphicFrameLocks noChangeAspect="1"/>
          </p:cNvGraphicFramePr>
          <p:nvPr/>
        </p:nvGraphicFramePr>
        <p:xfrm>
          <a:off x="152400" y="762000"/>
          <a:ext cx="8839200" cy="5715000"/>
        </p:xfrm>
        <a:graphic>
          <a:graphicData uri="http://schemas.openxmlformats.org/presentationml/2006/ole">
            <mc:AlternateContent xmlns:mc="http://schemas.openxmlformats.org/markup-compatibility/2006">
              <mc:Choice xmlns:v="urn:schemas-microsoft-com:vml" Requires="v">
                <p:oleObj spid="_x0000_s1029" name="Worksheet" r:id="rId3" imgW="5429520" imgH="3454200" progId="Excel.Sheet.8">
                  <p:embed/>
                </p:oleObj>
              </mc:Choice>
              <mc:Fallback>
                <p:oleObj name="Worksheet" r:id="rId3" imgW="5429520" imgH="3454200" progId="Excel.Sheet.8">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762000"/>
                        <a:ext cx="88392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TextBox 4"/>
          <p:cNvSpPr txBox="1"/>
          <p:nvPr/>
        </p:nvSpPr>
        <p:spPr>
          <a:xfrm>
            <a:off x="7315200" y="6488668"/>
            <a:ext cx="1697901" cy="369332"/>
          </a:xfrm>
          <a:prstGeom prst="rect">
            <a:avLst/>
          </a:prstGeom>
          <a:noFill/>
        </p:spPr>
        <p:txBody>
          <a:bodyPr wrap="none" rtlCol="0">
            <a:spAutoFit/>
          </a:bodyPr>
          <a:lstStyle/>
          <a:p>
            <a:pPr algn="ctr"/>
            <a:r>
              <a:rPr lang="en-US" b="1" i="1" u="sng" dirty="0" err="1" smtClean="0">
                <a:latin typeface="Batang" pitchFamily="18" charset="-127"/>
                <a:ea typeface="Batang" pitchFamily="18" charset="-127"/>
              </a:rPr>
              <a:t>Zeenat</a:t>
            </a:r>
            <a:r>
              <a:rPr lang="en-US" b="1" i="1" u="sng" dirty="0" smtClean="0">
                <a:latin typeface="Batang" pitchFamily="18" charset="-127"/>
                <a:ea typeface="Batang" pitchFamily="18" charset="-127"/>
              </a:rPr>
              <a:t> </a:t>
            </a:r>
            <a:r>
              <a:rPr lang="en-US" b="1" i="1" u="sng" dirty="0" err="1" smtClean="0">
                <a:latin typeface="Batang" pitchFamily="18" charset="-127"/>
                <a:ea typeface="Batang" pitchFamily="18" charset="-127"/>
              </a:rPr>
              <a:t>Jabbar</a:t>
            </a:r>
            <a:endParaRPr lang="en-US" b="1" i="1" u="sng" dirty="0">
              <a:latin typeface="Batang" pitchFamily="18" charset="-127"/>
              <a:ea typeface="Batang" pitchFamily="18" charset="-127"/>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2514600" y="3124200"/>
            <a:ext cx="4345420" cy="1077218"/>
          </a:xfrm>
          <a:prstGeom prst="rect">
            <a:avLst/>
          </a:prstGeom>
          <a:noFill/>
          <a:ln w="9525">
            <a:noFill/>
            <a:miter lim="800000"/>
            <a:headEnd/>
            <a:tailEnd/>
          </a:ln>
          <a:effectLst/>
        </p:spPr>
        <p:txBody>
          <a:bodyPr wrap="none">
            <a:spAutoFit/>
          </a:bodyPr>
          <a:lstStyle/>
          <a:p>
            <a:pPr algn="ctr"/>
            <a:r>
              <a:rPr lang="en-US" sz="3200" dirty="0"/>
              <a:t>YOUNG &amp; RUBICAM’S</a:t>
            </a:r>
          </a:p>
          <a:p>
            <a:pPr algn="ctr"/>
            <a:r>
              <a:rPr lang="en-US" sz="3200" dirty="0"/>
              <a:t>BRAND ASSET VALUATOR</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BPOSIV"/>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101A"/>
          <p:cNvPicPr>
            <a:picLocks noChangeAspect="1" noChangeArrowheads="1"/>
          </p:cNvPicPr>
          <p:nvPr/>
        </p:nvPicPr>
        <p:blipFill>
          <a:blip r:embed="rId2">
            <a:lum bright="-30000" contrast="24000"/>
          </a:blip>
          <a:srcRect t="6274" b="7143"/>
          <a:stretch>
            <a:fillRect/>
          </a:stretch>
        </p:blipFill>
        <p:spPr bwMode="auto">
          <a:xfrm>
            <a:off x="0" y="533400"/>
            <a:ext cx="9144000" cy="586740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152</TotalTime>
  <Words>491</Words>
  <Application>Microsoft Office PowerPoint</Application>
  <PresentationFormat>On-screen Show (4:3)</PresentationFormat>
  <Paragraphs>88</Paragraphs>
  <Slides>21</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3" baseType="lpstr">
      <vt:lpstr>Office Theme</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NIMS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 M. Qaiser</dc:creator>
  <cp:lastModifiedBy>ZEENAT JABBAR</cp:lastModifiedBy>
  <cp:revision>13</cp:revision>
  <dcterms:created xsi:type="dcterms:W3CDTF">2010-10-07T06:55:43Z</dcterms:created>
  <dcterms:modified xsi:type="dcterms:W3CDTF">2013-06-04T19:00:11Z</dcterms:modified>
</cp:coreProperties>
</file>