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23"/>
  </p:notesMasterIdLst>
  <p:handoutMasterIdLst>
    <p:handoutMasterId r:id="rId24"/>
  </p:handoutMasterIdLst>
  <p:sldIdLst>
    <p:sldId id="695" r:id="rId2"/>
    <p:sldId id="696" r:id="rId3"/>
    <p:sldId id="704" r:id="rId4"/>
    <p:sldId id="705" r:id="rId5"/>
    <p:sldId id="697" r:id="rId6"/>
    <p:sldId id="706" r:id="rId7"/>
    <p:sldId id="698" r:id="rId8"/>
    <p:sldId id="699" r:id="rId9"/>
    <p:sldId id="452" r:id="rId10"/>
    <p:sldId id="442" r:id="rId11"/>
    <p:sldId id="450" r:id="rId12"/>
    <p:sldId id="700" r:id="rId13"/>
    <p:sldId id="451" r:id="rId14"/>
    <p:sldId id="701" r:id="rId15"/>
    <p:sldId id="703" r:id="rId16"/>
    <p:sldId id="702" r:id="rId17"/>
    <p:sldId id="707" r:id="rId18"/>
    <p:sldId id="708" r:id="rId19"/>
    <p:sldId id="709" r:id="rId20"/>
    <p:sldId id="710" r:id="rId21"/>
    <p:sldId id="711" r:id="rId22"/>
  </p:sldIdLst>
  <p:sldSz cx="9144000" cy="6858000" type="screen4x3"/>
  <p:notesSz cx="68580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279F"/>
    <a:srgbClr val="009688"/>
    <a:srgbClr val="063D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262" autoAdjust="0"/>
    <p:restoredTop sz="94660"/>
  </p:normalViewPr>
  <p:slideViewPr>
    <p:cSldViewPr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1738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4425" y="703263"/>
            <a:ext cx="4630738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</p:spTree>
    <p:extLst>
      <p:ext uri="{BB962C8B-B14F-4D97-AF65-F5344CB8AC3E}">
        <p14:creationId xmlns:p14="http://schemas.microsoft.com/office/powerpoint/2010/main" xmlns="" val="4229251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ChangeArrowheads="1"/>
          </p:cNvSpPr>
          <p:nvPr/>
        </p:nvSpPr>
        <p:spPr bwMode="auto">
          <a:xfrm>
            <a:off x="3884613" y="0"/>
            <a:ext cx="2973387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8883" name="Rectangle 3"/>
          <p:cNvSpPr>
            <a:spLocks noChangeArrowheads="1"/>
          </p:cNvSpPr>
          <p:nvPr/>
        </p:nvSpPr>
        <p:spPr bwMode="auto">
          <a:xfrm>
            <a:off x="3884613" y="8829675"/>
            <a:ext cx="2973387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00" tIns="44450" rIns="88900" bIns="44450" anchor="b"/>
          <a:lstStyle/>
          <a:p>
            <a:pPr algn="r" defTabSz="890588"/>
            <a:r>
              <a:rPr lang="en-US" sz="1200">
                <a:latin typeface="Times New Roman" pitchFamily="18" charset="0"/>
              </a:rPr>
              <a:t>22</a:t>
            </a:r>
          </a:p>
        </p:txBody>
      </p:sp>
      <p:sp>
        <p:nvSpPr>
          <p:cNvPr id="378884" name="Rectangle 4"/>
          <p:cNvSpPr>
            <a:spLocks noChangeArrowheads="1"/>
          </p:cNvSpPr>
          <p:nvPr/>
        </p:nvSpPr>
        <p:spPr bwMode="auto">
          <a:xfrm>
            <a:off x="0" y="8829675"/>
            <a:ext cx="29718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8885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88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37888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88900" tIns="42862" rIns="88900" bIns="42862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AAC09-B2E9-46FC-B27E-435EA12B68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757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73116143-10F7-4C95-88F4-A232B9DC57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4203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FF032339-4590-430F-8A6D-95C1929FC6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075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56FECDA4-530A-44D8-BE9A-EEBA45ADEE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537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D695C4DB-BC20-40B9-8F47-8A94E09839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1447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B98E5AF9-1714-41BE-B7BB-8408E6BF59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46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A1A2CE0D-07C2-4704-B68B-7DD9E58285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4467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0104C52F-2837-486F-B388-B2A9043B9F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3970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5EAED571-5848-49BE-AA32-A593E6D9B3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433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3E93E6A0-AB27-42BF-81B1-B618AC4335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319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15.</a:t>
            </a:r>
            <a:fld id="{9E912DA4-938A-40A3-BB82-F33A9B633D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568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15.</a:t>
            </a:r>
            <a:fld id="{94E9121A-2A86-4F91-8773-229CE6CF50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80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3000" dirty="0" smtClean="0">
                <a:solidFill>
                  <a:schemeClr val="hlink"/>
                </a:solidFill>
              </a:rPr>
              <a:t>CUSTOMER-BASED BRAND EQUITY</a:t>
            </a:r>
            <a:endParaRPr lang="en-US" sz="3000" dirty="0">
              <a:solidFill>
                <a:schemeClr val="hlink"/>
              </a:solidFill>
            </a:endParaRPr>
          </a:p>
        </p:txBody>
      </p:sp>
      <p:sp>
        <p:nvSpPr>
          <p:cNvPr id="777219" name="Rectangle 3"/>
          <p:cNvSpPr>
            <a:spLocks noGrp="1" noChangeArrowheads="1"/>
          </p:cNvSpPr>
          <p:nvPr>
            <p:ph idx="1"/>
          </p:nvPr>
        </p:nvSpPr>
        <p:spPr>
          <a:xfrm>
            <a:off x="981075" y="3792538"/>
            <a:ext cx="6732588" cy="16271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err="1" smtClean="0"/>
              <a:t>Zeenat</a:t>
            </a:r>
            <a:r>
              <a:rPr lang="en-US" sz="2800" dirty="0" smtClean="0"/>
              <a:t> </a:t>
            </a:r>
            <a:r>
              <a:rPr lang="en-US" sz="2800" dirty="0" err="1" smtClean="0"/>
              <a:t>Jabbar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480FE0F3-4031-47B6-92FE-1D72B880669B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US" sz="4000">
                <a:solidFill>
                  <a:schemeClr val="hlink"/>
                </a:solidFill>
              </a:rPr>
              <a:t>Brand Knowledge Structure</a:t>
            </a:r>
          </a:p>
        </p:txBody>
      </p:sp>
      <p:sp>
        <p:nvSpPr>
          <p:cNvPr id="7792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82000" cy="4876800"/>
          </a:xfrm>
        </p:spPr>
        <p:txBody>
          <a:bodyPr/>
          <a:lstStyle/>
          <a:p>
            <a:pPr>
              <a:spcBef>
                <a:spcPct val="40000"/>
              </a:spcBef>
            </a:pPr>
            <a:endParaRPr lang="en-US" sz="3600">
              <a:effectLst/>
            </a:endParaRPr>
          </a:p>
          <a:p>
            <a:pPr>
              <a:spcBef>
                <a:spcPct val="40000"/>
              </a:spcBef>
            </a:pPr>
            <a:r>
              <a:rPr lang="en-US" sz="3600">
                <a:effectLst/>
              </a:rPr>
              <a:t>Brand awareness, depth, and breadth</a:t>
            </a:r>
          </a:p>
          <a:p>
            <a:pPr>
              <a:spcBef>
                <a:spcPct val="40000"/>
              </a:spcBef>
            </a:pPr>
            <a:r>
              <a:rPr lang="en-US" sz="3600">
                <a:effectLst/>
              </a:rPr>
              <a:t>Brand associations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CEB85706-BCFB-4896-8843-6AC2D740AF51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4000">
                <a:solidFill>
                  <a:schemeClr val="hlink"/>
                </a:solidFill>
                <a:ea typeface="ＭＳ Ｐゴシック" charset="-128"/>
              </a:rPr>
              <a:t>Summary of Customer-Based Brand Equity Framework</a:t>
            </a:r>
            <a:r>
              <a:rPr lang="en-US" altLang="ja-JP" sz="4000">
                <a:ea typeface="ＭＳ Ｐゴシック" charset="-128"/>
              </a:rPr>
              <a:t> </a:t>
            </a:r>
            <a:endParaRPr lang="en-US" sz="4000"/>
          </a:p>
        </p:txBody>
      </p:sp>
      <p:sp>
        <p:nvSpPr>
          <p:cNvPr id="799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Sources of brand equity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Strength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Favorability 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Uniqueness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Outcomes of brand equity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Greater loyalty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Less vulnerability to competitive marketing actions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Less vulnerability to marketing crises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Larger margins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More inelastic consumer response to price increases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More elastic consumer response to price decreases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Greater trade cooperation and support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Increased marketing communication effectiveness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Possible licensing opportunities</a:t>
            </a:r>
          </a:p>
          <a:p>
            <a:pPr lvl="1">
              <a:lnSpc>
                <a:spcPct val="80000"/>
              </a:lnSpc>
            </a:pPr>
            <a:r>
              <a:rPr lang="en-US" altLang="ja-JP" sz="2000">
                <a:ea typeface="ＭＳ Ｐゴシック" charset="-128"/>
              </a:rPr>
              <a:t>Additional brand extension opportunities</a:t>
            </a:r>
            <a:endParaRPr lang="en-US" sz="20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E65DE9F1-E86F-4429-A1D1-1F5B761F8D8C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Tactical Guidelines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800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 altLang="ja-JP">
                <a:ea typeface="ＭＳ Ｐゴシック" charset="-128"/>
              </a:rPr>
              <a:t>Building brand equity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Through the initial choice of the brand elements making up the brand 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Through marketing activities and the design of the marketing program </a:t>
            </a:r>
          </a:p>
          <a:p>
            <a:pPr marL="990600" lvl="1" indent="-5334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Through the leverage of secondary associations that link the brand to other entities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30FED699-1FF0-49A2-8C15-3B8DC7666839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 sz="4000">
                <a:solidFill>
                  <a:schemeClr val="hlink"/>
                </a:solidFill>
              </a:rPr>
              <a:t>Guidelines for Building Brand Equity</a:t>
            </a:r>
          </a:p>
        </p:txBody>
      </p:sp>
      <p:sp>
        <p:nvSpPr>
          <p:cNvPr id="7802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458200" cy="5334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>
                <a:effectLst/>
              </a:rPr>
              <a:t>Mix and match brand elements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>
                <a:effectLst/>
              </a:rPr>
              <a:t>Create a rich brand image and high perceived quality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>
                <a:effectLst/>
              </a:rPr>
              <a:t>Adopt value-based pricing strategy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>
                <a:effectLst/>
              </a:rPr>
              <a:t>Consider a range of distribution options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>
                <a:effectLst/>
              </a:rPr>
              <a:t>Mix marketing communication options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>
                <a:effectLst/>
              </a:rPr>
              <a:t>Leverage secondary associations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BD415C09-EC06-4CC7-9F96-84F52D1E7DFB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4000">
                <a:solidFill>
                  <a:schemeClr val="hlink"/>
                </a:solidFill>
                <a:ea typeface="ＭＳ Ｐゴシック" charset="-128"/>
              </a:rPr>
              <a:t>Importance of Complementarity and Consistency</a:t>
            </a:r>
            <a:endParaRPr lang="en-US" sz="4000">
              <a:solidFill>
                <a:schemeClr val="hlink"/>
              </a:solidFill>
            </a:endParaRPr>
          </a:p>
        </p:txBody>
      </p:sp>
      <p:sp>
        <p:nvSpPr>
          <p:cNvPr id="801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ja-JP" sz="2800">
              <a:ea typeface="ＭＳ Ｐゴシック" charset="-128"/>
            </a:endParaRPr>
          </a:p>
          <a:p>
            <a:r>
              <a:rPr lang="en-US" altLang="ja-JP" sz="2800">
                <a:ea typeface="ＭＳ Ｐゴシック" charset="-128"/>
              </a:rPr>
              <a:t>C</a:t>
            </a:r>
            <a:r>
              <a:rPr lang="en-US" altLang="ja-JP" sz="2800" i="1">
                <a:ea typeface="ＭＳ Ｐゴシック" charset="-128"/>
              </a:rPr>
              <a:t>omplementarity</a:t>
            </a:r>
            <a:r>
              <a:rPr lang="en-US" altLang="ja-JP" sz="2800">
                <a:ea typeface="ＭＳ Ｐゴシック" charset="-128"/>
              </a:rPr>
              <a:t> means choosing different brand elements and supporting marketing activities so that  the potential contribution to brand equity of one compensates for the shortcomings of others. </a:t>
            </a:r>
          </a:p>
          <a:p>
            <a:r>
              <a:rPr lang="en-US" altLang="ja-JP" sz="2800">
                <a:ea typeface="ＭＳ Ｐゴシック" charset="-128"/>
              </a:rPr>
              <a:t>A high degree of </a:t>
            </a:r>
            <a:r>
              <a:rPr lang="en-US" altLang="ja-JP" sz="2800" i="1">
                <a:ea typeface="ＭＳ Ｐゴシック" charset="-128"/>
              </a:rPr>
              <a:t>consistency</a:t>
            </a:r>
            <a:r>
              <a:rPr lang="en-US" altLang="ja-JP" sz="2800">
                <a:ea typeface="ＭＳ Ｐゴシック" charset="-128"/>
              </a:rPr>
              <a:t> across these elements helps to create the highest level of awareness and the strongest and most favorable associations possible.  </a:t>
            </a:r>
            <a:endParaRPr lang="en-US" sz="28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1E06B88F-A701-44A3-8437-1A187B096F44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 sz="4000">
                <a:solidFill>
                  <a:schemeClr val="hlink"/>
                </a:solidFill>
              </a:rPr>
              <a:t>Guidelines for Measuring Brand Equity</a:t>
            </a:r>
          </a:p>
        </p:txBody>
      </p:sp>
      <p:sp>
        <p:nvSpPr>
          <p:cNvPr id="78131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382000" cy="49530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Formalize the firm’s view of brand equity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Conduct brand inventories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Conduct consumer tracking studies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Assemble results of outcome measures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Establish a department to oversee the implementation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C44134CA-5042-4215-AD92-9305F40F8340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 sz="4000">
                <a:solidFill>
                  <a:schemeClr val="hlink"/>
                </a:solidFill>
              </a:rPr>
              <a:t>Guidelines for Managing Brand Equity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382000" cy="4876800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Define brand hierarchy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Create global associations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Introduce brand extensions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Clearly establish the roles of brands in the portfolio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Reinforce brand equity over time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Enhance brand equity over time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r>
              <a:rPr lang="en-US">
                <a:effectLst/>
              </a:rPr>
              <a:t>Identify differences in consumer behavior in different market segments</a:t>
            </a:r>
          </a:p>
          <a:p>
            <a:pPr>
              <a:lnSpc>
                <a:spcPct val="75000"/>
              </a:lnSpc>
              <a:spcBef>
                <a:spcPct val="40000"/>
              </a:spcBef>
            </a:pPr>
            <a:endParaRPr lang="en-US">
              <a:effectLst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2CA25166-CE84-4E46-9D3D-3DB4001646B5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Characteristics of Strong Brands Managers</a:t>
            </a:r>
          </a:p>
        </p:txBody>
      </p:sp>
      <p:sp>
        <p:nvSpPr>
          <p:cNvPr id="3942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86800" cy="5257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Understand brand meaning and market appropriate products in an appropriate manner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Properly position the brand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Provide superior delivery of desired benefits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Employ a full range of complementary brand elements and supporting marketing activities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Embrace integrated marketing communications and communicate with a consistent voice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Measure consumer perceptions of value and develop a pricing strategy accordingly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Establish credibility and appropriate brand personality and imagery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Maintain innovation and relevance for the brand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Strategically design and implement a brand hierarchy and brand portfolio</a:t>
            </a:r>
          </a:p>
          <a:p>
            <a:pPr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Implement a brand equity management system to ensure that marketing actions properly reflect the brand equity concept</a:t>
            </a:r>
            <a:endParaRPr lang="en-US" sz="24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E3165899-E51E-4FCA-9AF0-DB7E4CC3C5FC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60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Seven Deadly Sins of Brand Management</a:t>
            </a:r>
          </a:p>
        </p:txBody>
      </p:sp>
      <p:sp>
        <p:nvSpPr>
          <p:cNvPr id="377861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610600" cy="5181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/>
              <a:t>Failure to understand the full meaning of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/>
              <a:t>Failure to live up to the brand promise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/>
              <a:t>Failure to adequately support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/>
              <a:t>Failure to be patient with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/>
              <a:t>Failure to adequately control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/>
              <a:t>Failure to properly balance consistency and change with the brand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/>
              <a:t>Failure to understand complexity of brand   equity measurement and management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5B0782AB-4425-4724-9F4A-E34B4F95FE55}" type="slidenum">
              <a:rPr lang="en-US"/>
              <a:pPr/>
              <a:t>10</a:t>
            </a:fld>
            <a:endParaRPr lang="en-US"/>
          </a:p>
        </p:txBody>
      </p:sp>
      <p:sp>
        <p:nvSpPr>
          <p:cNvPr id="3778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78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Industrial and B2B Branding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05800" cy="5105400"/>
          </a:xfrm>
        </p:spPr>
        <p:txBody>
          <a:bodyPr/>
          <a:lstStyle/>
          <a:p>
            <a:r>
              <a:rPr lang="en-US"/>
              <a:t>Adopt a corporate or family branding strategy</a:t>
            </a:r>
          </a:p>
          <a:p>
            <a:r>
              <a:rPr lang="en-US"/>
              <a:t>Link non-product-related imagery associations</a:t>
            </a:r>
          </a:p>
          <a:p>
            <a:r>
              <a:rPr lang="en-US"/>
              <a:t>Employ full range of marketing communication options</a:t>
            </a:r>
          </a:p>
          <a:p>
            <a:r>
              <a:rPr lang="en-US"/>
              <a:t>Leverage equity of other companies that are customers</a:t>
            </a:r>
          </a:p>
          <a:p>
            <a:r>
              <a:rPr lang="en-US"/>
              <a:t>Segment markets carefully and develop tailored branding and marketing programs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5ED603B3-2DD8-4164-85D1-28AB4A9C8272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Guidelines for High-Tech Branding</a:t>
            </a:r>
          </a:p>
        </p:txBody>
      </p:sp>
      <p:sp>
        <p:nvSpPr>
          <p:cNvPr id="7833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05800" cy="5105400"/>
          </a:xfrm>
        </p:spPr>
        <p:txBody>
          <a:bodyPr/>
          <a:lstStyle/>
          <a:p>
            <a:r>
              <a:rPr lang="en-US"/>
              <a:t>Establish brand awareness and rich brand image</a:t>
            </a:r>
          </a:p>
          <a:p>
            <a:r>
              <a:rPr lang="en-US"/>
              <a:t>Create corporate credibility associations</a:t>
            </a:r>
          </a:p>
          <a:p>
            <a:r>
              <a:rPr lang="en-US"/>
              <a:t>Leverage secondary associations of quality</a:t>
            </a:r>
          </a:p>
          <a:p>
            <a:r>
              <a:rPr lang="en-US"/>
              <a:t>Avoid overbranding products</a:t>
            </a:r>
          </a:p>
          <a:p>
            <a:r>
              <a:rPr lang="en-US"/>
              <a:t>Selectively introduce new products as new brands and clearly identify the nature of brand extensions 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944870F3-EAA4-412E-91FA-E8B5CF0C23CB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Guidelines for Service Branding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10600" cy="434181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/>
              <a:t>Maximize service quality</a:t>
            </a:r>
          </a:p>
          <a:p>
            <a:pPr>
              <a:lnSpc>
                <a:spcPct val="90000"/>
              </a:lnSpc>
            </a:pPr>
            <a:r>
              <a:rPr lang="en-US"/>
              <a:t>Employ a full range of brand elements to enhance brand recall</a:t>
            </a:r>
          </a:p>
          <a:p>
            <a:pPr>
              <a:lnSpc>
                <a:spcPct val="90000"/>
              </a:lnSpc>
            </a:pPr>
            <a:r>
              <a:rPr lang="en-US"/>
              <a:t>Create and communicate strong organizational associations</a:t>
            </a:r>
          </a:p>
          <a:p>
            <a:pPr>
              <a:lnSpc>
                <a:spcPct val="90000"/>
              </a:lnSpc>
            </a:pPr>
            <a:r>
              <a:rPr lang="en-US"/>
              <a:t>Design corporate communication programs that augment consumers’ service encounters and experiences</a:t>
            </a:r>
          </a:p>
          <a:p>
            <a:pPr>
              <a:lnSpc>
                <a:spcPct val="90000"/>
              </a:lnSpc>
            </a:pPr>
            <a:r>
              <a:rPr lang="en-US"/>
              <a:t>Establish a brand hierarchy using distinct family or individual brands as well as meaningful ingredient brands</a:t>
            </a:r>
          </a:p>
          <a:p>
            <a:pPr>
              <a:lnSpc>
                <a:spcPct val="90000"/>
              </a:lnSpc>
            </a:pPr>
            <a:endParaRPr lang="en-US">
              <a:latin typeface="Tahoma" pitchFamily="34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9E3667C7-DAFA-4014-8779-BF8CB4A78A43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Guidelines for Branding Retailers</a:t>
            </a:r>
          </a:p>
        </p:txBody>
      </p:sp>
      <p:sp>
        <p:nvSpPr>
          <p:cNvPr id="784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05800" cy="5105400"/>
          </a:xfrm>
        </p:spPr>
        <p:txBody>
          <a:bodyPr/>
          <a:lstStyle/>
          <a:p>
            <a:r>
              <a:rPr lang="en-US"/>
              <a:t>Create a brand hierarchy consisting of the store as a whole as well as individual departments</a:t>
            </a:r>
          </a:p>
          <a:p>
            <a:r>
              <a:rPr lang="en-US"/>
              <a:t>Enhance the manufacturer’s brand equity by communicating PODs</a:t>
            </a:r>
          </a:p>
          <a:p>
            <a:r>
              <a:rPr lang="en-US"/>
              <a:t>Establish brand equity at all levels of the brand hierarchy</a:t>
            </a:r>
          </a:p>
          <a:p>
            <a:r>
              <a:rPr lang="en-US"/>
              <a:t>Create multichannel shopping experience</a:t>
            </a:r>
          </a:p>
          <a:p>
            <a:r>
              <a:rPr lang="en-US"/>
              <a:t>Avoid overbranding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6BE4D24A-4AFD-4BEE-BB5F-22A6B99E735E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Guidelines for Small Business Branding</a:t>
            </a:r>
          </a:p>
        </p:txBody>
      </p:sp>
      <p:sp>
        <p:nvSpPr>
          <p:cNvPr id="78643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86800" cy="5105400"/>
          </a:xfrm>
        </p:spPr>
        <p:txBody>
          <a:bodyPr/>
          <a:lstStyle/>
          <a:p>
            <a:r>
              <a:rPr lang="en-US"/>
              <a:t>Emphasize building one or two strong brands</a:t>
            </a:r>
          </a:p>
          <a:p>
            <a:r>
              <a:rPr lang="en-US"/>
              <a:t>Focus the marketing program on one or two key associations</a:t>
            </a:r>
          </a:p>
          <a:p>
            <a:r>
              <a:rPr lang="en-US"/>
              <a:t>Employ a well-integrated set of brand elements that enhances both brand awareness and image</a:t>
            </a:r>
          </a:p>
          <a:p>
            <a:r>
              <a:rPr lang="en-US"/>
              <a:t>Design creative brand-building push campaigns</a:t>
            </a:r>
          </a:p>
          <a:p>
            <a:r>
              <a:rPr lang="en-US"/>
              <a:t>Leverage as many secondary associations as possible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C46D5546-FE26-4093-9722-12A426A7F64B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Guidelines for Online Branding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05800" cy="5105400"/>
          </a:xfrm>
        </p:spPr>
        <p:txBody>
          <a:bodyPr/>
          <a:lstStyle/>
          <a:p>
            <a:r>
              <a:rPr lang="en-US"/>
              <a:t>Don’t forget the brand building basics</a:t>
            </a:r>
          </a:p>
          <a:p>
            <a:r>
              <a:rPr lang="en-US"/>
              <a:t>Create strong brand identity</a:t>
            </a:r>
          </a:p>
          <a:p>
            <a:r>
              <a:rPr lang="en-US"/>
              <a:t>Generate strong consumer pull</a:t>
            </a:r>
          </a:p>
          <a:p>
            <a:r>
              <a:rPr lang="en-US"/>
              <a:t>Selectively choose brand partnerships</a:t>
            </a:r>
          </a:p>
          <a:p>
            <a:r>
              <a:rPr lang="en-US"/>
              <a:t>Maximize relationship marketing</a:t>
            </a:r>
          </a:p>
          <a:p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B9247068-2674-4E38-8A86-AF245AEDE99B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Future Brand Priorities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How will branding change in the coming years? What are the biggest branding challenges? What will make a successful “twenty-first-century brand”?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3A8167AF-7DEA-431B-9D3F-D79A6A857081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Building Brand Equity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806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Brand elements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In a cluttered, competitive marketplace, the brand elements that make up the brand will have to do more and more of the selling job.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Marketing programs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Strong brands in the twenty-first century also will rise above others by better understanding the needs, wants, and desires of consumers and creating marketing programs that fulfill and even surpass consumer expectations.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A276927B-5F89-4EF2-91E7-4B92079C8493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Measuring Brand Equity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807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Marketers of successful twenty-first-century brands will create formalized measurement approaches and processes that ensure they continually monitor their sources of brand equity and those of competitors.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C758AA67-FB46-408E-8AEE-3590D5ED0E8A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Managing Brand Equity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808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ja-JP" sz="2800">
                <a:ea typeface="ＭＳ Ｐゴシック" charset="-128"/>
              </a:rPr>
              <a:t>It will be essential in building strong twenty-first-century brands to align internal and external brand management. </a:t>
            </a:r>
          </a:p>
          <a:p>
            <a:pPr lvl="1">
              <a:lnSpc>
                <a:spcPct val="80000"/>
              </a:lnSpc>
            </a:pPr>
            <a:r>
              <a:rPr lang="en-US" altLang="ja-JP" sz="2400" i="1">
                <a:ea typeface="ＭＳ Ｐゴシック" charset="-128"/>
              </a:rPr>
              <a:t>Internal brand management </a:t>
            </a:r>
            <a:r>
              <a:rPr lang="en-US" altLang="ja-JP" sz="2400">
                <a:ea typeface="ＭＳ Ｐゴシック" charset="-128"/>
              </a:rPr>
              <a:t>ensures that employees and marketing partners appreciate and understand basic branding notions and how they can affect the equity of brands. </a:t>
            </a:r>
          </a:p>
          <a:p>
            <a:pPr lvl="1">
              <a:lnSpc>
                <a:spcPct val="80000"/>
              </a:lnSpc>
            </a:pPr>
            <a:r>
              <a:rPr lang="en-US" altLang="ja-JP" sz="2400" i="1">
                <a:ea typeface="ＭＳ Ｐゴシック" charset="-128"/>
              </a:rPr>
              <a:t>External brand management</a:t>
            </a:r>
            <a:r>
              <a:rPr lang="en-US" altLang="ja-JP" sz="2400">
                <a:ea typeface="ＭＳ Ｐゴシック" charset="-128"/>
              </a:rPr>
              <a:t> requires understanding the needs, wants, and desires of consumers and creating brand marketing programs that fulfill and even surpass consumer expectations. </a:t>
            </a:r>
          </a:p>
          <a:p>
            <a:pPr>
              <a:lnSpc>
                <a:spcPct val="80000"/>
              </a:lnSpc>
            </a:pPr>
            <a:r>
              <a:rPr lang="en-US" altLang="ja-JP" sz="2800">
                <a:ea typeface="ＭＳ Ｐゴシック" charset="-128"/>
              </a:rPr>
              <a:t>Companies must also align bottom-up and top-down marketing management .</a:t>
            </a:r>
            <a:endParaRPr lang="en-US" sz="28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E9BC350C-F250-4731-83F0-8ED39F3981E4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Achieving Marketing Balance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8099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The most fundamental challenge of marketing and brand management is reconciling the many potential trade-offs in marketing decisions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There are three means or levels of achieving marketing balance, in increasing order of potential effectiveness: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Alternate 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Divide 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Finesse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15.</a:t>
            </a:r>
            <a:fld id="{6CB71A3A-67D1-4B6C-8523-E244AABAC491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2121</TotalTime>
  <Words>936</Words>
  <Application>Microsoft Office PowerPoint</Application>
  <PresentationFormat>On-screen Show (4:3)</PresentationFormat>
  <Paragraphs>149</Paragraphs>
  <Slides>21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CUSTOMER-BASED BRAND EQUITY</vt:lpstr>
      <vt:lpstr>Brand Knowledge Structure</vt:lpstr>
      <vt:lpstr>Summary of Customer-Based Brand Equity Framework </vt:lpstr>
      <vt:lpstr>Tactical Guidelines</vt:lpstr>
      <vt:lpstr>Guidelines for Building Brand Equity</vt:lpstr>
      <vt:lpstr>Importance of Complementarity and Consistency</vt:lpstr>
      <vt:lpstr>Guidelines for Measuring Brand Equity</vt:lpstr>
      <vt:lpstr>Guidelines for Managing Brand Equity</vt:lpstr>
      <vt:lpstr>Characteristics of Strong Brands Managers</vt:lpstr>
      <vt:lpstr>Seven Deadly Sins of Brand Management</vt:lpstr>
      <vt:lpstr>Industrial and B2B Branding</vt:lpstr>
      <vt:lpstr>Guidelines for High-Tech Branding</vt:lpstr>
      <vt:lpstr>Guidelines for Service Branding</vt:lpstr>
      <vt:lpstr>Guidelines for Branding Retailers</vt:lpstr>
      <vt:lpstr>Guidelines for Small Business Branding</vt:lpstr>
      <vt:lpstr>Guidelines for Online Branding</vt:lpstr>
      <vt:lpstr>Future Brand Priorities</vt:lpstr>
      <vt:lpstr>Building Brand Equity</vt:lpstr>
      <vt:lpstr>Measuring Brand Equity</vt:lpstr>
      <vt:lpstr>Managing Brand Equity</vt:lpstr>
      <vt:lpstr>Achieving Marketing Balance</vt:lpstr>
    </vt:vector>
  </TitlesOfParts>
  <Company>Dell Computer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BUILDING,  MEASURING, AND MANAGING BRAND EQUITY</dc:title>
  <dc:creator>Kevin Lane keller</dc:creator>
  <cp:lastModifiedBy>vcomsats</cp:lastModifiedBy>
  <cp:revision>32</cp:revision>
  <cp:lastPrinted>2000-10-04T16:19:49Z</cp:lastPrinted>
  <dcterms:created xsi:type="dcterms:W3CDTF">1998-10-13T10:46:18Z</dcterms:created>
  <dcterms:modified xsi:type="dcterms:W3CDTF">2013-06-05T06:46:59Z</dcterms:modified>
</cp:coreProperties>
</file>