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9" r:id="rId3"/>
    <p:sldId id="291" r:id="rId4"/>
    <p:sldId id="292" r:id="rId5"/>
    <p:sldId id="278" r:id="rId6"/>
    <p:sldId id="260" r:id="rId7"/>
    <p:sldId id="262" r:id="rId8"/>
    <p:sldId id="293" r:id="rId9"/>
    <p:sldId id="294" r:id="rId10"/>
    <p:sldId id="295" r:id="rId11"/>
    <p:sldId id="296" r:id="rId12"/>
    <p:sldId id="306" r:id="rId13"/>
    <p:sldId id="315" r:id="rId14"/>
    <p:sldId id="316" r:id="rId15"/>
    <p:sldId id="307" r:id="rId16"/>
    <p:sldId id="314" r:id="rId17"/>
    <p:sldId id="308" r:id="rId18"/>
    <p:sldId id="309" r:id="rId19"/>
    <p:sldId id="310" r:id="rId20"/>
    <p:sldId id="311" r:id="rId21"/>
    <p:sldId id="312" r:id="rId22"/>
    <p:sldId id="297" r:id="rId23"/>
    <p:sldId id="298" r:id="rId24"/>
    <p:sldId id="299" r:id="rId25"/>
    <p:sldId id="302" r:id="rId26"/>
    <p:sldId id="304" r:id="rId27"/>
    <p:sldId id="305" r:id="rId28"/>
  </p:sldIdLst>
  <p:sldSz cx="9144000" cy="6858000" type="screen4x3"/>
  <p:notesSz cx="6980238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F8F8"/>
    <a:srgbClr val="0066CC"/>
    <a:srgbClr val="808000"/>
    <a:srgbClr val="00FF00"/>
    <a:srgbClr val="3366CC"/>
    <a:srgbClr val="0000FF"/>
    <a:srgbClr val="EAEAEA"/>
    <a:srgbClr val="CC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5584" autoAdjust="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68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09"/>
        <p:guide pos="219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5767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698500"/>
            <a:ext cx="4602162" cy="3451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96875" y="328613"/>
            <a:ext cx="3740150" cy="264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68288" y="8832850"/>
            <a:ext cx="64436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674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 marL="228600" indent="-228600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050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519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601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013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8940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967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692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58762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09194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57891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6214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D3E0-7117-4E26-AB8F-3B87793CB840}" type="datetimeFigureOut">
              <a:rPr lang="en-GB" smtClean="0"/>
              <a:pPr/>
              <a:t>04/06/2013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56D3-F24D-4B7D-AE7B-736B38A904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6065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1066800"/>
            <a:ext cx="7620000" cy="990600"/>
          </a:xfrm>
          <a:solidFill>
            <a:srgbClr val="FC0128">
              <a:alpha val="45882"/>
            </a:srgbClr>
          </a:solidFill>
          <a:ln w="76200">
            <a:solidFill>
              <a:srgbClr val="FE9B03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lnSpc>
                <a:spcPct val="90000"/>
              </a:lnSpc>
            </a:pPr>
            <a:r>
              <a:rPr lang="en-US" sz="5400" dirty="0" smtClean="0">
                <a:latin typeface="Old English Text MT" pitchFamily="66" charset="0"/>
              </a:rPr>
              <a:t>Building Brand Value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05200" y="5105399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Zeenat</a:t>
            </a:r>
            <a:r>
              <a:rPr lang="en-GB" b="1" dirty="0" smtClean="0"/>
              <a:t> </a:t>
            </a:r>
            <a:r>
              <a:rPr lang="en-GB" b="1" dirty="0" err="1" smtClean="0"/>
              <a:t>Jabbar</a:t>
            </a:r>
            <a:endParaRPr lang="en-GB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34100" cy="682625"/>
          </a:xfrm>
          <a:solidFill>
            <a:srgbClr val="063DE8">
              <a:alpha val="45097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mtClean="0"/>
              <a:t>Other Aspects of Culture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81000" y="762000"/>
            <a:ext cx="8474075" cy="841375"/>
          </a:xfrm>
          <a:prstGeom prst="rect">
            <a:avLst/>
          </a:prstGeom>
          <a:solidFill>
            <a:schemeClr val="folHlink">
              <a:alpha val="65097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Although Every Culture is Different, 4 Dimensions Appear to Account for Much of This Variability.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 rot="5400000">
            <a:off x="1824038" y="784225"/>
            <a:ext cx="755650" cy="3498850"/>
          </a:xfrm>
          <a:prstGeom prst="cube">
            <a:avLst>
              <a:gd name="adj" fmla="val 11657"/>
            </a:avLst>
          </a:prstGeom>
          <a:solidFill>
            <a:srgbClr val="0000FF">
              <a:alpha val="32156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Power Distance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 rot="5400000">
            <a:off x="1819275" y="1854201"/>
            <a:ext cx="758825" cy="3530600"/>
          </a:xfrm>
          <a:prstGeom prst="cube">
            <a:avLst>
              <a:gd name="adj" fmla="val 11657"/>
            </a:avLst>
          </a:prstGeom>
          <a:solidFill>
            <a:srgbClr val="0000FF">
              <a:alpha val="32941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Uncertainty Avoidance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 rot="5400000">
            <a:off x="1835150" y="2890838"/>
            <a:ext cx="736600" cy="3575050"/>
          </a:xfrm>
          <a:prstGeom prst="cube">
            <a:avLst>
              <a:gd name="adj" fmla="val 11657"/>
            </a:avLst>
          </a:prstGeom>
          <a:solidFill>
            <a:srgbClr val="0000FF">
              <a:alpha val="27058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Masculinity/ Femininity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rot="5400000">
            <a:off x="1852613" y="4044950"/>
            <a:ext cx="736600" cy="3540125"/>
          </a:xfrm>
          <a:prstGeom prst="cube">
            <a:avLst>
              <a:gd name="adj" fmla="val 11657"/>
            </a:avLst>
          </a:prstGeom>
          <a:solidFill>
            <a:srgbClr val="0000FF">
              <a:alpha val="30196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Individualism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419600" y="1922463"/>
            <a:ext cx="4419600" cy="4478337"/>
          </a:xfrm>
          <a:prstGeom prst="rect">
            <a:avLst/>
          </a:prstGeom>
          <a:solidFill>
            <a:srgbClr val="990033">
              <a:alpha val="41960"/>
            </a:srgbClr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charset="0"/>
            </a:endParaRPr>
          </a:p>
          <a:p>
            <a:pPr algn="ctr" defTabSz="927100" eaLnBrk="1"/>
            <a:endParaRPr lang="en-US" sz="2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3986213" y="2187575"/>
            <a:ext cx="509587" cy="542925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3946525" y="3351213"/>
            <a:ext cx="549275" cy="542925"/>
          </a:xfrm>
          <a:prstGeom prst="rightArrow">
            <a:avLst>
              <a:gd name="adj1" fmla="val 50000"/>
              <a:gd name="adj2" fmla="val 50599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944938" y="4427538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3944938" y="5561013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4433888" y="1749425"/>
            <a:ext cx="4329112" cy="4630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endParaRPr lang="en-US" sz="1800" b="1" i="1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How Interpersonal Relationships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Form When Power Differences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Exist.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Degree to Which People Feel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Threatened by Ambiguous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Situations.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Degree to Which Sex Roles Are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Clearly Delineated.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Extent to Which the Welfare of the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Individual Versus the Group is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Valued.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667000" y="0"/>
            <a:ext cx="464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pitchFamily="34" charset="0"/>
              </a:rPr>
              <a:t>UA versus PD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762000" y="762000"/>
          <a:ext cx="7700963" cy="5857875"/>
        </p:xfrm>
        <a:graphic>
          <a:graphicData uri="http://schemas.openxmlformats.org/presentationml/2006/ole">
            <p:oleObj spid="_x0000_s1027" name="Worksheet" r:id="rId3" imgW="4869360" imgH="4244040" progId="Excel.Sheet.8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895600" y="0"/>
            <a:ext cx="342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pitchFamily="34" charset="0"/>
              </a:rPr>
              <a:t>M versus I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62000" y="1066800"/>
          <a:ext cx="7548563" cy="5562600"/>
        </p:xfrm>
        <a:graphic>
          <a:graphicData uri="http://schemas.openxmlformats.org/presentationml/2006/ole">
            <p:oleObj spid="_x0000_s2051" name="Worksheet" r:id="rId3" imgW="4869360" imgH="4244040" progId="Excel.Sheet.8">
              <p:embed/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can0001"/>
          <p:cNvPicPr>
            <a:picLocks noChangeAspect="1" noChangeArrowheads="1"/>
          </p:cNvPicPr>
          <p:nvPr/>
        </p:nvPicPr>
        <p:blipFill>
          <a:blip r:embed="rId2">
            <a:lum bright="-24000" contrast="30000"/>
          </a:blip>
          <a:srcRect l="22897" t="2180" r="8125" b="18628"/>
          <a:stretch>
            <a:fillRect/>
          </a:stretch>
        </p:blipFill>
        <p:spPr bwMode="auto">
          <a:xfrm>
            <a:off x="609600" y="304800"/>
            <a:ext cx="8001000" cy="6019800"/>
          </a:xfrm>
          <a:prstGeom prst="rect">
            <a:avLst/>
          </a:prstGeom>
          <a:noFill/>
          <a:ln w="127000">
            <a:solidFill>
              <a:srgbClr val="3366CC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0"/>
            <a:ext cx="4721225" cy="682625"/>
          </a:xfrm>
          <a:solidFill>
            <a:srgbClr val="063DE8">
              <a:alpha val="4196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mtClean="0"/>
              <a:t>Values of a Culture</a:t>
            </a: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 rot="5400000">
            <a:off x="4176712" y="-3033712"/>
            <a:ext cx="720725" cy="8616950"/>
          </a:xfrm>
          <a:prstGeom prst="cube">
            <a:avLst>
              <a:gd name="adj" fmla="val 14051"/>
            </a:avLst>
          </a:prstGeom>
          <a:solidFill>
            <a:srgbClr val="006600">
              <a:alpha val="41960"/>
            </a:srgbClr>
          </a:solidFill>
          <a:ln w="50800">
            <a:solidFill>
              <a:srgbClr val="FFFF00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Values are Very General Ideas About Good and Bad Goals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 rot="5400000">
            <a:off x="1476375" y="1381125"/>
            <a:ext cx="1476375" cy="3482975"/>
          </a:xfrm>
          <a:prstGeom prst="cube">
            <a:avLst>
              <a:gd name="adj" fmla="val 18241"/>
            </a:avLst>
          </a:prstGeom>
          <a:solidFill>
            <a:schemeClr val="accent2">
              <a:alpha val="49019"/>
            </a:schemeClr>
          </a:solidFill>
          <a:ln w="50800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latin typeface="Arial" charset="0"/>
              </a:rPr>
              <a:t>Enacted Norms</a:t>
            </a:r>
            <a:endParaRPr lang="en-US" sz="2200" b="1"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en-US" sz="2200" b="1"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FFFFFF"/>
                </a:solidFill>
                <a:latin typeface="Arial" charset="0"/>
              </a:rPr>
              <a:t>Explicitly Decided On</a:t>
            </a: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 rot="5400000">
            <a:off x="6186488" y="1409700"/>
            <a:ext cx="1533525" cy="3482975"/>
          </a:xfrm>
          <a:prstGeom prst="cube">
            <a:avLst>
              <a:gd name="adj" fmla="val 18241"/>
            </a:avLst>
          </a:prstGeom>
          <a:solidFill>
            <a:srgbClr val="006666">
              <a:alpha val="32941"/>
            </a:srgbClr>
          </a:solidFill>
          <a:ln w="50800">
            <a:solidFill>
              <a:srgbClr val="CCFFCC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endParaRPr lang="en-US" b="1"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FFFFFF"/>
                </a:solidFill>
                <a:latin typeface="Arial" charset="0"/>
              </a:rPr>
              <a:t>Crescive Norms</a:t>
            </a:r>
          </a:p>
          <a:p>
            <a:pPr algn="ctr">
              <a:lnSpc>
                <a:spcPct val="90000"/>
              </a:lnSpc>
            </a:pPr>
            <a:endParaRPr lang="en-US" b="1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>
                <a:solidFill>
                  <a:srgbClr val="FFFFFF"/>
                </a:solidFill>
                <a:latin typeface="Arial" charset="0"/>
              </a:rPr>
              <a:t>Embedded in Culture</a:t>
            </a:r>
          </a:p>
          <a:p>
            <a:pPr algn="ctr" latinLnBrk="1">
              <a:lnSpc>
                <a:spcPct val="90000"/>
              </a:lnSpc>
            </a:pPr>
            <a:endParaRPr lang="en-US" sz="2200" b="1">
              <a:latin typeface="Arial" charset="0"/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16200000" flipH="1">
            <a:off x="2012950" y="1982788"/>
            <a:ext cx="30162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16200000" flipH="1">
            <a:off x="6778625" y="1998663"/>
            <a:ext cx="26987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 rot="5400000">
            <a:off x="6686550" y="31242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56078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Customs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 rot="16200000" flipH="1">
            <a:off x="6797675" y="3711576"/>
            <a:ext cx="301625" cy="54610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0000FF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 rot="5400000">
            <a:off x="6743700" y="3924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1176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Mores</a:t>
            </a: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 rot="5400000">
            <a:off x="6743700" y="4686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3136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Conventions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4763" y="0"/>
            <a:ext cx="6599237" cy="669925"/>
          </a:xfrm>
          <a:solidFill>
            <a:srgbClr val="063DE8">
              <a:alpha val="41176"/>
            </a:srgbClr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mtClean="0"/>
              <a:t>Types of Ritual Experience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3988" y="801688"/>
            <a:ext cx="8836025" cy="1198562"/>
          </a:xfrm>
          <a:prstGeom prst="rect">
            <a:avLst/>
          </a:prstGeom>
          <a:solidFill>
            <a:srgbClr val="FF00FF">
              <a:alpha val="5900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 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Ritual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is a Set of Multiple, Symbolic Behaviors That Occur in a Fixed Sequence and That Tend to Be Repeated Periodically. 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5400000">
            <a:off x="2222501" y="758825"/>
            <a:ext cx="6350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Religious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908550" y="2378075"/>
            <a:ext cx="3862388" cy="636588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Baptism, Meditation, Mass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5400000">
            <a:off x="2214563" y="1285875"/>
            <a:ext cx="6350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Rites of Passage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 rot="5400000">
            <a:off x="2247900" y="1817688"/>
            <a:ext cx="54927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latinLnBrk="1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5400000">
            <a:off x="2219325" y="2335213"/>
            <a:ext cx="60642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eaLnBrk="1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910138" y="2938463"/>
            <a:ext cx="3841750" cy="639762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87913" y="3503613"/>
            <a:ext cx="3873500" cy="550862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Festivals, Holidays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4889500" y="3998913"/>
            <a:ext cx="3881438" cy="585787"/>
          </a:xfrm>
          <a:prstGeom prst="rect">
            <a:avLst/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Parades, Elections, Trials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913313" y="3090863"/>
            <a:ext cx="1535112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937125" y="2944813"/>
            <a:ext cx="1536700" cy="128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5280025" y="3054350"/>
            <a:ext cx="2995613" cy="692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charset="0"/>
              </a:rPr>
              <a:t>Graduation, Marriage</a:t>
            </a:r>
          </a:p>
          <a:p>
            <a:pPr algn="ctr" eaLnBrk="1">
              <a:lnSpc>
                <a:spcPct val="90000"/>
              </a:lnSpc>
            </a:pPr>
            <a:endParaRPr lang="en-US" sz="2200" b="1">
              <a:latin typeface="Arial" charset="0"/>
            </a:endParaRP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4913313" y="3533775"/>
            <a:ext cx="2671762" cy="449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1447800" y="1981200"/>
            <a:ext cx="213360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Ritual Type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6019800" y="1981200"/>
            <a:ext cx="177165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Examples</a:t>
            </a:r>
          </a:p>
        </p:txBody>
      </p: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4441825" y="30988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>
            <a:off x="4395788" y="3630613"/>
            <a:ext cx="552450" cy="250825"/>
          </a:xfrm>
          <a:prstGeom prst="rightArrow">
            <a:avLst>
              <a:gd name="adj1" fmla="val 50000"/>
              <a:gd name="adj2" fmla="val 81218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4419600" y="41910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>
            <a:off x="4419600" y="2590800"/>
            <a:ext cx="528638" cy="241300"/>
          </a:xfrm>
          <a:prstGeom prst="rightArrow">
            <a:avLst>
              <a:gd name="adj1" fmla="val 50000"/>
              <a:gd name="adj2" fmla="val 8078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6" name="AutoShape 22"/>
          <p:cNvSpPr>
            <a:spLocks noChangeArrowheads="1"/>
          </p:cNvSpPr>
          <p:nvPr/>
        </p:nvSpPr>
        <p:spPr bwMode="auto">
          <a:xfrm rot="5400000">
            <a:off x="2146301" y="2944812"/>
            <a:ext cx="7493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Group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4889500" y="4530725"/>
            <a:ext cx="3862388" cy="752475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Business Negotiations</a:t>
            </a:r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 rot="5400000">
            <a:off x="2138363" y="3587750"/>
            <a:ext cx="7493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Family</a:t>
            </a:r>
          </a:p>
        </p:txBody>
      </p:sp>
      <p:sp>
        <p:nvSpPr>
          <p:cNvPr id="16409" name="AutoShape 25"/>
          <p:cNvSpPr>
            <a:spLocks noChangeArrowheads="1"/>
          </p:cNvSpPr>
          <p:nvPr/>
        </p:nvSpPr>
        <p:spPr bwMode="auto">
          <a:xfrm rot="5400000">
            <a:off x="2179638" y="4213225"/>
            <a:ext cx="647700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Personal</a:t>
            </a: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4891088" y="5191125"/>
            <a:ext cx="3841750" cy="757238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4864100" y="5857875"/>
            <a:ext cx="3878263" cy="650875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Grooming, Household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4894263" y="5372100"/>
            <a:ext cx="1535112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918075" y="5200650"/>
            <a:ext cx="1536700" cy="150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5267325" y="5337175"/>
            <a:ext cx="2979738" cy="390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charset="0"/>
              </a:rPr>
              <a:t>Mealtimes, Birthdays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4972050" y="5894388"/>
            <a:ext cx="259397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655638" y="4276725"/>
            <a:ext cx="35052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4760913" y="4283075"/>
            <a:ext cx="40005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AutoShape 34"/>
          <p:cNvSpPr>
            <a:spLocks noChangeArrowheads="1"/>
          </p:cNvSpPr>
          <p:nvPr/>
        </p:nvSpPr>
        <p:spPr bwMode="auto">
          <a:xfrm>
            <a:off x="4422775" y="5381625"/>
            <a:ext cx="552450" cy="293688"/>
          </a:xfrm>
          <a:prstGeom prst="rightArrow">
            <a:avLst>
              <a:gd name="adj1" fmla="val 50000"/>
              <a:gd name="adj2" fmla="val 6936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AutoShape 35"/>
          <p:cNvSpPr>
            <a:spLocks noChangeArrowheads="1"/>
          </p:cNvSpPr>
          <p:nvPr/>
        </p:nvSpPr>
        <p:spPr bwMode="auto">
          <a:xfrm>
            <a:off x="4376738" y="6008688"/>
            <a:ext cx="552450" cy="295275"/>
          </a:xfrm>
          <a:prstGeom prst="rightArrow">
            <a:avLst>
              <a:gd name="adj1" fmla="val 50000"/>
              <a:gd name="adj2" fmla="val 68992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AutoShape 36"/>
          <p:cNvSpPr>
            <a:spLocks noChangeArrowheads="1"/>
          </p:cNvSpPr>
          <p:nvPr/>
        </p:nvSpPr>
        <p:spPr bwMode="auto">
          <a:xfrm>
            <a:off x="4481513" y="4768850"/>
            <a:ext cx="442912" cy="293688"/>
          </a:xfrm>
          <a:prstGeom prst="rightArrow">
            <a:avLst>
              <a:gd name="adj1" fmla="val 50000"/>
              <a:gd name="adj2" fmla="val 55611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239838" y="3544888"/>
            <a:ext cx="2320925" cy="41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Cultural</a:t>
            </a:r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1277938" y="4021138"/>
            <a:ext cx="2168525" cy="41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rPr>
              <a:t>Civic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905000" y="381000"/>
            <a:ext cx="5562600" cy="1066800"/>
          </a:xfrm>
          <a:prstGeom prst="rect">
            <a:avLst/>
          </a:prstGeom>
          <a:solidFill>
            <a:schemeClr val="tx1">
              <a:alpha val="42999"/>
            </a:schemeClr>
          </a:solidFill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Motivation and Learning</a:t>
            </a:r>
            <a:endParaRPr kumimoji="0" lang="en-US" sz="3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gerian" pitchFamily="82" charset="0"/>
              <a:ea typeface="+mn-ea"/>
              <a:cs typeface="+mn-cs"/>
            </a:endParaRPr>
          </a:p>
        </p:txBody>
      </p:sp>
      <p:pic>
        <p:nvPicPr>
          <p:cNvPr id="4" name="Picture 6" descr="POST-IT MEMORY ADVE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57350"/>
            <a:ext cx="7467600" cy="4906963"/>
          </a:xfrm>
          <a:prstGeom prst="rect">
            <a:avLst/>
          </a:prstGeom>
          <a:noFill/>
          <a:ln w="57150">
            <a:solidFill>
              <a:srgbClr val="CCFFFF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57200" y="1200150"/>
            <a:ext cx="8229600" cy="5353050"/>
          </a:xfrm>
          <a:prstGeom prst="rect">
            <a:avLst/>
          </a:prstGeom>
          <a:solidFill>
            <a:srgbClr val="B760F9">
              <a:alpha val="59000"/>
            </a:srgbClr>
          </a:solidFill>
          <a:ln w="152400">
            <a:solidFill>
              <a:srgbClr val="E3BEFF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Motivation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refers to the processes that cause people to behave as they do.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Once a need is aroused, a state of tension exists that drives the consumer to attempt to reduce or eliminate the need.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Needs can be: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Utilitarian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: a desire to achieve some functional or practical benefit.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Hedonic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</a:rPr>
              <a:t>: an experiential need, involving emotional responses or fantasies.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M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05000"/>
            <a:ext cx="8191500" cy="2932113"/>
          </a:xfrm>
          <a:prstGeom prst="rect">
            <a:avLst/>
          </a:prstGeom>
          <a:noFill/>
          <a:ln w="76200">
            <a:solidFill>
              <a:srgbClr val="CCFFFF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NVESTMENT AD"/>
          <p:cNvPicPr>
            <a:picLocks noChangeAspect="1" noChangeArrowheads="1"/>
          </p:cNvPicPr>
          <p:nvPr/>
        </p:nvPicPr>
        <p:blipFill>
          <a:blip r:embed="rId2">
            <a:lum bright="-12000" contrast="12000"/>
          </a:blip>
          <a:srcRect/>
          <a:stretch>
            <a:fillRect/>
          </a:stretch>
        </p:blipFill>
        <p:spPr bwMode="auto">
          <a:xfrm>
            <a:off x="1905000" y="0"/>
            <a:ext cx="533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85800" y="1714500"/>
            <a:ext cx="7543800" cy="4305300"/>
            <a:chOff x="280" y="1080"/>
            <a:chExt cx="5160" cy="2792"/>
          </a:xfrm>
        </p:grpSpPr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2976" y="1080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73AC"/>
                </a:gs>
                <a:gs pos="100000">
                  <a:srgbClr val="FF73AC">
                    <a:gamma/>
                    <a:tint val="4549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Learning</a:t>
              </a: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8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D9B3FF"/>
                </a:gs>
                <a:gs pos="100000">
                  <a:srgbClr val="D9B3FF">
                    <a:gamma/>
                    <a:tint val="3019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Needs wants, and desires</a:t>
              </a: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20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41C0FF"/>
                </a:gs>
                <a:gs pos="100000">
                  <a:srgbClr val="41C0FF">
                    <a:gamma/>
                    <a:tint val="24314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Tension</a:t>
              </a: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4712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8181"/>
                </a:gs>
                <a:gs pos="100000">
                  <a:srgbClr val="FF8181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Goal or need fulfill-</a:t>
              </a:r>
            </a:p>
            <a:p>
              <a:pPr algn="ctr"/>
              <a:r>
                <a:rPr lang="en-US" sz="1700"/>
                <a:t>ment</a:t>
              </a: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104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9C5F"/>
                </a:gs>
                <a:gs pos="100000">
                  <a:srgbClr val="FF9C5F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Drive</a:t>
              </a: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376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ABABFF"/>
                </a:gs>
                <a:gs pos="100000">
                  <a:srgbClr val="ABABFF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Behavior</a:t>
              </a: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976" y="2456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92C5FE"/>
                </a:gs>
                <a:gs pos="100000">
                  <a:srgbClr val="92C5F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Cognitive processes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2976" y="3216"/>
              <a:ext cx="787" cy="656"/>
            </a:xfrm>
            <a:prstGeom prst="rect">
              <a:avLst/>
            </a:prstGeom>
            <a:gradFill rotWithShape="0">
              <a:gsLst>
                <a:gs pos="0">
                  <a:srgbClr val="FFFF73"/>
                </a:gs>
                <a:gs pos="100000">
                  <a:srgbClr val="FFFF73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Tension reduction</a:t>
              </a:r>
            </a:p>
          </p:txBody>
        </p:sp>
        <p:cxnSp>
          <p:nvCxnSpPr>
            <p:cNvPr id="11" name="AutoShape 12"/>
            <p:cNvCxnSpPr>
              <a:cxnSpLocks noChangeShapeType="1"/>
              <a:stCxn id="4" idx="3"/>
              <a:endCxn id="5" idx="1"/>
            </p:cNvCxnSpPr>
            <p:nvPr/>
          </p:nvCxnSpPr>
          <p:spPr bwMode="auto">
            <a:xfrm>
              <a:off x="1008" y="2096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" name="AutoShape 13"/>
            <p:cNvCxnSpPr>
              <a:cxnSpLocks noChangeShapeType="1"/>
              <a:stCxn id="5" idx="3"/>
              <a:endCxn id="7" idx="1"/>
            </p:cNvCxnSpPr>
            <p:nvPr/>
          </p:nvCxnSpPr>
          <p:spPr bwMode="auto">
            <a:xfrm>
              <a:off x="1928" y="2096"/>
              <a:ext cx="17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" name="AutoShape 14"/>
            <p:cNvCxnSpPr>
              <a:cxnSpLocks noChangeShapeType="1"/>
              <a:stCxn id="7" idx="3"/>
              <a:endCxn id="8" idx="1"/>
            </p:cNvCxnSpPr>
            <p:nvPr/>
          </p:nvCxnSpPr>
          <p:spPr bwMode="auto">
            <a:xfrm>
              <a:off x="2832" y="2096"/>
              <a:ext cx="92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15"/>
            <p:cNvCxnSpPr>
              <a:cxnSpLocks noChangeShapeType="1"/>
              <a:stCxn id="8" idx="3"/>
              <a:endCxn id="6" idx="1"/>
            </p:cNvCxnSpPr>
            <p:nvPr/>
          </p:nvCxnSpPr>
          <p:spPr bwMode="auto">
            <a:xfrm>
              <a:off x="4488" y="2096"/>
              <a:ext cx="22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5" name="AutoShape 16"/>
            <p:cNvCxnSpPr>
              <a:cxnSpLocks noChangeShapeType="1"/>
              <a:stCxn id="6" idx="2"/>
              <a:endCxn id="10" idx="3"/>
            </p:cNvCxnSpPr>
            <p:nvPr/>
          </p:nvCxnSpPr>
          <p:spPr bwMode="auto">
            <a:xfrm rot="5400000">
              <a:off x="3860" y="2327"/>
              <a:ext cx="1120" cy="131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16" name="AutoShape 17"/>
            <p:cNvCxnSpPr>
              <a:cxnSpLocks noChangeShapeType="1"/>
              <a:stCxn id="10" idx="1"/>
              <a:endCxn id="5" idx="2"/>
            </p:cNvCxnSpPr>
            <p:nvPr/>
          </p:nvCxnSpPr>
          <p:spPr bwMode="auto">
            <a:xfrm rot="10800000">
              <a:off x="1564" y="2424"/>
              <a:ext cx="1412" cy="112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17" name="AutoShape 18"/>
            <p:cNvCxnSpPr>
              <a:cxnSpLocks noChangeShapeType="1"/>
              <a:stCxn id="3" idx="2"/>
            </p:cNvCxnSpPr>
            <p:nvPr/>
          </p:nvCxnSpPr>
          <p:spPr bwMode="auto">
            <a:xfrm flipH="1">
              <a:off x="3336" y="1736"/>
              <a:ext cx="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" name="AutoShape 19"/>
            <p:cNvCxnSpPr>
              <a:cxnSpLocks noChangeShapeType="1"/>
              <a:stCxn id="9" idx="0"/>
            </p:cNvCxnSpPr>
            <p:nvPr/>
          </p:nvCxnSpPr>
          <p:spPr bwMode="auto">
            <a:xfrm flipV="1">
              <a:off x="3340" y="2096"/>
              <a:ext cx="0" cy="3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6858000" cy="584775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8F8F8"/>
                </a:solidFill>
                <a:latin typeface="Arial" charset="0"/>
              </a:rPr>
              <a:t>Model </a:t>
            </a:r>
            <a:r>
              <a:rPr lang="en-US" sz="3200" b="1" dirty="0">
                <a:solidFill>
                  <a:srgbClr val="F8F8F8"/>
                </a:solidFill>
                <a:latin typeface="Arial" charset="0"/>
              </a:rPr>
              <a:t>of the Motivation Process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Motivation Process</a:t>
            </a:r>
            <a:endParaRPr kumimoji="0" lang="en-US" sz="40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degree of arousal present due to a discrepancy between the consumer’s present state and some ideal state</a:t>
            </a:r>
          </a:p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Want: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 manifestation of a need created by personal and cultural factors.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Motivation can be described in terms of: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Strength: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The pull it exerts on the consumer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Direction: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particular way the consumer attempts to reduce motivational tension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Motivational Strength</a:t>
            </a:r>
            <a:endParaRPr kumimoji="0" lang="en-US" sz="40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143000"/>
            <a:ext cx="8534400" cy="5715000"/>
          </a:xfrm>
          <a:prstGeom prst="rect">
            <a:avLst/>
          </a:prstGeom>
          <a:solidFill>
            <a:srgbClr val="FF0000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Biological vs. Learned Needs: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Instinct: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Innate patterns of behavior universal in a species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Tautology: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Circular explanation (e.g. instinct is inferred from the behavior it is supposed to explain)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Theory: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Biological needs produce unpleasant states of arousal.  We are motivated to reduce tension caused by this arousal.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Homeostasis: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A balanced state of arousal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Expectancy Theory: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Behavior is pulled by expectations of achieving desirable outcomes – positive incentives – rather than pushed from within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381000"/>
            <a:ext cx="4343400" cy="7620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0" marR="0" lvl="0" indent="0" algn="ctr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of Needs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2006600"/>
            <a:ext cx="7772400" cy="41148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Innate Needs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Physiological (or </a:t>
            </a: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biogenic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 needs that are considered primary needs or motives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Acquired needs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Generally psychological (or </a:t>
            </a: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psychogenic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 needs that are considered secondary needs or motives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020762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Classifying Consumer Needs</a:t>
            </a:r>
            <a:endParaRPr kumimoji="0" lang="en-US" sz="36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371600"/>
            <a:ext cx="8229600" cy="5029200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Henry Murray need dimensions: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Autonomy: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Being independent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Defendance: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Defending the self against criticism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Play:</a:t>
            </a: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Engaging in pleasurable activities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Thematic Apperception Technique (TAT):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(1) What is happening?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(2) What led up to this situation?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(3) What is being thought?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(4) What will happen?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People freely project their subconscious needs onto the stimulus</a:t>
            </a:r>
            <a:endParaRPr kumimoji="0" lang="en-US" sz="28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458200" cy="1076325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charset="0"/>
              </a:rPr>
              <a:t>Murray’s </a:t>
            </a:r>
            <a:r>
              <a:rPr lang="en-US" sz="3200" b="1" dirty="0">
                <a:latin typeface="Arial" charset="0"/>
              </a:rPr>
              <a:t>List of </a:t>
            </a:r>
          </a:p>
          <a:p>
            <a:pPr algn="ctr"/>
            <a:r>
              <a:rPr lang="en-US" sz="3200" b="1" dirty="0">
                <a:latin typeface="Arial" charset="0"/>
              </a:rPr>
              <a:t>Psychogenic Needs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09563" y="1524000"/>
            <a:ext cx="8453437" cy="47244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/>
          </a:p>
          <a:p>
            <a:pPr algn="ctr"/>
            <a:r>
              <a:rPr lang="en-US" b="1"/>
              <a:t>Needs Associated with Inanimate Objects:</a:t>
            </a:r>
          </a:p>
          <a:p>
            <a:pPr algn="ctr"/>
            <a:r>
              <a:rPr lang="en-US"/>
              <a:t>Acquisition, Conservancy, Order, Retention, Construction</a:t>
            </a:r>
          </a:p>
          <a:p>
            <a:pPr algn="ctr"/>
            <a:endParaRPr lang="en-US"/>
          </a:p>
          <a:p>
            <a:pPr algn="ctr"/>
            <a:r>
              <a:rPr lang="en-US" b="1"/>
              <a:t>Needs Reflecting Ambition, Power, </a:t>
            </a:r>
          </a:p>
          <a:p>
            <a:pPr algn="ctr"/>
            <a:r>
              <a:rPr lang="en-US" b="1"/>
              <a:t>Accomplishment, and Prestige:</a:t>
            </a:r>
          </a:p>
          <a:p>
            <a:pPr algn="ctr"/>
            <a:r>
              <a:rPr lang="en-US"/>
              <a:t>Superiority, Achievement, Recognition, Exhibition, Infavoidance</a:t>
            </a:r>
          </a:p>
          <a:p>
            <a:pPr algn="ctr"/>
            <a:endParaRPr lang="en-US"/>
          </a:p>
          <a:p>
            <a:pPr algn="ctr"/>
            <a:r>
              <a:rPr lang="en-US" b="1"/>
              <a:t>Needs Connected with Human Power:</a:t>
            </a:r>
          </a:p>
          <a:p>
            <a:pPr algn="ctr"/>
            <a:r>
              <a:rPr lang="en-US"/>
              <a:t>Dominance, Deferrence, Similance, Autonomy, Contrariance</a:t>
            </a:r>
          </a:p>
          <a:p>
            <a:pPr algn="ctr"/>
            <a:endParaRPr lang="en-US"/>
          </a:p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09563" y="1524000"/>
            <a:ext cx="8453437" cy="47244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 dirty="0"/>
          </a:p>
          <a:p>
            <a:pPr algn="ctr"/>
            <a:r>
              <a:rPr lang="en-US" b="1" dirty="0" err="1"/>
              <a:t>Sado</a:t>
            </a:r>
            <a:r>
              <a:rPr lang="en-US" b="1" dirty="0"/>
              <a:t>-Masochistic Needs :</a:t>
            </a:r>
          </a:p>
          <a:p>
            <a:pPr algn="ctr"/>
            <a:r>
              <a:rPr lang="en-US" dirty="0"/>
              <a:t>Aggression, Abasement</a:t>
            </a:r>
          </a:p>
          <a:p>
            <a:pPr algn="ctr"/>
            <a:endParaRPr lang="en-US" dirty="0"/>
          </a:p>
          <a:p>
            <a:pPr algn="ctr"/>
            <a:r>
              <a:rPr lang="en-US" b="1" dirty="0"/>
              <a:t>Needs Concerned with Affection between People:</a:t>
            </a:r>
          </a:p>
          <a:p>
            <a:pPr algn="ctr"/>
            <a:r>
              <a:rPr lang="en-US" dirty="0"/>
              <a:t>Affiliation, Rejection, Nurturance, </a:t>
            </a:r>
            <a:r>
              <a:rPr lang="en-US" dirty="0" err="1"/>
              <a:t>Succorance</a:t>
            </a:r>
            <a:r>
              <a:rPr lang="en-US" dirty="0"/>
              <a:t>, Play</a:t>
            </a:r>
          </a:p>
          <a:p>
            <a:pPr algn="ctr"/>
            <a:endParaRPr lang="en-US" dirty="0"/>
          </a:p>
          <a:p>
            <a:pPr algn="ctr"/>
            <a:r>
              <a:rPr lang="en-US" b="1" dirty="0"/>
              <a:t>Needs Concerned with Social Intercourse:</a:t>
            </a:r>
          </a:p>
          <a:p>
            <a:pPr algn="ctr"/>
            <a:r>
              <a:rPr lang="en-US" dirty="0"/>
              <a:t>Cognizance, Exposition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Measuring Cultural Values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752600"/>
            <a:ext cx="8534400" cy="4724400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Rokeach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Value Survey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Terminal Values: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 Desired end states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Instrumental Values: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 Actions needed to achieve terminal values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List of Values (LOV) Scale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Developed to isolate values with more direct marketing applications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Identifies nine (9) consumer segments based on the values they endorse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Relates each value to differences in consumption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Means-End Chain Model</a:t>
            </a:r>
            <a:endParaRPr kumimoji="0" lang="en-US" sz="40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752600"/>
            <a:ext cx="8534400" cy="4724400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Laddering: 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 A technique that uncovers consumers’ associations between attributes and consequences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Hierarchical value maps: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 Show how product attributes are linked to desired end states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Means-End Conceptualization of the Components of Advertising Strategy (MECCAS):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Message Elements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Consumer Benefits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Executional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 Framework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Leverage Point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+mn-lt"/>
              </a:rPr>
              <a:t>Driving Force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8F8F8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0"/>
            <a:ext cx="8229600" cy="1219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Values</a:t>
            </a:r>
            <a:endParaRPr kumimoji="0" lang="en-US" sz="40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143000"/>
            <a:ext cx="8534400" cy="5334000"/>
          </a:xfrm>
          <a:prstGeom prst="rect">
            <a:avLst/>
          </a:prstGeom>
          <a:solidFill>
            <a:srgbClr val="FF0000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 belief that some condition is preferable to its opposite (e.g. freedom is better than slavery)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 Values: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General set of values that uniquely define a culture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Value system: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 culture’s unique set of rankings of the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relative importance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of universal values.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Enculturation: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Process of learning the value systems of one’s own culture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Acculturation: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Process of learning the value system of another culture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Cultural beliefs are taught by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socialization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agents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(i.e., parents, friends, and teachers)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GAD2"/>
          <p:cNvPicPr>
            <a:picLocks noChangeAspect="1" noChangeArrowheads="1"/>
          </p:cNvPicPr>
          <p:nvPr/>
        </p:nvPicPr>
        <p:blipFill>
          <a:blip r:embed="rId2"/>
          <a:srcRect l="16667" t="2469" r="18333"/>
          <a:stretch>
            <a:fillRect/>
          </a:stretch>
        </p:blipFill>
        <p:spPr bwMode="auto">
          <a:xfrm>
            <a:off x="2133600" y="0"/>
            <a:ext cx="48006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olex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 l="7007" r="1898" b="8888"/>
          <a:stretch>
            <a:fillRect/>
          </a:stretch>
        </p:blipFill>
        <p:spPr bwMode="auto">
          <a:xfrm>
            <a:off x="1143000" y="0"/>
            <a:ext cx="69342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x 8_8"/>
          <p:cNvPicPr>
            <a:picLocks noChangeAspect="1" noChangeArrowheads="1"/>
          </p:cNvPicPr>
          <p:nvPr/>
        </p:nvPicPr>
        <p:blipFill>
          <a:blip r:embed="rId2">
            <a:lum bright="-24000" contrast="36000"/>
          </a:blip>
          <a:srcRect l="46986" t="2777" r="5571" b="8330"/>
          <a:stretch>
            <a:fillRect/>
          </a:stretch>
        </p:blipFill>
        <p:spPr bwMode="auto">
          <a:xfrm>
            <a:off x="1382713" y="384175"/>
            <a:ext cx="6477000" cy="6161088"/>
          </a:xfrm>
          <a:prstGeom prst="rect">
            <a:avLst/>
          </a:prstGeom>
          <a:noFill/>
          <a:ln w="152400" cmpd="thickThin">
            <a:solidFill>
              <a:srgbClr val="FFCC66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3045767"/>
            <a:ext cx="1927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KELLOGGS</a:t>
            </a:r>
            <a:endParaRPr lang="en-GB" b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6200" y="3124200"/>
            <a:ext cx="1965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TRADITION</a:t>
            </a:r>
            <a:endParaRPr lang="en-GB" b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7200" y="3200400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 smtClean="0"/>
              <a:t>NOKIA</a:t>
            </a:r>
            <a:endParaRPr lang="en-GB" b="1" u="sng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1472214676</TotalTime>
  <Pages>14</Pages>
  <Words>817</Words>
  <Application>Microsoft Office PowerPoint</Application>
  <PresentationFormat>On-screen Show (4:3)</PresentationFormat>
  <Paragraphs>162</Paragraphs>
  <Slides>27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Worksheet</vt:lpstr>
      <vt:lpstr>Slide 1</vt:lpstr>
      <vt:lpstr>Other Aspects of Culture</vt:lpstr>
      <vt:lpstr>Slide 3</vt:lpstr>
      <vt:lpstr>Slide 4</vt:lpstr>
      <vt:lpstr>Slide 5</vt:lpstr>
      <vt:lpstr>Values of a Culture</vt:lpstr>
      <vt:lpstr>Types of Ritual Experience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16: Cultural Influences on Consumer Behavior</dc:title>
  <dc:subject/>
  <dc:creator/>
  <cp:keywords/>
  <dc:description/>
  <cp:lastModifiedBy>NTS</cp:lastModifiedBy>
  <cp:revision>93</cp:revision>
  <cp:lastPrinted>1995-05-22T17:02:22Z</cp:lastPrinted>
  <dcterms:created xsi:type="dcterms:W3CDTF">1998-06-25T08:35:36Z</dcterms:created>
  <dcterms:modified xsi:type="dcterms:W3CDTF">2013-06-04T09:41:20Z</dcterms:modified>
</cp:coreProperties>
</file>