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63" r:id="rId3"/>
    <p:sldId id="264" r:id="rId4"/>
    <p:sldId id="257" r:id="rId5"/>
    <p:sldId id="268" r:id="rId6"/>
    <p:sldId id="258" r:id="rId7"/>
    <p:sldId id="265" r:id="rId8"/>
    <p:sldId id="259" r:id="rId9"/>
    <p:sldId id="260" r:id="rId10"/>
    <p:sldId id="261" r:id="rId11"/>
    <p:sldId id="262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66FF"/>
    <a:srgbClr val="FFFF66"/>
    <a:srgbClr val="6666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B637A-60CE-438A-8118-FE1726119927}" type="datetimeFigureOut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BA751-1C8F-407F-B0A6-E8722EA6D7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5920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D4CC-9C95-47F4-90AC-003A2CC423B1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560F6-526D-4EBD-915E-EF0E6F3D4CE5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28136-F684-4FB3-B3B1-DD4E8AB93A18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E1F12-AD75-41DE-9E2C-B600FB4A3F39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DDB84-204C-4D8E-A930-DF829AFEB41E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F6F5-4333-4333-8561-7CB59FB4C609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9B59-E410-4FD5-A687-478CE9C1E783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7167-ACB1-4BC2-8FAE-8EAAE0BD42A0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8656-E4B0-4115-9D97-106D13F50DAB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D904E-9C86-49AA-BE20-E3B4F6C405D0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995B-E746-4951-9720-58F29FE2A742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D1119-E410-4FBC-A83F-AF0131477F9F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85E88-FEBE-4DB4-A4D3-650FC2606F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39000" y="6203667"/>
            <a:ext cx="1143000" cy="384048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286000" y="1371600"/>
            <a:ext cx="6019800" cy="3429000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895600" y="1828800"/>
            <a:ext cx="4800600" cy="2590800"/>
          </a:xfrm>
          <a:prstGeom prst="roundRect">
            <a:avLst/>
          </a:prstGeom>
          <a:solidFill>
            <a:schemeClr val="bg2">
              <a:lumMod val="75000"/>
            </a:scheme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83066" y="2501325"/>
            <a:ext cx="4384534" cy="584775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FF66"/>
                </a:solidFill>
                <a:latin typeface="Berlin Sans FB Demi" pitchFamily="34" charset="0"/>
              </a:rPr>
              <a:t>BRANDS &amp; BRANDING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14800" y="5562600"/>
            <a:ext cx="1687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 smtClean="0"/>
              <a:t>Zeenat</a:t>
            </a:r>
            <a:r>
              <a:rPr lang="en-GB" b="1" dirty="0" smtClean="0"/>
              <a:t> </a:t>
            </a:r>
            <a:r>
              <a:rPr lang="en-GB" b="1" dirty="0" err="1" smtClean="0"/>
              <a:t>Jabbar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52400" y="152400"/>
            <a:ext cx="8229600" cy="8651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>
                    <a:lumMod val="7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Berlin Sans FB Demi" pitchFamily="34" charset="0"/>
                <a:ea typeface="+mj-ea"/>
                <a:cs typeface="+mj-cs"/>
              </a:rPr>
              <a:t>Do Marketers Create Artificial Needs?</a:t>
            </a:r>
            <a:endParaRPr kumimoji="0" lang="en-US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2">
                  <a:lumMod val="75000"/>
                </a:schemeClr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762000"/>
            <a:ext cx="8915400" cy="158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71563" y="762000"/>
            <a:ext cx="6856556" cy="1200329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tIns="228600" bIns="228600" anchor="ctr">
            <a:spAutoFit/>
          </a:bodyPr>
          <a:lstStyle/>
          <a:p>
            <a:pPr algn="ctr">
              <a:buClr>
                <a:schemeClr val="folHlink"/>
              </a:buClr>
              <a:buSzPct val="120000"/>
            </a:pPr>
            <a:r>
              <a:rPr lang="en-US" sz="2400" b="1" dirty="0"/>
              <a:t>Objective of marketing: create awareness that </a:t>
            </a:r>
          </a:p>
          <a:p>
            <a:pPr algn="ctr">
              <a:buClr>
                <a:schemeClr val="folHlink"/>
              </a:buClr>
              <a:buSzPct val="120000"/>
            </a:pPr>
            <a:r>
              <a:rPr lang="en-US" sz="2400" b="1" dirty="0"/>
              <a:t>needs exist, </a:t>
            </a:r>
            <a:r>
              <a:rPr lang="en-US" sz="2400" b="1" u="sng" dirty="0"/>
              <a:t>not</a:t>
            </a:r>
            <a:r>
              <a:rPr lang="en-US" sz="2400" b="1" dirty="0"/>
              <a:t> to create needs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762000" y="2667001"/>
            <a:ext cx="2971800" cy="12954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Need: a basic biological motive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038600" y="2826603"/>
            <a:ext cx="1108637" cy="83099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tIns="228600" bIns="228600">
            <a:spAutoFit/>
          </a:bodyPr>
          <a:lstStyle/>
          <a:p>
            <a:r>
              <a:rPr lang="en-US" sz="2400" b="1" u="sng" dirty="0">
                <a:solidFill>
                  <a:srgbClr val="CC3300"/>
                </a:solidFill>
              </a:rPr>
              <a:t>versus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410200" y="2667001"/>
            <a:ext cx="3276600" cy="12954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Want: one way that society has taught us that the need can be satisfied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 animBg="1"/>
      <p:bldP spid="10" grpId="0"/>
      <p:bldP spid="11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29000" y="2775466"/>
            <a:ext cx="1475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VODAFONE</a:t>
            </a:r>
            <a:endParaRPr lang="en-GB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71450" y="63500"/>
            <a:ext cx="5732338" cy="589263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66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Berlin Sans FB Demi" pitchFamily="34" charset="0"/>
                <a:ea typeface="+mj-ea"/>
                <a:cs typeface="+mj-cs"/>
              </a:rPr>
              <a:t>Defining Consumer  Behavior</a:t>
            </a:r>
            <a:endParaRPr kumimoji="0" lang="en-US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FF66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514600" y="2362200"/>
            <a:ext cx="5867400" cy="2753061"/>
          </a:xfrm>
          <a:prstGeom prst="rect">
            <a:avLst/>
          </a:prstGeom>
          <a:solidFill>
            <a:srgbClr val="676767"/>
          </a:solidFill>
          <a:ln w="76200">
            <a:solidFill>
              <a:srgbClr val="FAFD00"/>
            </a:solidFill>
            <a:miter lim="800000"/>
            <a:headEnd/>
            <a:tailEnd/>
          </a:ln>
          <a:effectLst/>
        </p:spPr>
        <p:txBody>
          <a:bodyPr wrap="square" lIns="47625" tIns="19050" rIns="47625" bIns="19050">
            <a:spAutoFit/>
          </a:bodyPr>
          <a:lstStyle/>
          <a:p>
            <a:pPr marL="342900" indent="-342900" algn="ctr">
              <a:lnSpc>
                <a:spcPct val="90000"/>
              </a:lnSpc>
              <a:tabLst>
                <a:tab pos="457200" algn="l"/>
              </a:tabLst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</a:rPr>
              <a:t>Consumer Behavior is the </a:t>
            </a:r>
            <a:r>
              <a:rPr lang="en-US" sz="2800" b="1" u="sng" dirty="0">
                <a:solidFill>
                  <a:srgbClr val="FFFFFF"/>
                </a:solidFill>
                <a:latin typeface="Arial" pitchFamily="34" charset="0"/>
              </a:rPr>
              <a:t>Process</a:t>
            </a:r>
            <a:r>
              <a:rPr lang="en-US" sz="2800" b="1" dirty="0">
                <a:solidFill>
                  <a:srgbClr val="FFFFFF"/>
                </a:solidFill>
                <a:latin typeface="Arial" pitchFamily="34" charset="0"/>
              </a:rPr>
              <a:t> Involved When Individuals or Groups Select, Use, or Dispose of Products, Services, Ideas or Experiences (</a:t>
            </a:r>
            <a:r>
              <a:rPr lang="en-US" sz="2800" b="1" u="sng" dirty="0">
                <a:solidFill>
                  <a:srgbClr val="FFFFFF"/>
                </a:solidFill>
                <a:latin typeface="Arial" pitchFamily="34" charset="0"/>
              </a:rPr>
              <a:t>Exchange</a:t>
            </a:r>
            <a:r>
              <a:rPr lang="en-US" sz="2800" b="1" dirty="0">
                <a:solidFill>
                  <a:srgbClr val="FFFFFF"/>
                </a:solidFill>
                <a:latin typeface="Arial" pitchFamily="34" charset="0"/>
              </a:rPr>
              <a:t>) to Satisfy Needs and Desires</a:t>
            </a:r>
            <a:r>
              <a:rPr lang="en-US" sz="2800" b="1" i="1" dirty="0">
                <a:solidFill>
                  <a:srgbClr val="FFFFFF"/>
                </a:solidFill>
                <a:latin typeface="Arial" pitchFamily="34" charset="0"/>
              </a:rPr>
              <a:t>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62000"/>
            <a:ext cx="8915400" cy="158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9B59-E410-4FD5-A687-478CE9C1E783}" type="datetime1">
              <a:rPr lang="en-US" smtClean="0"/>
              <a:pPr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Consumer Behaviour by Zeenat Jabbar, MBA2K8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1036" descr="C:\MyData\Melissa\Solomon CB 6e\Jpegs\Chapter 01\EX.01.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28600"/>
            <a:ext cx="5562600" cy="643813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Ex 1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  <a:ln w="57150">
            <a:solidFill>
              <a:srgbClr val="66FF33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91200" y="762000"/>
            <a:ext cx="1630896" cy="338554"/>
          </a:xfrm>
          <a:prstGeom prst="rect">
            <a:avLst/>
          </a:prstGeom>
          <a:solidFill>
            <a:srgbClr val="FF66FF"/>
          </a:solidFill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ROLE THEORY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6553200" y="1143000"/>
            <a:ext cx="685800" cy="5334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24200" y="152400"/>
            <a:ext cx="5670591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Identifies consumers as actors on the marketplace stage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6629400" y="457200"/>
            <a:ext cx="381000" cy="30480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78566" y="290830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HEINZ</a:t>
            </a:r>
            <a:endParaRPr lang="en-GB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3363" y="107950"/>
            <a:ext cx="5743560" cy="589263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66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Berlin Sans FB Demi" pitchFamily="34" charset="0"/>
                <a:ea typeface="+mj-ea"/>
                <a:cs typeface="+mj-cs"/>
              </a:rPr>
              <a:t>The Meaning of Consumption</a:t>
            </a:r>
            <a:endParaRPr kumimoji="0" lang="en-US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FF66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62000"/>
            <a:ext cx="8915400" cy="158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14350" y="872859"/>
            <a:ext cx="8020050" cy="8035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600" b="1" dirty="0">
                <a:latin typeface="Arial" pitchFamily="34" charset="0"/>
              </a:rPr>
              <a:t>Types of Relationships a Person May Have With a Product: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 rot="5400000">
            <a:off x="3726872" y="2665991"/>
            <a:ext cx="1366407" cy="5940425"/>
          </a:xfrm>
          <a:prstGeom prst="cube">
            <a:avLst>
              <a:gd name="adj" fmla="val 11648"/>
            </a:avLst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lin ang="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 i="1">
                <a:solidFill>
                  <a:srgbClr val="000000"/>
                </a:solidFill>
                <a:latin typeface="Arial" pitchFamily="34" charset="0"/>
              </a:rPr>
              <a:t> Love</a:t>
            </a:r>
          </a:p>
          <a:p>
            <a:pPr algn="ctr" defTabSz="927100"/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Elicits Bonds of Warmth, Passion, or Other </a:t>
            </a:r>
          </a:p>
          <a:p>
            <a:pPr algn="ctr" defTabSz="927100"/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Strong Emotion</a:t>
            </a: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 rot="5400000">
            <a:off x="3746814" y="1501462"/>
            <a:ext cx="1304298" cy="5921375"/>
          </a:xfrm>
          <a:prstGeom prst="cube">
            <a:avLst>
              <a:gd name="adj" fmla="val 11648"/>
            </a:avLst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lin ang="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 i="1">
                <a:solidFill>
                  <a:srgbClr val="000000"/>
                </a:solidFill>
                <a:latin typeface="Arial" pitchFamily="34" charset="0"/>
              </a:rPr>
              <a:t>Interdependence</a:t>
            </a:r>
          </a:p>
          <a:p>
            <a:pPr algn="ctr" defTabSz="927100"/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Part of the User’s Daily Routine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 rot="5400000">
            <a:off x="3779456" y="379030"/>
            <a:ext cx="1242189" cy="5924550"/>
          </a:xfrm>
          <a:prstGeom prst="cube">
            <a:avLst>
              <a:gd name="adj" fmla="val 11648"/>
            </a:avLst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lin ang="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 i="1">
                <a:solidFill>
                  <a:srgbClr val="000000"/>
                </a:solidFill>
                <a:latin typeface="Arial" pitchFamily="34" charset="0"/>
              </a:rPr>
              <a:t> Nostalgic Attachment</a:t>
            </a:r>
          </a:p>
          <a:p>
            <a:pPr algn="ctr" defTabSz="927100"/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Serves as a Link With a Past Self</a:t>
            </a: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 rot="5400000">
            <a:off x="3794630" y="-756154"/>
            <a:ext cx="1215016" cy="5927725"/>
          </a:xfrm>
          <a:prstGeom prst="cube">
            <a:avLst>
              <a:gd name="adj" fmla="val 11648"/>
            </a:avLst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lin ang="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000" b="1" i="1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2200" b="1" i="1">
                <a:solidFill>
                  <a:srgbClr val="000000"/>
                </a:solidFill>
                <a:latin typeface="Arial" pitchFamily="34" charset="0"/>
              </a:rPr>
              <a:t>Self-Concept Attachment</a:t>
            </a:r>
            <a:endParaRPr lang="en-US" sz="2200" b="1">
              <a:solidFill>
                <a:srgbClr val="000000"/>
              </a:solidFill>
              <a:latin typeface="Arial" pitchFamily="34" charset="0"/>
            </a:endParaRPr>
          </a:p>
          <a:p>
            <a:pPr algn="ctr" defTabSz="927100"/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 Helps to Establish the User’s Identity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153400" cy="47244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28600" y="76200"/>
            <a:ext cx="6629400" cy="712787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66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Berlin Sans FB Demi" pitchFamily="34" charset="0"/>
                <a:ea typeface="+mj-ea"/>
                <a:cs typeface="+mj-cs"/>
              </a:rPr>
              <a:t>Consumer Behavior is a “Process”</a:t>
            </a:r>
            <a:endParaRPr kumimoji="0" lang="en-US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FF66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762000"/>
            <a:ext cx="8915400" cy="158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 descr="advert ring"/>
          <p:cNvPicPr>
            <a:picLocks noChangeAspect="1" noChangeArrowheads="1"/>
          </p:cNvPicPr>
          <p:nvPr/>
        </p:nvPicPr>
        <p:blipFill>
          <a:blip r:embed="rId2">
            <a:lum bright="20000" contrast="30000"/>
          </a:blip>
          <a:srcRect/>
          <a:stretch>
            <a:fillRect/>
          </a:stretch>
        </p:blipFill>
        <p:spPr bwMode="auto">
          <a:xfrm>
            <a:off x="2286000" y="304800"/>
            <a:ext cx="4572601" cy="5786438"/>
          </a:xfrm>
          <a:prstGeom prst="rect">
            <a:avLst/>
          </a:prstGeom>
          <a:noFill/>
          <a:ln w="152400">
            <a:pattFill prst="lgConfetti">
              <a:fgClr>
                <a:schemeClr val="bg1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8651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FF66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Berlin Sans FB Demi" pitchFamily="34" charset="0"/>
                <a:ea typeface="+mj-ea"/>
                <a:cs typeface="+mj-cs"/>
              </a:rPr>
              <a:t>Segmenting Consumers:</a:t>
            </a:r>
            <a:endParaRPr kumimoji="0" lang="en-US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FF66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Berlin Sans FB Demi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912812"/>
            <a:ext cx="8915400" cy="158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371600"/>
            <a:ext cx="4267200" cy="464820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Demographics: statistics that measure observable aspects of a population, such as: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Gender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Family structure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Social class and income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Race and ethnicity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Geography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953000" y="1371600"/>
            <a:ext cx="3657600" cy="4530725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Psychographics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way we feel about ourselves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things we value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things we do in our spare time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54831" y="2743200"/>
            <a:ext cx="990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UFONE</a:t>
            </a:r>
            <a:endParaRPr lang="en-GB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5E88-FEBE-4DB4-A4D3-650FC2606F5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009111" y="2438400"/>
            <a:ext cx="853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ZONG</a:t>
            </a:r>
            <a:endParaRPr lang="en-GB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</TotalTime>
  <Words>229</Words>
  <Application>Microsoft Office PowerPoint</Application>
  <PresentationFormat>On-screen Show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ZJ</dc:creator>
  <cp:lastModifiedBy>NTS</cp:lastModifiedBy>
  <cp:revision>41</cp:revision>
  <dcterms:created xsi:type="dcterms:W3CDTF">2009-08-30T16:17:07Z</dcterms:created>
  <dcterms:modified xsi:type="dcterms:W3CDTF">2013-06-04T08:10:54Z</dcterms:modified>
</cp:coreProperties>
</file>