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61" r:id="rId1"/>
  </p:sldMasterIdLst>
  <p:notesMasterIdLst>
    <p:notesMasterId r:id="rId27"/>
  </p:notesMasterIdLst>
  <p:handoutMasterIdLst>
    <p:handoutMasterId r:id="rId28"/>
  </p:handoutMasterIdLst>
  <p:sldIdLst>
    <p:sldId id="694" r:id="rId2"/>
    <p:sldId id="697" r:id="rId3"/>
    <p:sldId id="568" r:id="rId4"/>
    <p:sldId id="695" r:id="rId5"/>
    <p:sldId id="706" r:id="rId6"/>
    <p:sldId id="707" r:id="rId7"/>
    <p:sldId id="710" r:id="rId8"/>
    <p:sldId id="708" r:id="rId9"/>
    <p:sldId id="709" r:id="rId10"/>
    <p:sldId id="696" r:id="rId11"/>
    <p:sldId id="700" r:id="rId12"/>
    <p:sldId id="699" r:id="rId13"/>
    <p:sldId id="705" r:id="rId14"/>
    <p:sldId id="701" r:id="rId15"/>
    <p:sldId id="702" r:id="rId16"/>
    <p:sldId id="703" r:id="rId17"/>
    <p:sldId id="704" r:id="rId18"/>
    <p:sldId id="566" r:id="rId19"/>
    <p:sldId id="570" r:id="rId20"/>
    <p:sldId id="585" r:id="rId21"/>
    <p:sldId id="584" r:id="rId22"/>
    <p:sldId id="586" r:id="rId23"/>
    <p:sldId id="587" r:id="rId24"/>
    <p:sldId id="593" r:id="rId25"/>
    <p:sldId id="594" r:id="rId26"/>
  </p:sldIdLst>
  <p:sldSz cx="9144000" cy="6858000" type="screen4x3"/>
  <p:notesSz cx="6858000" cy="91440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00279F"/>
    <a:srgbClr val="009688"/>
    <a:srgbClr val="063DE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9843" autoAdjust="0"/>
  </p:normalViewPr>
  <p:slideViewPr>
    <p:cSldViewPr>
      <p:cViewPr varScale="1">
        <p:scale>
          <a:sx n="44" d="100"/>
          <a:sy n="44" d="100"/>
        </p:scale>
        <p:origin x="-1435" y="-8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40772167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51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9350" y="692150"/>
            <a:ext cx="4559300" cy="34163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</p:spTree>
    <p:extLst>
      <p:ext uri="{BB962C8B-B14F-4D97-AF65-F5344CB8AC3E}">
        <p14:creationId xmlns:p14="http://schemas.microsoft.com/office/powerpoint/2010/main" xmlns="" val="14378332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778243" name="Rectangle 3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96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46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7446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29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029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26</a:t>
            </a:r>
          </a:p>
        </p:txBody>
      </p:sp>
      <p:sp>
        <p:nvSpPr>
          <p:cNvPr id="78029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029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029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780295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33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233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26</a:t>
            </a:r>
          </a:p>
        </p:txBody>
      </p:sp>
      <p:sp>
        <p:nvSpPr>
          <p:cNvPr id="78234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234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234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cap="flat"/>
        </p:spPr>
      </p:sp>
      <p:sp>
        <p:nvSpPr>
          <p:cNvPr id="782343" name="Rectangle 7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98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9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00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01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02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0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804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37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7037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26</a:t>
            </a:r>
          </a:p>
        </p:txBody>
      </p:sp>
      <p:sp>
        <p:nvSpPr>
          <p:cNvPr id="57037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7037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70374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7037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6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5785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21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0621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29</a:t>
            </a:r>
          </a:p>
        </p:txBody>
      </p:sp>
      <p:sp>
        <p:nvSpPr>
          <p:cNvPr id="60621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0621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06214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6215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785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25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0825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9050" tIns="0" rIns="19050" bIns="0" anchor="b"/>
          <a:lstStyle/>
          <a:p>
            <a:pPr algn="r"/>
            <a:r>
              <a:rPr lang="en-US" sz="1000" i="1">
                <a:latin typeface="Times New Roman" pitchFamily="18" charset="0"/>
              </a:rPr>
              <a:t>29</a:t>
            </a:r>
          </a:p>
        </p:txBody>
      </p:sp>
      <p:sp>
        <p:nvSpPr>
          <p:cNvPr id="60826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0826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08262" name="Rectangle 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08263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306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1030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594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225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42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50938" y="692150"/>
            <a:ext cx="4556125" cy="3416300"/>
          </a:xfrm>
          <a:prstGeom prst="rect">
            <a:avLst/>
          </a:prstGeom>
          <a:noFill/>
          <a:ln w="12700"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6246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5B41CD-5E3A-409A-97E4-FF0054C652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7902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6.</a:t>
            </a:r>
            <a:fld id="{06D248ED-2F9D-4325-96BE-6C8875C512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8156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6.</a:t>
            </a:r>
            <a:fld id="{B814C706-E872-495C-8F36-879874CDB37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96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6.</a:t>
            </a:r>
            <a:fld id="{F7CD0596-55DC-450F-9D03-FE4632ED8A4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25962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6.</a:t>
            </a:r>
            <a:fld id="{C294A2F9-CC52-4313-B8FC-28B0E40634E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0339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6.</a:t>
            </a:r>
            <a:fld id="{22DC6C8B-35FB-4C6C-BB8F-01923908A2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3943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6.</a:t>
            </a:r>
            <a:fld id="{FAEBA649-E21D-480D-8640-3CFC397A98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3453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6.</a:t>
            </a:r>
            <a:fld id="{C9CA6893-2E30-435B-8276-59157888AF0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37906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6.</a:t>
            </a:r>
            <a:fld id="{D557120B-F607-4035-9B3B-394FE5FF182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42012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6.</a:t>
            </a:r>
            <a:fld id="{F14176A7-45DC-4FA0-A3AD-F05B9BF93ED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52949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6.</a:t>
            </a:r>
            <a:fld id="{0FFEFC2F-CE43-4819-8EFC-B657738153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503589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6.</a:t>
            </a:r>
            <a:fld id="{5349AC4F-383D-4DE3-AF4C-07D768F3CF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451554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219200"/>
            <a:ext cx="91440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/>
          </a:bodyPr>
          <a:lstStyle/>
          <a:p>
            <a:r>
              <a:rPr lang="en-US" sz="3000" dirty="0" smtClean="0">
                <a:solidFill>
                  <a:schemeClr val="hlink"/>
                </a:solidFill>
              </a:rPr>
              <a:t> </a:t>
            </a:r>
            <a:r>
              <a:rPr lang="en-US" sz="3000" dirty="0">
                <a:solidFill>
                  <a:schemeClr val="hlink"/>
                </a:solidFill>
              </a:rPr>
              <a:t>INTEGRATING MARKETING COMMUNICATIONS TO BUILD BRAND EQUITY</a:t>
            </a:r>
          </a:p>
        </p:txBody>
      </p:sp>
      <p:sp>
        <p:nvSpPr>
          <p:cNvPr id="777219" name="Rectangle 3"/>
          <p:cNvSpPr>
            <a:spLocks noGrp="1" noChangeArrowheads="1"/>
          </p:cNvSpPr>
          <p:nvPr>
            <p:ph idx="1"/>
          </p:nvPr>
        </p:nvSpPr>
        <p:spPr>
          <a:xfrm>
            <a:off x="1143000" y="4800600"/>
            <a:ext cx="6732588" cy="1627187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algn="ctr">
              <a:spcBef>
                <a:spcPct val="10000"/>
              </a:spcBef>
              <a:buFont typeface="Wingdings" pitchFamily="2" charset="2"/>
              <a:buNone/>
            </a:pPr>
            <a:r>
              <a:rPr lang="en-US" sz="2800" dirty="0" err="1" smtClean="0"/>
              <a:t>Zeenat</a:t>
            </a:r>
            <a:r>
              <a:rPr lang="en-US" sz="2800" dirty="0" smtClean="0"/>
              <a:t> </a:t>
            </a:r>
            <a:r>
              <a:rPr lang="en-US" sz="2800" dirty="0" err="1" smtClean="0"/>
              <a:t>Jabbar</a:t>
            </a:r>
            <a:endParaRPr lang="en-US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6.</a:t>
            </a:r>
            <a:fld id="{B953624B-D83C-4D18-8A56-7191D943B957}" type="slidenum">
              <a:rPr lang="en-US"/>
              <a:pPr/>
              <a:t>1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4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hlink"/>
                </a:solidFill>
              </a:rPr>
              <a:t>Overview</a:t>
            </a:r>
          </a:p>
        </p:txBody>
      </p:sp>
      <p:sp>
        <p:nvSpPr>
          <p:cNvPr id="787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i="1">
                <a:ea typeface="ＭＳ Ｐゴシック" charset="-128"/>
              </a:rPr>
              <a:t>Marketing communications</a:t>
            </a:r>
            <a:r>
              <a:rPr lang="en-US" altLang="ja-JP">
                <a:ea typeface="ＭＳ Ｐゴシック" charset="-128"/>
              </a:rPr>
              <a:t> are the means by which firms attempt to inform, persuade, and remind consumers—directly or indirectly—about the brands they sell.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6.</a:t>
            </a:r>
            <a:fld id="{37F84AEA-31E6-4263-BE01-8229E8B120C2}" type="slidenum">
              <a:rPr lang="en-US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42" name="Rectangle 2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sz="4000">
                <a:solidFill>
                  <a:schemeClr val="hlink"/>
                </a:solidFill>
              </a:rPr>
              <a:t>Simple Test for </a:t>
            </a:r>
            <a:br>
              <a:rPr lang="en-US" sz="4000">
                <a:solidFill>
                  <a:schemeClr val="hlink"/>
                </a:solidFill>
              </a:rPr>
            </a:br>
            <a:r>
              <a:rPr lang="en-US" sz="4000">
                <a:solidFill>
                  <a:schemeClr val="hlink"/>
                </a:solidFill>
              </a:rPr>
              <a:t>Marketing Communications</a:t>
            </a:r>
          </a:p>
        </p:txBody>
      </p:sp>
      <p:sp>
        <p:nvSpPr>
          <p:cNvPr id="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6.</a:t>
            </a:r>
            <a:fld id="{BB42F8F0-8DB7-4DBA-9C98-BE878A11B791}" type="slidenum">
              <a:rPr lang="en-US"/>
              <a:pPr/>
              <a:t>3</a:t>
            </a:fld>
            <a:endParaRPr lang="en-US"/>
          </a:p>
        </p:txBody>
      </p:sp>
      <p:sp>
        <p:nvSpPr>
          <p:cNvPr id="573444" name="AutoShape 4"/>
          <p:cNvSpPr>
            <a:spLocks noChangeArrowheads="1"/>
          </p:cNvSpPr>
          <p:nvPr/>
        </p:nvSpPr>
        <p:spPr bwMode="auto">
          <a:xfrm>
            <a:off x="3733800" y="3581400"/>
            <a:ext cx="1524000" cy="485775"/>
          </a:xfrm>
          <a:prstGeom prst="rightArrow">
            <a:avLst>
              <a:gd name="adj1" fmla="val 50000"/>
              <a:gd name="adj2" fmla="val 78577"/>
            </a:avLst>
          </a:prstGeom>
          <a:solidFill>
            <a:srgbClr val="FF000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73446" name="Rectangle 6"/>
          <p:cNvSpPr>
            <a:spLocks noChangeArrowheads="1"/>
          </p:cNvSpPr>
          <p:nvPr/>
        </p:nvSpPr>
        <p:spPr bwMode="auto">
          <a:xfrm>
            <a:off x="685800" y="3048000"/>
            <a:ext cx="2590800" cy="1752600"/>
          </a:xfrm>
          <a:prstGeom prst="rect">
            <a:avLst/>
          </a:prstGeom>
          <a:solidFill>
            <a:srgbClr val="80008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73448" name="Rectangle 8"/>
          <p:cNvSpPr>
            <a:spLocks noChangeArrowheads="1"/>
          </p:cNvSpPr>
          <p:nvPr/>
        </p:nvSpPr>
        <p:spPr bwMode="auto">
          <a:xfrm>
            <a:off x="533400" y="3276600"/>
            <a:ext cx="25908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342900" indent="-34290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Current</a:t>
            </a:r>
          </a:p>
          <a:p>
            <a:pPr marL="342900" indent="-34290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Brand	</a:t>
            </a:r>
          </a:p>
          <a:p>
            <a:pPr marL="342900" indent="-34290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Knowledge</a:t>
            </a:r>
          </a:p>
        </p:txBody>
      </p:sp>
      <p:sp>
        <p:nvSpPr>
          <p:cNvPr id="573449" name="Rectangle 9"/>
          <p:cNvSpPr>
            <a:spLocks noChangeArrowheads="1"/>
          </p:cNvSpPr>
          <p:nvPr/>
        </p:nvSpPr>
        <p:spPr bwMode="auto">
          <a:xfrm>
            <a:off x="5562600" y="3048000"/>
            <a:ext cx="2590800" cy="1752600"/>
          </a:xfrm>
          <a:prstGeom prst="rect">
            <a:avLst/>
          </a:prstGeom>
          <a:solidFill>
            <a:srgbClr val="008080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73450" name="Rectangle 10"/>
          <p:cNvSpPr>
            <a:spLocks noChangeArrowheads="1"/>
          </p:cNvSpPr>
          <p:nvPr/>
        </p:nvSpPr>
        <p:spPr bwMode="auto">
          <a:xfrm>
            <a:off x="5410200" y="3200400"/>
            <a:ext cx="2590800" cy="137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88" tIns="44450" rIns="90488" bIns="44450"/>
          <a:lstStyle/>
          <a:p>
            <a:pPr marL="342900" indent="-34290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Desired</a:t>
            </a:r>
          </a:p>
          <a:p>
            <a:pPr marL="342900" indent="-34290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Brand	</a:t>
            </a:r>
          </a:p>
          <a:p>
            <a:pPr marL="342900" indent="-342900"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</a:rPr>
              <a:t>Knowledge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26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0" y="304800"/>
            <a:ext cx="90678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sz="4000">
                <a:solidFill>
                  <a:schemeClr val="hlink"/>
                </a:solidFill>
              </a:rPr>
              <a:t>Information Processing Model of Communications</a:t>
            </a:r>
          </a:p>
        </p:txBody>
      </p:sp>
      <p:sp>
        <p:nvSpPr>
          <p:cNvPr id="779269" name="Rectangle 5"/>
          <p:cNvSpPr>
            <a:spLocks noGrp="1" noChangeArrowheads="1"/>
          </p:cNvSpPr>
          <p:nvPr>
            <p:ph idx="1"/>
          </p:nvPr>
        </p:nvSpPr>
        <p:spPr>
          <a:xfrm>
            <a:off x="533400" y="1676400"/>
            <a:ext cx="8382000" cy="4876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en-US"/>
              <a:t>Exposure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/>
              <a:t>Attention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/>
              <a:t>Comprehension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/>
              <a:t>Yielding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/>
              <a:t>Intentions</a:t>
            </a:r>
          </a:p>
          <a:p>
            <a:pPr marL="609600" indent="-609600">
              <a:buFont typeface="Wingdings" pitchFamily="2" charset="2"/>
              <a:buAutoNum type="arabicPeriod"/>
            </a:pPr>
            <a:r>
              <a:rPr lang="en-US"/>
              <a:t>Behavior</a:t>
            </a:r>
            <a:endParaRPr lang="en-US">
              <a:latin typeface="Tahoma" pitchFamily="34" charset="0"/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6.</a:t>
            </a:r>
            <a:fld id="{24117BBA-7AC2-4892-9819-B4F564E9082B}" type="slidenum">
              <a:rPr lang="en-US"/>
              <a:pPr/>
              <a:t>4</a:t>
            </a:fld>
            <a:endParaRPr lang="en-US"/>
          </a:p>
        </p:txBody>
      </p:sp>
      <p:sp>
        <p:nvSpPr>
          <p:cNvPr id="77926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7926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6.</a:t>
            </a:r>
            <a:fld id="{FAEBA649-E21D-480D-8640-3CFC397A9821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200400" y="2699266"/>
            <a:ext cx="2535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u="sng" dirty="0" smtClean="0"/>
              <a:t>UFONE SAAF AWAAZ</a:t>
            </a:r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xmlns="" val="3168067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6.</a:t>
            </a:r>
            <a:fld id="{FAEBA649-E21D-480D-8640-3CFC397A9821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001632" y="2699266"/>
            <a:ext cx="29334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u="sng" dirty="0" smtClean="0"/>
              <a:t>JAZZ RAILWAY STATION</a:t>
            </a:r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xmlns="" val="163096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6.</a:t>
            </a:r>
            <a:fld id="{FAEBA649-E21D-480D-8640-3CFC397A9821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083676" y="2699266"/>
            <a:ext cx="2769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u="sng" dirty="0" smtClean="0"/>
              <a:t>UFONE UTH PACKAGE</a:t>
            </a:r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xmlns="" val="85486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6.</a:t>
            </a:r>
            <a:fld id="{FAEBA649-E21D-480D-8640-3CFC397A982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512634" y="2699266"/>
            <a:ext cx="19114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u="sng" dirty="0" smtClean="0"/>
              <a:t>JAZZ COLLEGE</a:t>
            </a:r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xmlns="" val="1892483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6.</a:t>
            </a:r>
            <a:fld id="{FAEBA649-E21D-480D-8640-3CFC397A9821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255961" y="2699266"/>
            <a:ext cx="24248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u="sng" dirty="0" smtClean="0"/>
              <a:t>UFONE JAZZ FINAL</a:t>
            </a:r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xmlns="" val="181116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316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0" y="76200"/>
            <a:ext cx="90678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Marketing Communications Options</a:t>
            </a:r>
          </a:p>
        </p:txBody>
      </p:sp>
      <p:sp>
        <p:nvSpPr>
          <p:cNvPr id="781317" name="Rectangle 5"/>
          <p:cNvSpPr>
            <a:spLocks noGrp="1" noChangeArrowheads="1"/>
          </p:cNvSpPr>
          <p:nvPr>
            <p:ph idx="1"/>
          </p:nvPr>
        </p:nvSpPr>
        <p:spPr>
          <a:xfrm>
            <a:off x="533400" y="1447800"/>
            <a:ext cx="8077200" cy="4876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Advertising</a:t>
            </a:r>
          </a:p>
          <a:p>
            <a:r>
              <a:rPr lang="en-US"/>
              <a:t>Promotions</a:t>
            </a:r>
          </a:p>
          <a:p>
            <a:r>
              <a:rPr lang="en-US"/>
              <a:t>Event marketing and sponsorship</a:t>
            </a:r>
          </a:p>
          <a:p>
            <a:r>
              <a:rPr lang="en-US"/>
              <a:t>Public relations and publicity</a:t>
            </a:r>
          </a:p>
          <a:p>
            <a:r>
              <a:rPr lang="en-US"/>
              <a:t>Personal selling</a:t>
            </a:r>
          </a:p>
          <a:p>
            <a:endParaRPr lang="en-US"/>
          </a:p>
          <a:p>
            <a:pPr lvl="1"/>
            <a:endParaRPr lang="en-US"/>
          </a:p>
          <a:p>
            <a:pPr lvl="1"/>
            <a:endParaRPr lang="en-US">
              <a:latin typeface="Tahoma" pitchFamily="34" charset="0"/>
            </a:endParaRPr>
          </a:p>
          <a:p>
            <a:endParaRPr lang="en-US">
              <a:latin typeface="Tahoma" pitchFamily="34" charset="0"/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6.</a:t>
            </a:r>
            <a:fld id="{11DC25DF-2724-459C-A900-D2541B4EB0BB}" type="slidenum">
              <a:rPr lang="en-US"/>
              <a:pPr/>
              <a:t>10</a:t>
            </a:fld>
            <a:endParaRPr lang="en-US"/>
          </a:p>
        </p:txBody>
      </p:sp>
      <p:sp>
        <p:nvSpPr>
          <p:cNvPr id="78131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78131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5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>
                <a:solidFill>
                  <a:schemeClr val="hlink"/>
                </a:solidFill>
                <a:ea typeface="ＭＳ Ｐゴシック" charset="-128"/>
              </a:rPr>
              <a:t>Advertising</a:t>
            </a:r>
            <a:r>
              <a:rPr lang="en-US" altLang="ja-JP">
                <a:ea typeface="ＭＳ Ｐゴシック" charset="-128"/>
              </a:rPr>
              <a:t> </a:t>
            </a:r>
            <a:endParaRPr lang="en-US"/>
          </a:p>
        </p:txBody>
      </p:sp>
      <p:sp>
        <p:nvSpPr>
          <p:cNvPr id="790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>
                <a:ea typeface="ＭＳ Ｐゴシック" charset="-128"/>
              </a:rPr>
              <a:t>A powerful means of creating strong, favorable, and unique brand associations and eliciting positive judgments and feelings</a:t>
            </a:r>
          </a:p>
          <a:p>
            <a:r>
              <a:rPr lang="en-US" altLang="ja-JP">
                <a:ea typeface="ＭＳ Ｐゴシック" charset="-128"/>
              </a:rPr>
              <a:t>Controversial because its specific effects are often difficult to quantify and predict</a:t>
            </a:r>
          </a:p>
          <a:p>
            <a:r>
              <a:rPr lang="en-US" altLang="ja-JP">
                <a:ea typeface="ＭＳ Ｐゴシック" charset="-128"/>
              </a:rPr>
              <a:t>Nevertheless, a number of studies using very different approaches have shown the potential power of advertising on brand sales.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6.</a:t>
            </a:r>
            <a:fld id="{56886D73-1451-477E-954F-C91507331BE4}" type="slidenum">
              <a:rPr lang="en-US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5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sz="3600">
                <a:solidFill>
                  <a:schemeClr val="hlink"/>
                </a:solidFill>
                <a:ea typeface="ＭＳ Ｐゴシック" charset="-128"/>
              </a:rPr>
              <a:t>Ideal Ad Campaign </a:t>
            </a:r>
            <a:endParaRPr lang="en-US" sz="3600">
              <a:solidFill>
                <a:schemeClr val="hlink"/>
              </a:solidFill>
            </a:endParaRPr>
          </a:p>
        </p:txBody>
      </p:sp>
      <p:sp>
        <p:nvSpPr>
          <p:cNvPr id="789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r>
              <a:rPr lang="en-US" altLang="ja-JP" sz="2400">
                <a:ea typeface="ＭＳ Ｐゴシック" charset="-128"/>
              </a:rPr>
              <a:t>The ideal ad campaign would ensure that:</a:t>
            </a:r>
          </a:p>
          <a:p>
            <a:pPr marL="609600" indent="-609600">
              <a:lnSpc>
                <a:spcPct val="80000"/>
              </a:lnSpc>
            </a:pPr>
            <a:endParaRPr lang="en-US" altLang="ja-JP" sz="2000">
              <a:ea typeface="ＭＳ Ｐゴシック" charset="-128"/>
            </a:endParaRP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ja-JP" sz="2000">
                <a:ea typeface="ＭＳ Ｐゴシック" charset="-128"/>
              </a:rPr>
              <a:t>The right consumer is exposed to the right message at the right place and at the right time.</a:t>
            </a: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ja-JP" sz="2000">
                <a:ea typeface="ＭＳ Ｐゴシック" charset="-128"/>
              </a:rPr>
              <a:t>The creative strategy for the advertising causes the consumer to notice and attend to the ad but does not distract from the intended message.</a:t>
            </a:r>
            <a:endParaRPr lang="en-US" altLang="ja-JP" sz="2000" b="1">
              <a:ea typeface="ＭＳ Ｐゴシック" charset="-128"/>
            </a:endParaRP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ja-JP" sz="2000">
                <a:ea typeface="ＭＳ Ｐゴシック" charset="-128"/>
              </a:rPr>
              <a:t>The ad properly reflects the consumer’s level of understanding about the product and the brand.</a:t>
            </a:r>
            <a:endParaRPr lang="en-US" altLang="ja-JP" sz="2000" b="1">
              <a:ea typeface="ＭＳ Ｐゴシック" charset="-128"/>
            </a:endParaRP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ja-JP" sz="2000">
                <a:ea typeface="ＭＳ Ｐゴシック" charset="-128"/>
              </a:rPr>
              <a:t>The ad correctly positions the brand in terms of desirable and deliverable points-of-difference and points-of-parity.</a:t>
            </a:r>
            <a:endParaRPr lang="en-US" altLang="ja-JP" sz="2000" b="1">
              <a:ea typeface="ＭＳ Ｐゴシック" charset="-128"/>
            </a:endParaRP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ja-JP" sz="2000">
                <a:ea typeface="ＭＳ Ｐゴシック" charset="-128"/>
              </a:rPr>
              <a:t>The ad motivates consumers to consider purchase of the brand.</a:t>
            </a:r>
            <a:endParaRPr lang="en-US" altLang="ja-JP" sz="2000" b="1">
              <a:ea typeface="ＭＳ Ｐゴシック" charset="-128"/>
            </a:endParaRPr>
          </a:p>
          <a:p>
            <a:pPr marL="609600" indent="-609600">
              <a:lnSpc>
                <a:spcPct val="80000"/>
              </a:lnSpc>
              <a:buFont typeface="Wingdings" pitchFamily="2" charset="2"/>
              <a:buAutoNum type="arabicPeriod"/>
            </a:pPr>
            <a:r>
              <a:rPr lang="en-US" altLang="ja-JP" sz="2000">
                <a:ea typeface="ＭＳ Ｐゴシック" charset="-128"/>
              </a:rPr>
              <a:t>The ad creates strong brand associations to all of these stored communication effects so that they can have an effect when consumers are considering making a purchase.</a:t>
            </a:r>
            <a:endParaRPr lang="en-US" sz="200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6.</a:t>
            </a:r>
            <a:fld id="{957EDAC3-FF58-4668-A0CC-424CD554C34C}" type="slidenum">
              <a:rPr lang="en-US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>
                <a:solidFill>
                  <a:schemeClr val="hlink"/>
                </a:solidFill>
                <a:ea typeface="ＭＳ Ｐゴシック" charset="-128"/>
              </a:rPr>
              <a:t>Category of Advertising</a:t>
            </a:r>
            <a:r>
              <a:rPr lang="en-US" altLang="ja-JP">
                <a:ea typeface="ＭＳ Ｐゴシック" charset="-128"/>
              </a:rPr>
              <a:t> </a:t>
            </a:r>
            <a:endParaRPr lang="en-US"/>
          </a:p>
        </p:txBody>
      </p:sp>
      <p:sp>
        <p:nvSpPr>
          <p:cNvPr id="795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/>
              <a:t>Television</a:t>
            </a:r>
          </a:p>
          <a:p>
            <a:r>
              <a:rPr lang="en-US" sz="2800"/>
              <a:t>Radio</a:t>
            </a:r>
          </a:p>
          <a:p>
            <a:r>
              <a:rPr lang="en-US" sz="2800"/>
              <a:t>Print</a:t>
            </a:r>
          </a:p>
          <a:p>
            <a:r>
              <a:rPr lang="en-US" sz="2800"/>
              <a:t>Direct response</a:t>
            </a:r>
          </a:p>
          <a:p>
            <a:r>
              <a:rPr lang="en-US" sz="2800"/>
              <a:t>Interactive: websites, online ads</a:t>
            </a:r>
          </a:p>
          <a:p>
            <a:r>
              <a:rPr lang="en-US" sz="2800"/>
              <a:t>Mobile marketing</a:t>
            </a:r>
          </a:p>
          <a:p>
            <a:r>
              <a:rPr lang="en-US" sz="2800"/>
              <a:t>Place advertising: </a:t>
            </a:r>
          </a:p>
          <a:p>
            <a:pPr lvl="1"/>
            <a:r>
              <a:rPr lang="en-US" altLang="ja-JP" sz="2400">
                <a:ea typeface="ＭＳ Ｐゴシック" charset="-128"/>
              </a:rPr>
              <a:t>Billboards; movies, airlines, and lounges; product placement; and point-of-purchase advertising </a:t>
            </a:r>
            <a:endParaRPr lang="en-US" sz="240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6.</a:t>
            </a:r>
            <a:fld id="{0D576D1A-6D92-4806-8AC7-8F62216F38C0}" type="slidenum">
              <a:rPr lang="en-US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5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hlink"/>
                </a:solidFill>
              </a:rPr>
              <a:t>Promotions</a:t>
            </a:r>
          </a:p>
        </p:txBody>
      </p:sp>
      <p:sp>
        <p:nvSpPr>
          <p:cNvPr id="79155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ja-JP" sz="2800">
                <a:ea typeface="ＭＳ Ｐゴシック" charset="-128"/>
              </a:rPr>
              <a:t>Short-term incentives to encourage trial or usage of a product or service </a:t>
            </a:r>
          </a:p>
          <a:p>
            <a:pPr>
              <a:lnSpc>
                <a:spcPct val="80000"/>
              </a:lnSpc>
            </a:pPr>
            <a:r>
              <a:rPr lang="en-US" altLang="ja-JP" sz="2800">
                <a:ea typeface="ＭＳ Ｐゴシック" charset="-128"/>
              </a:rPr>
              <a:t>Marketers can target sales promotions at either the trade or end consumers </a:t>
            </a:r>
          </a:p>
          <a:p>
            <a:pPr>
              <a:lnSpc>
                <a:spcPct val="80000"/>
              </a:lnSpc>
            </a:pPr>
            <a:r>
              <a:rPr lang="en-US" altLang="ja-JP" sz="2800">
                <a:ea typeface="ＭＳ Ｐゴシック" charset="-128"/>
              </a:rPr>
              <a:t>Consumer promotions</a:t>
            </a:r>
          </a:p>
          <a:p>
            <a:pPr lvl="1">
              <a:lnSpc>
                <a:spcPct val="80000"/>
              </a:lnSpc>
            </a:pPr>
            <a:r>
              <a:rPr lang="en-US" altLang="ja-JP" sz="2400">
                <a:ea typeface="ＭＳ Ｐゴシック" charset="-128"/>
              </a:rPr>
              <a:t>Consumer promotions are designed to change the choices, quantity, or timing of consumers’ product purchases. </a:t>
            </a:r>
          </a:p>
          <a:p>
            <a:pPr>
              <a:lnSpc>
                <a:spcPct val="80000"/>
              </a:lnSpc>
            </a:pPr>
            <a:r>
              <a:rPr lang="en-US" altLang="ja-JP" sz="2800">
                <a:ea typeface="ＭＳ Ｐゴシック" charset="-128"/>
              </a:rPr>
              <a:t>Trade promotions</a:t>
            </a:r>
          </a:p>
          <a:p>
            <a:pPr lvl="1">
              <a:lnSpc>
                <a:spcPct val="80000"/>
              </a:lnSpc>
            </a:pPr>
            <a:r>
              <a:rPr lang="en-US" altLang="ja-JP" sz="2400">
                <a:ea typeface="ＭＳ Ｐゴシック" charset="-128"/>
              </a:rPr>
              <a:t>Trade promotions are often financial incentives or discounts given to retailers, distributors, and other members of the trade to stock, display, and in other ways facilitate the sale of a product.</a:t>
            </a:r>
            <a:endParaRPr lang="en-US" sz="240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6.</a:t>
            </a:r>
            <a:fld id="{42EDDE8F-E710-45E4-8451-494E88E45832}" type="slidenum">
              <a:rPr lang="en-US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5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>
                <a:solidFill>
                  <a:schemeClr val="hlink"/>
                </a:solidFill>
              </a:rPr>
              <a:t>Event Marketing and Sponsorship</a:t>
            </a:r>
          </a:p>
        </p:txBody>
      </p:sp>
      <p:sp>
        <p:nvSpPr>
          <p:cNvPr id="792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ja-JP" i="1">
                <a:ea typeface="ＭＳ Ｐゴシック" charset="-128"/>
              </a:rPr>
              <a:t>Event marketing</a:t>
            </a:r>
            <a:r>
              <a:rPr lang="en-US" altLang="ja-JP">
                <a:ea typeface="ＭＳ Ｐゴシック" charset="-128"/>
              </a:rPr>
              <a:t> is public sponsorship of events or activities related to sports, art, entertainment, or social causes. </a:t>
            </a:r>
          </a:p>
          <a:p>
            <a:pPr>
              <a:lnSpc>
                <a:spcPct val="90000"/>
              </a:lnSpc>
            </a:pPr>
            <a:r>
              <a:rPr lang="en-US" altLang="ja-JP">
                <a:ea typeface="ＭＳ Ｐゴシック" charset="-128"/>
              </a:rPr>
              <a:t>Event sponsorship provides a different kind    of communication option for marketers. By becoming part of a special and personally relevant moment in consumers’ lives, sponsors can broaden and deepen their relationship with their target market. 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6.</a:t>
            </a:r>
            <a:fld id="{4A9FB097-33AB-4D19-9BC2-6C965D04C8B3}" type="slidenum">
              <a:rPr lang="en-US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6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hlink"/>
                </a:solidFill>
              </a:rPr>
              <a:t>Public Relations and Publicity</a:t>
            </a:r>
          </a:p>
        </p:txBody>
      </p:sp>
      <p:sp>
        <p:nvSpPr>
          <p:cNvPr id="793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i="1">
                <a:ea typeface="ＭＳ Ｐゴシック" charset="-128"/>
              </a:rPr>
              <a:t>Public relations </a:t>
            </a:r>
            <a:r>
              <a:rPr lang="en-US" altLang="ja-JP">
                <a:ea typeface="ＭＳ Ｐゴシック" charset="-128"/>
              </a:rPr>
              <a:t>and</a:t>
            </a:r>
            <a:r>
              <a:rPr lang="en-US" altLang="ja-JP" i="1">
                <a:ea typeface="ＭＳ Ｐゴシック" charset="-128"/>
              </a:rPr>
              <a:t> publicity</a:t>
            </a:r>
            <a:r>
              <a:rPr lang="en-US" altLang="ja-JP">
                <a:ea typeface="ＭＳ Ｐゴシック" charset="-128"/>
              </a:rPr>
              <a:t> relate to a variety of programs and are designed to promote or protect a company’s image or its individual products. </a:t>
            </a:r>
          </a:p>
          <a:p>
            <a:r>
              <a:rPr lang="en-US" altLang="ja-JP">
                <a:ea typeface="ＭＳ Ｐゴシック" charset="-128"/>
              </a:rPr>
              <a:t>Buzz Marketing</a:t>
            </a:r>
          </a:p>
          <a:p>
            <a:pPr lvl="1"/>
            <a:r>
              <a:rPr lang="en-US" altLang="ja-JP">
                <a:ea typeface="ＭＳ Ｐゴシック" charset="-128"/>
              </a:rPr>
              <a:t>Occasionally, a product enters the market with little fanfare yet is still able to attract a strong customer base.</a:t>
            </a:r>
            <a:endParaRPr lang="en-US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6.</a:t>
            </a:r>
            <a:fld id="{C652AEF2-1194-40E8-A4BC-892D9B9EFD98}" type="slidenum">
              <a:rPr lang="en-US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chemeClr val="hlink"/>
                </a:solidFill>
              </a:rPr>
              <a:t>Personal Selling</a:t>
            </a:r>
          </a:p>
        </p:txBody>
      </p:sp>
      <p:sp>
        <p:nvSpPr>
          <p:cNvPr id="794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sz="2800" i="1">
                <a:ea typeface="ＭＳ Ｐゴシック" charset="-128"/>
              </a:rPr>
              <a:t>Personal selling</a:t>
            </a:r>
            <a:r>
              <a:rPr lang="en-US" altLang="ja-JP" sz="2800">
                <a:ea typeface="ＭＳ Ｐゴシック" charset="-128"/>
              </a:rPr>
              <a:t> is face-to-face interaction with one or more prospective purchasers for the purpose of making sales </a:t>
            </a:r>
          </a:p>
          <a:p>
            <a:r>
              <a:rPr lang="en-US" altLang="ja-JP" sz="2800">
                <a:ea typeface="ＭＳ Ｐゴシック" charset="-128"/>
              </a:rPr>
              <a:t>The keys to better selling</a:t>
            </a:r>
          </a:p>
          <a:p>
            <a:pPr lvl="1"/>
            <a:r>
              <a:rPr lang="en-US" altLang="ja-JP" sz="2400">
                <a:ea typeface="ＭＳ Ｐゴシック" charset="-128"/>
              </a:rPr>
              <a:t>Rethink training</a:t>
            </a:r>
          </a:p>
          <a:p>
            <a:pPr lvl="1"/>
            <a:r>
              <a:rPr lang="en-US" altLang="ja-JP" sz="2400">
                <a:ea typeface="ＭＳ Ｐゴシック" charset="-128"/>
              </a:rPr>
              <a:t>Get everyone involved</a:t>
            </a:r>
            <a:endParaRPr lang="en-US" altLang="ja-JP" sz="2400">
              <a:ea typeface="ＭＳ Ｐゴシック" charset="-128"/>
              <a:sym typeface="Wingdings" pitchFamily="2" charset="2"/>
            </a:endParaRPr>
          </a:p>
          <a:p>
            <a:pPr lvl="1"/>
            <a:r>
              <a:rPr lang="en-US" altLang="ja-JP" sz="2400">
                <a:ea typeface="ＭＳ Ｐゴシック" charset="-128"/>
              </a:rPr>
              <a:t>Inspire from the top</a:t>
            </a:r>
            <a:endParaRPr lang="en-US" altLang="ja-JP" sz="2400">
              <a:ea typeface="ＭＳ Ｐゴシック" charset="-128"/>
              <a:sym typeface="Wingdings" pitchFamily="2" charset="2"/>
            </a:endParaRPr>
          </a:p>
          <a:p>
            <a:pPr lvl="1"/>
            <a:r>
              <a:rPr lang="en-US" altLang="ja-JP" sz="2400">
                <a:ea typeface="ＭＳ Ｐゴシック" charset="-128"/>
              </a:rPr>
              <a:t>Change the motivation </a:t>
            </a:r>
          </a:p>
          <a:p>
            <a:pPr lvl="1"/>
            <a:r>
              <a:rPr lang="en-US" altLang="ja-JP" sz="2400">
                <a:ea typeface="ＭＳ Ｐゴシック" charset="-128"/>
              </a:rPr>
              <a:t>Forge electronic links </a:t>
            </a:r>
            <a:endParaRPr lang="en-US" altLang="ja-JP" sz="2400">
              <a:ea typeface="ＭＳ Ｐゴシック" charset="-128"/>
              <a:sym typeface="Wingdings" pitchFamily="2" charset="2"/>
            </a:endParaRPr>
          </a:p>
          <a:p>
            <a:pPr lvl="1"/>
            <a:r>
              <a:rPr lang="en-US" altLang="ja-JP" sz="2400">
                <a:ea typeface="ＭＳ Ｐゴシック" charset="-128"/>
              </a:rPr>
              <a:t>Talk to your customers</a:t>
            </a:r>
            <a:endParaRPr lang="en-US" sz="240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6.</a:t>
            </a:r>
            <a:fld id="{6B9D9AB8-B6BC-40A6-B15F-3EF335DE6102}" type="slidenum">
              <a:rPr lang="en-US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348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0" y="228600"/>
            <a:ext cx="90678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sz="4000">
                <a:solidFill>
                  <a:schemeClr val="hlink"/>
                </a:solidFill>
              </a:rPr>
              <a:t>Integrated Marketing Communications (IMC)</a:t>
            </a:r>
          </a:p>
        </p:txBody>
      </p:sp>
      <p:sp>
        <p:nvSpPr>
          <p:cNvPr id="569349" name="Rectangle 5"/>
          <p:cNvSpPr>
            <a:spLocks noGrp="1" noChangeArrowheads="1"/>
          </p:cNvSpPr>
          <p:nvPr>
            <p:ph idx="1"/>
          </p:nvPr>
        </p:nvSpPr>
        <p:spPr>
          <a:xfrm>
            <a:off x="381000" y="1447800"/>
            <a:ext cx="8382000" cy="4876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The “voice” of the brand</a:t>
            </a:r>
          </a:p>
          <a:p>
            <a:r>
              <a:rPr lang="en-US"/>
              <a:t>A means by which it can establish a dialogue and build relationships with consumers</a:t>
            </a:r>
          </a:p>
          <a:p>
            <a:r>
              <a:rPr lang="en-US"/>
              <a:t>Allow marketers to inform, persuade, provide incentives, and remind consumers directly or indirectly</a:t>
            </a:r>
          </a:p>
          <a:p>
            <a:r>
              <a:rPr lang="en-US"/>
              <a:t>Can contribute to brand equity by establishing the brand in memory and linking strong, favorable, and unique associations to it</a:t>
            </a:r>
            <a:endParaRPr lang="en-US">
              <a:latin typeface="Tahoma" pitchFamily="34" charset="0"/>
            </a:endParaRPr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6.</a:t>
            </a:r>
            <a:fld id="{8CED4F90-106C-4C6C-A838-6938E52351CC}" type="slidenum">
              <a:rPr lang="en-US"/>
              <a:pPr/>
              <a:t>18</a:t>
            </a:fld>
            <a:endParaRPr lang="en-US"/>
          </a:p>
        </p:txBody>
      </p:sp>
      <p:sp>
        <p:nvSpPr>
          <p:cNvPr id="56934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56934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Rectangle 2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Developing IMC Programs</a:t>
            </a:r>
          </a:p>
        </p:txBody>
      </p:sp>
      <p:sp>
        <p:nvSpPr>
          <p:cNvPr id="57753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8382000" cy="4876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/>
              <a:t>Mixing communication options</a:t>
            </a:r>
          </a:p>
          <a:p>
            <a:pPr lvl="1"/>
            <a:r>
              <a:rPr lang="en-US"/>
              <a:t>Evaluate </a:t>
            </a:r>
            <a:r>
              <a:rPr lang="en-US" i="1"/>
              <a:t>all</a:t>
            </a:r>
            <a:r>
              <a:rPr lang="en-US"/>
              <a:t> possible communication options  available to create knowledge structures according    to effectiveness criteria as well as cost considerations.</a:t>
            </a:r>
          </a:p>
          <a:p>
            <a:pPr lvl="1"/>
            <a:r>
              <a:rPr lang="en-US"/>
              <a:t>Different communication options have different strengths and can accomplish different objectives.</a:t>
            </a:r>
          </a:p>
          <a:p>
            <a:pPr lvl="1"/>
            <a:r>
              <a:rPr lang="en-US"/>
              <a:t>Determine the optimal mix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6.</a:t>
            </a:r>
            <a:fld id="{BCBFCD8C-4E6B-4C7C-83A7-32C5263A1917}" type="slidenum">
              <a:rPr lang="en-US"/>
              <a:pPr/>
              <a:t>19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188" name="Rectangle 4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Evaluating IMC Programs</a:t>
            </a:r>
          </a:p>
        </p:txBody>
      </p:sp>
      <p:sp>
        <p:nvSpPr>
          <p:cNvPr id="605189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382000" cy="4876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spcBef>
                <a:spcPct val="60000"/>
              </a:spcBef>
            </a:pPr>
            <a:r>
              <a:rPr lang="en-US" i="1"/>
              <a:t>Coverage:</a:t>
            </a:r>
            <a:r>
              <a:rPr lang="en-US"/>
              <a:t> What proportion of the target audience is reached by each communication option employed? How much overlap exists among options?</a:t>
            </a:r>
          </a:p>
          <a:p>
            <a:pPr>
              <a:spcBef>
                <a:spcPct val="60000"/>
              </a:spcBef>
            </a:pPr>
            <a:r>
              <a:rPr lang="en-US" i="1"/>
              <a:t>Cost:</a:t>
            </a:r>
            <a:r>
              <a:rPr lang="en-US"/>
              <a:t> What is the per capita expense?</a:t>
            </a: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6.</a:t>
            </a:r>
            <a:fld id="{CAEA26BA-2CDA-4F90-9622-446028F7E741}" type="slidenum">
              <a:rPr lang="en-US"/>
              <a:pPr/>
              <a:t>20</a:t>
            </a:fld>
            <a:endParaRPr lang="en-US"/>
          </a:p>
        </p:txBody>
      </p:sp>
      <p:sp>
        <p:nvSpPr>
          <p:cNvPr id="60518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0518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05190" name="Rectangle 6"/>
          <p:cNvSpPr>
            <a:spLocks noChangeArrowheads="1"/>
          </p:cNvSpPr>
          <p:nvPr/>
        </p:nvSpPr>
        <p:spPr bwMode="auto">
          <a:xfrm>
            <a:off x="5257800" y="5105400"/>
            <a:ext cx="3429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6.</a:t>
            </a:r>
            <a:fld id="{467EC728-6BEA-48D1-8A06-590D78B71358}" type="slidenum">
              <a:rPr lang="en-US"/>
              <a:pPr/>
              <a:t>21</a:t>
            </a:fld>
            <a:endParaRPr lang="en-US"/>
          </a:p>
        </p:txBody>
      </p:sp>
      <p:grpSp>
        <p:nvGrpSpPr>
          <p:cNvPr id="604162" name="Group 1026"/>
          <p:cNvGrpSpPr>
            <a:grpSpLocks/>
          </p:cNvGrpSpPr>
          <p:nvPr/>
        </p:nvGrpSpPr>
        <p:grpSpPr bwMode="auto">
          <a:xfrm>
            <a:off x="152400" y="155575"/>
            <a:ext cx="8591550" cy="6702425"/>
            <a:chOff x="198" y="71"/>
            <a:chExt cx="5412" cy="4222"/>
          </a:xfrm>
        </p:grpSpPr>
        <p:sp>
          <p:nvSpPr>
            <p:cNvPr id="604163" name="AutoShape 1027"/>
            <p:cNvSpPr>
              <a:spLocks noChangeArrowheads="1"/>
            </p:cNvSpPr>
            <p:nvPr/>
          </p:nvSpPr>
          <p:spPr bwMode="auto">
            <a:xfrm>
              <a:off x="1248" y="456"/>
              <a:ext cx="3256" cy="3128"/>
            </a:xfrm>
            <a:prstGeom prst="roundRect">
              <a:avLst>
                <a:gd name="adj" fmla="val 1666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4164" name="Text Box 1028"/>
            <p:cNvSpPr txBox="1">
              <a:spLocks noChangeArrowheads="1"/>
            </p:cNvSpPr>
            <p:nvPr/>
          </p:nvSpPr>
          <p:spPr bwMode="auto">
            <a:xfrm>
              <a:off x="214" y="673"/>
              <a:ext cx="103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i="1">
                  <a:latin typeface="Times New Roman" pitchFamily="18" charset="0"/>
                </a:rPr>
                <a:t>Communication</a:t>
              </a:r>
            </a:p>
            <a:p>
              <a:r>
                <a:rPr lang="en-US" altLang="en-US" i="1">
                  <a:latin typeface="Times New Roman" pitchFamily="18" charset="0"/>
                </a:rPr>
                <a:t>Option A</a:t>
              </a:r>
            </a:p>
          </p:txBody>
        </p:sp>
        <p:sp>
          <p:nvSpPr>
            <p:cNvPr id="604165" name="Text Box 1029"/>
            <p:cNvSpPr txBox="1">
              <a:spLocks noChangeArrowheads="1"/>
            </p:cNvSpPr>
            <p:nvPr/>
          </p:nvSpPr>
          <p:spPr bwMode="auto">
            <a:xfrm>
              <a:off x="2080" y="3609"/>
              <a:ext cx="160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i="1">
                  <a:latin typeface="Times New Roman" pitchFamily="18" charset="0"/>
                </a:rPr>
                <a:t>Communication Option C</a:t>
              </a:r>
            </a:p>
          </p:txBody>
        </p:sp>
        <p:sp>
          <p:nvSpPr>
            <p:cNvPr id="604166" name="Text Box 1030"/>
            <p:cNvSpPr txBox="1">
              <a:spLocks noChangeArrowheads="1"/>
            </p:cNvSpPr>
            <p:nvPr/>
          </p:nvSpPr>
          <p:spPr bwMode="auto">
            <a:xfrm>
              <a:off x="4574" y="673"/>
              <a:ext cx="1036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i="1">
                  <a:latin typeface="Times New Roman" pitchFamily="18" charset="0"/>
                </a:rPr>
                <a:t>Communication</a:t>
              </a:r>
            </a:p>
            <a:p>
              <a:r>
                <a:rPr lang="en-US" altLang="en-US" i="1">
                  <a:latin typeface="Times New Roman" pitchFamily="18" charset="0"/>
                </a:rPr>
                <a:t>Option B</a:t>
              </a:r>
            </a:p>
          </p:txBody>
        </p:sp>
        <p:sp>
          <p:nvSpPr>
            <p:cNvPr id="604167" name="Line 1031"/>
            <p:cNvSpPr>
              <a:spLocks noChangeShapeType="1"/>
            </p:cNvSpPr>
            <p:nvPr/>
          </p:nvSpPr>
          <p:spPr bwMode="auto">
            <a:xfrm flipV="1">
              <a:off x="2888" y="2904"/>
              <a:ext cx="0" cy="75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4168" name="Text Box 1032"/>
            <p:cNvSpPr txBox="1">
              <a:spLocks noChangeArrowheads="1"/>
            </p:cNvSpPr>
            <p:nvPr/>
          </p:nvSpPr>
          <p:spPr bwMode="auto">
            <a:xfrm rot="-1913117">
              <a:off x="198" y="2358"/>
              <a:ext cx="85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400">
                  <a:latin typeface="Times New Roman" pitchFamily="18" charset="0"/>
                </a:rPr>
                <a:t>Audience</a:t>
              </a:r>
              <a:endParaRPr lang="en-US" altLang="en-US" sz="2000">
                <a:latin typeface="Times New Roman" pitchFamily="18" charset="0"/>
              </a:endParaRPr>
            </a:p>
          </p:txBody>
        </p:sp>
        <p:sp>
          <p:nvSpPr>
            <p:cNvPr id="604169" name="Text Box 1033"/>
            <p:cNvSpPr txBox="1">
              <a:spLocks noChangeArrowheads="1"/>
            </p:cNvSpPr>
            <p:nvPr/>
          </p:nvSpPr>
          <p:spPr bwMode="auto">
            <a:xfrm>
              <a:off x="1190" y="71"/>
              <a:ext cx="400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2400" b="1">
                  <a:solidFill>
                    <a:schemeClr val="hlink"/>
                  </a:solidFill>
                </a:rPr>
                <a:t>IMC Audience Communication Option Overlap</a:t>
              </a:r>
            </a:p>
          </p:txBody>
        </p:sp>
        <p:sp>
          <p:nvSpPr>
            <p:cNvPr id="604170" name="Text Box 1034"/>
            <p:cNvSpPr txBox="1">
              <a:spLocks noChangeArrowheads="1"/>
            </p:cNvSpPr>
            <p:nvPr/>
          </p:nvSpPr>
          <p:spPr bwMode="auto">
            <a:xfrm>
              <a:off x="206" y="3927"/>
              <a:ext cx="4995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en-US" sz="1600" b="1">
                  <a:latin typeface="Times New Roman" pitchFamily="18" charset="0"/>
                </a:rPr>
                <a:t>Note:  Circles represent the market segments reached by various communication options.</a:t>
              </a:r>
            </a:p>
            <a:p>
              <a:r>
                <a:rPr lang="en-US" altLang="en-US" sz="1600" b="1">
                  <a:latin typeface="Times New Roman" pitchFamily="18" charset="0"/>
                </a:rPr>
                <a:t>            Shaded portions represent areas of overlap in communication options.</a:t>
              </a:r>
            </a:p>
          </p:txBody>
        </p:sp>
        <p:sp>
          <p:nvSpPr>
            <p:cNvPr id="604171" name="Line 1035"/>
            <p:cNvSpPr>
              <a:spLocks noChangeShapeType="1"/>
            </p:cNvSpPr>
            <p:nvPr/>
          </p:nvSpPr>
          <p:spPr bwMode="auto">
            <a:xfrm>
              <a:off x="912" y="936"/>
              <a:ext cx="816" cy="2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4172" name="Line 1036"/>
            <p:cNvSpPr>
              <a:spLocks noChangeShapeType="1"/>
            </p:cNvSpPr>
            <p:nvPr/>
          </p:nvSpPr>
          <p:spPr bwMode="auto">
            <a:xfrm flipH="1">
              <a:off x="3768" y="936"/>
              <a:ext cx="816" cy="2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604173" name="Freeform 1037"/>
            <p:cNvSpPr>
              <a:spLocks/>
            </p:cNvSpPr>
            <p:nvPr/>
          </p:nvSpPr>
          <p:spPr bwMode="auto">
            <a:xfrm>
              <a:off x="680" y="2382"/>
              <a:ext cx="552" cy="252"/>
            </a:xfrm>
            <a:custGeom>
              <a:avLst/>
              <a:gdLst>
                <a:gd name="T0" fmla="*/ 0 w 880"/>
                <a:gd name="T1" fmla="*/ 194 h 252"/>
                <a:gd name="T2" fmla="*/ 400 w 880"/>
                <a:gd name="T3" fmla="*/ 226 h 252"/>
                <a:gd name="T4" fmla="*/ 672 w 880"/>
                <a:gd name="T5" fmla="*/ 34 h 252"/>
                <a:gd name="T6" fmla="*/ 880 w 880"/>
                <a:gd name="T7" fmla="*/ 26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80" h="252">
                  <a:moveTo>
                    <a:pt x="0" y="194"/>
                  </a:moveTo>
                  <a:cubicBezTo>
                    <a:pt x="144" y="223"/>
                    <a:pt x="288" y="252"/>
                    <a:pt x="400" y="226"/>
                  </a:cubicBezTo>
                  <a:cubicBezTo>
                    <a:pt x="511" y="199"/>
                    <a:pt x="592" y="67"/>
                    <a:pt x="672" y="34"/>
                  </a:cubicBezTo>
                  <a:cubicBezTo>
                    <a:pt x="751" y="0"/>
                    <a:pt x="846" y="27"/>
                    <a:pt x="880" y="26"/>
                  </a:cubicBezTo>
                </a:path>
              </a:pathLst>
            </a:custGeom>
            <a:noFill/>
            <a:ln w="38100" cap="flat" cmpd="sng">
              <a:solidFill>
                <a:schemeClr val="tx1"/>
              </a:solidFill>
              <a:prstDash val="sysDot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GB"/>
            </a:p>
          </p:txBody>
        </p:sp>
        <p:grpSp>
          <p:nvGrpSpPr>
            <p:cNvPr id="604174" name="Group 1038"/>
            <p:cNvGrpSpPr>
              <a:grpSpLocks/>
            </p:cNvGrpSpPr>
            <p:nvPr/>
          </p:nvGrpSpPr>
          <p:grpSpPr bwMode="auto">
            <a:xfrm>
              <a:off x="1336" y="584"/>
              <a:ext cx="3064" cy="2872"/>
              <a:chOff x="1336" y="584"/>
              <a:chExt cx="3064" cy="2872"/>
            </a:xfrm>
          </p:grpSpPr>
          <p:grpSp>
            <p:nvGrpSpPr>
              <p:cNvPr id="604175" name="Group 1039"/>
              <p:cNvGrpSpPr>
                <a:grpSpLocks/>
              </p:cNvGrpSpPr>
              <p:nvPr/>
            </p:nvGrpSpPr>
            <p:grpSpPr bwMode="auto">
              <a:xfrm rot="7163131">
                <a:off x="2506" y="969"/>
                <a:ext cx="840" cy="742"/>
                <a:chOff x="1935" y="1652"/>
                <a:chExt cx="889" cy="791"/>
              </a:xfrm>
            </p:grpSpPr>
            <p:sp>
              <p:nvSpPr>
                <p:cNvPr id="604176" name="Freeform 1040"/>
                <p:cNvSpPr>
                  <a:spLocks/>
                </p:cNvSpPr>
                <p:nvPr/>
              </p:nvSpPr>
              <p:spPr bwMode="auto">
                <a:xfrm>
                  <a:off x="1935" y="1652"/>
                  <a:ext cx="889" cy="791"/>
                </a:xfrm>
                <a:custGeom>
                  <a:avLst/>
                  <a:gdLst>
                    <a:gd name="T0" fmla="*/ 561 w 849"/>
                    <a:gd name="T1" fmla="*/ 0 h 734"/>
                    <a:gd name="T2" fmla="*/ 580 w 849"/>
                    <a:gd name="T3" fmla="*/ 102 h 734"/>
                    <a:gd name="T4" fmla="*/ 606 w 849"/>
                    <a:gd name="T5" fmla="*/ 182 h 734"/>
                    <a:gd name="T6" fmla="*/ 620 w 849"/>
                    <a:gd name="T7" fmla="*/ 219 h 734"/>
                    <a:gd name="T8" fmla="*/ 628 w 849"/>
                    <a:gd name="T9" fmla="*/ 243 h 734"/>
                    <a:gd name="T10" fmla="*/ 638 w 849"/>
                    <a:gd name="T11" fmla="*/ 272 h 734"/>
                    <a:gd name="T12" fmla="*/ 644 w 849"/>
                    <a:gd name="T13" fmla="*/ 288 h 734"/>
                    <a:gd name="T14" fmla="*/ 681 w 849"/>
                    <a:gd name="T15" fmla="*/ 350 h 734"/>
                    <a:gd name="T16" fmla="*/ 705 w 849"/>
                    <a:gd name="T17" fmla="*/ 382 h 734"/>
                    <a:gd name="T18" fmla="*/ 726 w 849"/>
                    <a:gd name="T19" fmla="*/ 411 h 734"/>
                    <a:gd name="T20" fmla="*/ 740 w 849"/>
                    <a:gd name="T21" fmla="*/ 430 h 734"/>
                    <a:gd name="T22" fmla="*/ 780 w 849"/>
                    <a:gd name="T23" fmla="*/ 483 h 734"/>
                    <a:gd name="T24" fmla="*/ 849 w 849"/>
                    <a:gd name="T25" fmla="*/ 552 h 734"/>
                    <a:gd name="T26" fmla="*/ 806 w 849"/>
                    <a:gd name="T27" fmla="*/ 579 h 734"/>
                    <a:gd name="T28" fmla="*/ 793 w 849"/>
                    <a:gd name="T29" fmla="*/ 590 h 734"/>
                    <a:gd name="T30" fmla="*/ 761 w 849"/>
                    <a:gd name="T31" fmla="*/ 608 h 734"/>
                    <a:gd name="T32" fmla="*/ 686 w 849"/>
                    <a:gd name="T33" fmla="*/ 648 h 734"/>
                    <a:gd name="T34" fmla="*/ 662 w 849"/>
                    <a:gd name="T35" fmla="*/ 656 h 734"/>
                    <a:gd name="T36" fmla="*/ 574 w 849"/>
                    <a:gd name="T37" fmla="*/ 688 h 734"/>
                    <a:gd name="T38" fmla="*/ 380 w 849"/>
                    <a:gd name="T39" fmla="*/ 723 h 734"/>
                    <a:gd name="T40" fmla="*/ 316 w 849"/>
                    <a:gd name="T41" fmla="*/ 734 h 734"/>
                    <a:gd name="T42" fmla="*/ 81 w 849"/>
                    <a:gd name="T43" fmla="*/ 702 h 734"/>
                    <a:gd name="T44" fmla="*/ 49 w 849"/>
                    <a:gd name="T45" fmla="*/ 694 h 734"/>
                    <a:gd name="T46" fmla="*/ 14 w 849"/>
                    <a:gd name="T47" fmla="*/ 683 h 734"/>
                    <a:gd name="T48" fmla="*/ 9 w 849"/>
                    <a:gd name="T49" fmla="*/ 648 h 734"/>
                    <a:gd name="T50" fmla="*/ 33 w 849"/>
                    <a:gd name="T51" fmla="*/ 571 h 734"/>
                    <a:gd name="T52" fmla="*/ 54 w 849"/>
                    <a:gd name="T53" fmla="*/ 512 h 734"/>
                    <a:gd name="T54" fmla="*/ 65 w 849"/>
                    <a:gd name="T55" fmla="*/ 486 h 734"/>
                    <a:gd name="T56" fmla="*/ 140 w 849"/>
                    <a:gd name="T57" fmla="*/ 344 h 734"/>
                    <a:gd name="T58" fmla="*/ 188 w 849"/>
                    <a:gd name="T59" fmla="*/ 283 h 734"/>
                    <a:gd name="T60" fmla="*/ 230 w 849"/>
                    <a:gd name="T61" fmla="*/ 235 h 734"/>
                    <a:gd name="T62" fmla="*/ 236 w 849"/>
                    <a:gd name="T63" fmla="*/ 224 h 734"/>
                    <a:gd name="T64" fmla="*/ 244 w 849"/>
                    <a:gd name="T65" fmla="*/ 222 h 734"/>
                    <a:gd name="T66" fmla="*/ 268 w 849"/>
                    <a:gd name="T67" fmla="*/ 200 h 734"/>
                    <a:gd name="T68" fmla="*/ 300 w 849"/>
                    <a:gd name="T69" fmla="*/ 176 h 734"/>
                    <a:gd name="T70" fmla="*/ 345 w 849"/>
                    <a:gd name="T71" fmla="*/ 142 h 734"/>
                    <a:gd name="T72" fmla="*/ 385 w 849"/>
                    <a:gd name="T73" fmla="*/ 112 h 734"/>
                    <a:gd name="T74" fmla="*/ 465 w 849"/>
                    <a:gd name="T75" fmla="*/ 56 h 734"/>
                    <a:gd name="T76" fmla="*/ 505 w 849"/>
                    <a:gd name="T77" fmla="*/ 40 h 734"/>
                    <a:gd name="T78" fmla="*/ 524 w 849"/>
                    <a:gd name="T79" fmla="*/ 35 h 734"/>
                    <a:gd name="T80" fmla="*/ 561 w 849"/>
                    <a:gd name="T81" fmla="*/ 0 h 7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849" h="734">
                      <a:moveTo>
                        <a:pt x="561" y="0"/>
                      </a:moveTo>
                      <a:cubicBezTo>
                        <a:pt x="564" y="34"/>
                        <a:pt x="567" y="69"/>
                        <a:pt x="580" y="102"/>
                      </a:cubicBezTo>
                      <a:cubicBezTo>
                        <a:pt x="583" y="124"/>
                        <a:pt x="590" y="163"/>
                        <a:pt x="606" y="182"/>
                      </a:cubicBezTo>
                      <a:cubicBezTo>
                        <a:pt x="610" y="194"/>
                        <a:pt x="612" y="208"/>
                        <a:pt x="620" y="219"/>
                      </a:cubicBezTo>
                      <a:cubicBezTo>
                        <a:pt x="622" y="227"/>
                        <a:pt x="628" y="243"/>
                        <a:pt x="628" y="243"/>
                      </a:cubicBezTo>
                      <a:cubicBezTo>
                        <a:pt x="630" y="255"/>
                        <a:pt x="634" y="259"/>
                        <a:pt x="638" y="272"/>
                      </a:cubicBezTo>
                      <a:cubicBezTo>
                        <a:pt x="639" y="277"/>
                        <a:pt x="644" y="288"/>
                        <a:pt x="644" y="288"/>
                      </a:cubicBezTo>
                      <a:cubicBezTo>
                        <a:pt x="647" y="311"/>
                        <a:pt x="668" y="329"/>
                        <a:pt x="681" y="350"/>
                      </a:cubicBezTo>
                      <a:cubicBezTo>
                        <a:pt x="688" y="361"/>
                        <a:pt x="692" y="377"/>
                        <a:pt x="705" y="382"/>
                      </a:cubicBezTo>
                      <a:cubicBezTo>
                        <a:pt x="711" y="392"/>
                        <a:pt x="719" y="400"/>
                        <a:pt x="726" y="411"/>
                      </a:cubicBezTo>
                      <a:cubicBezTo>
                        <a:pt x="730" y="417"/>
                        <a:pt x="740" y="430"/>
                        <a:pt x="740" y="430"/>
                      </a:cubicBezTo>
                      <a:cubicBezTo>
                        <a:pt x="746" y="456"/>
                        <a:pt x="765" y="464"/>
                        <a:pt x="780" y="483"/>
                      </a:cubicBezTo>
                      <a:cubicBezTo>
                        <a:pt x="794" y="502"/>
                        <a:pt x="825" y="546"/>
                        <a:pt x="849" y="552"/>
                      </a:cubicBezTo>
                      <a:cubicBezTo>
                        <a:pt x="843" y="567"/>
                        <a:pt x="820" y="571"/>
                        <a:pt x="806" y="579"/>
                      </a:cubicBezTo>
                      <a:cubicBezTo>
                        <a:pt x="786" y="588"/>
                        <a:pt x="807" y="578"/>
                        <a:pt x="793" y="590"/>
                      </a:cubicBezTo>
                      <a:cubicBezTo>
                        <a:pt x="783" y="597"/>
                        <a:pt x="770" y="600"/>
                        <a:pt x="761" y="608"/>
                      </a:cubicBezTo>
                      <a:cubicBezTo>
                        <a:pt x="738" y="627"/>
                        <a:pt x="715" y="642"/>
                        <a:pt x="686" y="648"/>
                      </a:cubicBezTo>
                      <a:cubicBezTo>
                        <a:pt x="667" y="654"/>
                        <a:pt x="675" y="652"/>
                        <a:pt x="662" y="656"/>
                      </a:cubicBezTo>
                      <a:cubicBezTo>
                        <a:pt x="646" y="667"/>
                        <a:pt x="594" y="684"/>
                        <a:pt x="574" y="688"/>
                      </a:cubicBezTo>
                      <a:cubicBezTo>
                        <a:pt x="509" y="712"/>
                        <a:pt x="449" y="720"/>
                        <a:pt x="380" y="723"/>
                      </a:cubicBezTo>
                      <a:cubicBezTo>
                        <a:pt x="358" y="727"/>
                        <a:pt x="337" y="730"/>
                        <a:pt x="316" y="734"/>
                      </a:cubicBezTo>
                      <a:cubicBezTo>
                        <a:pt x="237" y="725"/>
                        <a:pt x="159" y="709"/>
                        <a:pt x="81" y="702"/>
                      </a:cubicBezTo>
                      <a:cubicBezTo>
                        <a:pt x="70" y="699"/>
                        <a:pt x="59" y="695"/>
                        <a:pt x="49" y="694"/>
                      </a:cubicBezTo>
                      <a:cubicBezTo>
                        <a:pt x="37" y="689"/>
                        <a:pt x="25" y="687"/>
                        <a:pt x="14" y="683"/>
                      </a:cubicBezTo>
                      <a:cubicBezTo>
                        <a:pt x="0" y="669"/>
                        <a:pt x="4" y="667"/>
                        <a:pt x="9" y="648"/>
                      </a:cubicBezTo>
                      <a:cubicBezTo>
                        <a:pt x="15" y="621"/>
                        <a:pt x="25" y="597"/>
                        <a:pt x="33" y="571"/>
                      </a:cubicBezTo>
                      <a:cubicBezTo>
                        <a:pt x="38" y="552"/>
                        <a:pt x="41" y="527"/>
                        <a:pt x="54" y="512"/>
                      </a:cubicBezTo>
                      <a:cubicBezTo>
                        <a:pt x="56" y="502"/>
                        <a:pt x="59" y="494"/>
                        <a:pt x="65" y="486"/>
                      </a:cubicBezTo>
                      <a:cubicBezTo>
                        <a:pt x="79" y="432"/>
                        <a:pt x="108" y="389"/>
                        <a:pt x="140" y="344"/>
                      </a:cubicBezTo>
                      <a:cubicBezTo>
                        <a:pt x="155" y="322"/>
                        <a:pt x="165" y="299"/>
                        <a:pt x="188" y="283"/>
                      </a:cubicBezTo>
                      <a:cubicBezTo>
                        <a:pt x="192" y="264"/>
                        <a:pt x="215" y="246"/>
                        <a:pt x="230" y="235"/>
                      </a:cubicBezTo>
                      <a:cubicBezTo>
                        <a:pt x="232" y="231"/>
                        <a:pt x="232" y="226"/>
                        <a:pt x="236" y="224"/>
                      </a:cubicBezTo>
                      <a:cubicBezTo>
                        <a:pt x="238" y="222"/>
                        <a:pt x="241" y="223"/>
                        <a:pt x="244" y="222"/>
                      </a:cubicBezTo>
                      <a:cubicBezTo>
                        <a:pt x="254" y="214"/>
                        <a:pt x="254" y="205"/>
                        <a:pt x="268" y="200"/>
                      </a:cubicBezTo>
                      <a:cubicBezTo>
                        <a:pt x="277" y="190"/>
                        <a:pt x="286" y="180"/>
                        <a:pt x="300" y="176"/>
                      </a:cubicBezTo>
                      <a:cubicBezTo>
                        <a:pt x="309" y="166"/>
                        <a:pt x="332" y="145"/>
                        <a:pt x="345" y="142"/>
                      </a:cubicBezTo>
                      <a:cubicBezTo>
                        <a:pt x="355" y="129"/>
                        <a:pt x="371" y="121"/>
                        <a:pt x="385" y="112"/>
                      </a:cubicBezTo>
                      <a:cubicBezTo>
                        <a:pt x="412" y="93"/>
                        <a:pt x="437" y="72"/>
                        <a:pt x="465" y="56"/>
                      </a:cubicBezTo>
                      <a:cubicBezTo>
                        <a:pt x="473" y="50"/>
                        <a:pt x="494" y="43"/>
                        <a:pt x="505" y="40"/>
                      </a:cubicBezTo>
                      <a:cubicBezTo>
                        <a:pt x="511" y="38"/>
                        <a:pt x="524" y="35"/>
                        <a:pt x="524" y="35"/>
                      </a:cubicBezTo>
                      <a:cubicBezTo>
                        <a:pt x="544" y="18"/>
                        <a:pt x="561" y="28"/>
                        <a:pt x="561" y="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 w="28575" cmpd="sng">
                  <a:solidFill>
                    <a:srgbClr val="EAEAEA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04177" name="AutoShape 1041"/>
                <p:cNvSpPr>
                  <a:spLocks noChangeArrowheads="1"/>
                </p:cNvSpPr>
                <p:nvPr/>
              </p:nvSpPr>
              <p:spPr bwMode="auto">
                <a:xfrm rot="-1719489">
                  <a:off x="2633" y="1692"/>
                  <a:ext cx="47" cy="584"/>
                </a:xfrm>
                <a:prstGeom prst="moon">
                  <a:avLst>
                    <a:gd name="adj" fmla="val 22884"/>
                  </a:avLst>
                </a:prstGeom>
                <a:solidFill>
                  <a:srgbClr val="EAEAEA"/>
                </a:solidFill>
                <a:ln w="57150">
                  <a:solidFill>
                    <a:srgbClr val="EAEAEA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rot="10800000" vert="eaVert" wrap="none" anchor="ctr"/>
                <a:lstStyle/>
                <a:p>
                  <a:pPr algn="ctr"/>
                  <a:endParaRPr lang="en-US" altLang="en-US" sz="2000"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604178" name="Group 1042"/>
              <p:cNvGrpSpPr>
                <a:grpSpLocks/>
              </p:cNvGrpSpPr>
              <p:nvPr/>
            </p:nvGrpSpPr>
            <p:grpSpPr bwMode="auto">
              <a:xfrm flipH="1">
                <a:off x="2887" y="1647"/>
                <a:ext cx="889" cy="791"/>
                <a:chOff x="1935" y="1652"/>
                <a:chExt cx="889" cy="791"/>
              </a:xfrm>
            </p:grpSpPr>
            <p:sp>
              <p:nvSpPr>
                <p:cNvPr id="604179" name="Freeform 1043"/>
                <p:cNvSpPr>
                  <a:spLocks/>
                </p:cNvSpPr>
                <p:nvPr/>
              </p:nvSpPr>
              <p:spPr bwMode="auto">
                <a:xfrm>
                  <a:off x="1935" y="1652"/>
                  <a:ext cx="889" cy="791"/>
                </a:xfrm>
                <a:custGeom>
                  <a:avLst/>
                  <a:gdLst>
                    <a:gd name="T0" fmla="*/ 561 w 849"/>
                    <a:gd name="T1" fmla="*/ 0 h 734"/>
                    <a:gd name="T2" fmla="*/ 580 w 849"/>
                    <a:gd name="T3" fmla="*/ 102 h 734"/>
                    <a:gd name="T4" fmla="*/ 606 w 849"/>
                    <a:gd name="T5" fmla="*/ 182 h 734"/>
                    <a:gd name="T6" fmla="*/ 620 w 849"/>
                    <a:gd name="T7" fmla="*/ 219 h 734"/>
                    <a:gd name="T8" fmla="*/ 628 w 849"/>
                    <a:gd name="T9" fmla="*/ 243 h 734"/>
                    <a:gd name="T10" fmla="*/ 638 w 849"/>
                    <a:gd name="T11" fmla="*/ 272 h 734"/>
                    <a:gd name="T12" fmla="*/ 644 w 849"/>
                    <a:gd name="T13" fmla="*/ 288 h 734"/>
                    <a:gd name="T14" fmla="*/ 681 w 849"/>
                    <a:gd name="T15" fmla="*/ 350 h 734"/>
                    <a:gd name="T16" fmla="*/ 705 w 849"/>
                    <a:gd name="T17" fmla="*/ 382 h 734"/>
                    <a:gd name="T18" fmla="*/ 726 w 849"/>
                    <a:gd name="T19" fmla="*/ 411 h 734"/>
                    <a:gd name="T20" fmla="*/ 740 w 849"/>
                    <a:gd name="T21" fmla="*/ 430 h 734"/>
                    <a:gd name="T22" fmla="*/ 780 w 849"/>
                    <a:gd name="T23" fmla="*/ 483 h 734"/>
                    <a:gd name="T24" fmla="*/ 849 w 849"/>
                    <a:gd name="T25" fmla="*/ 552 h 734"/>
                    <a:gd name="T26" fmla="*/ 806 w 849"/>
                    <a:gd name="T27" fmla="*/ 579 h 734"/>
                    <a:gd name="T28" fmla="*/ 793 w 849"/>
                    <a:gd name="T29" fmla="*/ 590 h 734"/>
                    <a:gd name="T30" fmla="*/ 761 w 849"/>
                    <a:gd name="T31" fmla="*/ 608 h 734"/>
                    <a:gd name="T32" fmla="*/ 686 w 849"/>
                    <a:gd name="T33" fmla="*/ 648 h 734"/>
                    <a:gd name="T34" fmla="*/ 662 w 849"/>
                    <a:gd name="T35" fmla="*/ 656 h 734"/>
                    <a:gd name="T36" fmla="*/ 574 w 849"/>
                    <a:gd name="T37" fmla="*/ 688 h 734"/>
                    <a:gd name="T38" fmla="*/ 380 w 849"/>
                    <a:gd name="T39" fmla="*/ 723 h 734"/>
                    <a:gd name="T40" fmla="*/ 316 w 849"/>
                    <a:gd name="T41" fmla="*/ 734 h 734"/>
                    <a:gd name="T42" fmla="*/ 81 w 849"/>
                    <a:gd name="T43" fmla="*/ 702 h 734"/>
                    <a:gd name="T44" fmla="*/ 49 w 849"/>
                    <a:gd name="T45" fmla="*/ 694 h 734"/>
                    <a:gd name="T46" fmla="*/ 14 w 849"/>
                    <a:gd name="T47" fmla="*/ 683 h 734"/>
                    <a:gd name="T48" fmla="*/ 9 w 849"/>
                    <a:gd name="T49" fmla="*/ 648 h 734"/>
                    <a:gd name="T50" fmla="*/ 33 w 849"/>
                    <a:gd name="T51" fmla="*/ 571 h 734"/>
                    <a:gd name="T52" fmla="*/ 54 w 849"/>
                    <a:gd name="T53" fmla="*/ 512 h 734"/>
                    <a:gd name="T54" fmla="*/ 65 w 849"/>
                    <a:gd name="T55" fmla="*/ 486 h 734"/>
                    <a:gd name="T56" fmla="*/ 140 w 849"/>
                    <a:gd name="T57" fmla="*/ 344 h 734"/>
                    <a:gd name="T58" fmla="*/ 188 w 849"/>
                    <a:gd name="T59" fmla="*/ 283 h 734"/>
                    <a:gd name="T60" fmla="*/ 230 w 849"/>
                    <a:gd name="T61" fmla="*/ 235 h 734"/>
                    <a:gd name="T62" fmla="*/ 236 w 849"/>
                    <a:gd name="T63" fmla="*/ 224 h 734"/>
                    <a:gd name="T64" fmla="*/ 244 w 849"/>
                    <a:gd name="T65" fmla="*/ 222 h 734"/>
                    <a:gd name="T66" fmla="*/ 268 w 849"/>
                    <a:gd name="T67" fmla="*/ 200 h 734"/>
                    <a:gd name="T68" fmla="*/ 300 w 849"/>
                    <a:gd name="T69" fmla="*/ 176 h 734"/>
                    <a:gd name="T70" fmla="*/ 345 w 849"/>
                    <a:gd name="T71" fmla="*/ 142 h 734"/>
                    <a:gd name="T72" fmla="*/ 385 w 849"/>
                    <a:gd name="T73" fmla="*/ 112 h 734"/>
                    <a:gd name="T74" fmla="*/ 465 w 849"/>
                    <a:gd name="T75" fmla="*/ 56 h 734"/>
                    <a:gd name="T76" fmla="*/ 505 w 849"/>
                    <a:gd name="T77" fmla="*/ 40 h 734"/>
                    <a:gd name="T78" fmla="*/ 524 w 849"/>
                    <a:gd name="T79" fmla="*/ 35 h 734"/>
                    <a:gd name="T80" fmla="*/ 561 w 849"/>
                    <a:gd name="T81" fmla="*/ 0 h 7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849" h="734">
                      <a:moveTo>
                        <a:pt x="561" y="0"/>
                      </a:moveTo>
                      <a:cubicBezTo>
                        <a:pt x="564" y="34"/>
                        <a:pt x="567" y="69"/>
                        <a:pt x="580" y="102"/>
                      </a:cubicBezTo>
                      <a:cubicBezTo>
                        <a:pt x="583" y="124"/>
                        <a:pt x="590" y="163"/>
                        <a:pt x="606" y="182"/>
                      </a:cubicBezTo>
                      <a:cubicBezTo>
                        <a:pt x="610" y="194"/>
                        <a:pt x="612" y="208"/>
                        <a:pt x="620" y="219"/>
                      </a:cubicBezTo>
                      <a:cubicBezTo>
                        <a:pt x="622" y="227"/>
                        <a:pt x="628" y="243"/>
                        <a:pt x="628" y="243"/>
                      </a:cubicBezTo>
                      <a:cubicBezTo>
                        <a:pt x="630" y="255"/>
                        <a:pt x="634" y="259"/>
                        <a:pt x="638" y="272"/>
                      </a:cubicBezTo>
                      <a:cubicBezTo>
                        <a:pt x="639" y="277"/>
                        <a:pt x="644" y="288"/>
                        <a:pt x="644" y="288"/>
                      </a:cubicBezTo>
                      <a:cubicBezTo>
                        <a:pt x="647" y="311"/>
                        <a:pt x="668" y="329"/>
                        <a:pt x="681" y="350"/>
                      </a:cubicBezTo>
                      <a:cubicBezTo>
                        <a:pt x="688" y="361"/>
                        <a:pt x="692" y="377"/>
                        <a:pt x="705" y="382"/>
                      </a:cubicBezTo>
                      <a:cubicBezTo>
                        <a:pt x="711" y="392"/>
                        <a:pt x="719" y="400"/>
                        <a:pt x="726" y="411"/>
                      </a:cubicBezTo>
                      <a:cubicBezTo>
                        <a:pt x="730" y="417"/>
                        <a:pt x="740" y="430"/>
                        <a:pt x="740" y="430"/>
                      </a:cubicBezTo>
                      <a:cubicBezTo>
                        <a:pt x="746" y="456"/>
                        <a:pt x="765" y="464"/>
                        <a:pt x="780" y="483"/>
                      </a:cubicBezTo>
                      <a:cubicBezTo>
                        <a:pt x="794" y="502"/>
                        <a:pt x="825" y="546"/>
                        <a:pt x="849" y="552"/>
                      </a:cubicBezTo>
                      <a:cubicBezTo>
                        <a:pt x="843" y="567"/>
                        <a:pt x="820" y="571"/>
                        <a:pt x="806" y="579"/>
                      </a:cubicBezTo>
                      <a:cubicBezTo>
                        <a:pt x="786" y="588"/>
                        <a:pt x="807" y="578"/>
                        <a:pt x="793" y="590"/>
                      </a:cubicBezTo>
                      <a:cubicBezTo>
                        <a:pt x="783" y="597"/>
                        <a:pt x="770" y="600"/>
                        <a:pt x="761" y="608"/>
                      </a:cubicBezTo>
                      <a:cubicBezTo>
                        <a:pt x="738" y="627"/>
                        <a:pt x="715" y="642"/>
                        <a:pt x="686" y="648"/>
                      </a:cubicBezTo>
                      <a:cubicBezTo>
                        <a:pt x="667" y="654"/>
                        <a:pt x="675" y="652"/>
                        <a:pt x="662" y="656"/>
                      </a:cubicBezTo>
                      <a:cubicBezTo>
                        <a:pt x="646" y="667"/>
                        <a:pt x="594" y="684"/>
                        <a:pt x="574" y="688"/>
                      </a:cubicBezTo>
                      <a:cubicBezTo>
                        <a:pt x="509" y="712"/>
                        <a:pt x="449" y="720"/>
                        <a:pt x="380" y="723"/>
                      </a:cubicBezTo>
                      <a:cubicBezTo>
                        <a:pt x="358" y="727"/>
                        <a:pt x="337" y="730"/>
                        <a:pt x="316" y="734"/>
                      </a:cubicBezTo>
                      <a:cubicBezTo>
                        <a:pt x="237" y="725"/>
                        <a:pt x="159" y="709"/>
                        <a:pt x="81" y="702"/>
                      </a:cubicBezTo>
                      <a:cubicBezTo>
                        <a:pt x="70" y="699"/>
                        <a:pt x="59" y="695"/>
                        <a:pt x="49" y="694"/>
                      </a:cubicBezTo>
                      <a:cubicBezTo>
                        <a:pt x="37" y="689"/>
                        <a:pt x="25" y="687"/>
                        <a:pt x="14" y="683"/>
                      </a:cubicBezTo>
                      <a:cubicBezTo>
                        <a:pt x="0" y="669"/>
                        <a:pt x="4" y="667"/>
                        <a:pt x="9" y="648"/>
                      </a:cubicBezTo>
                      <a:cubicBezTo>
                        <a:pt x="15" y="621"/>
                        <a:pt x="25" y="597"/>
                        <a:pt x="33" y="571"/>
                      </a:cubicBezTo>
                      <a:cubicBezTo>
                        <a:pt x="38" y="552"/>
                        <a:pt x="41" y="527"/>
                        <a:pt x="54" y="512"/>
                      </a:cubicBezTo>
                      <a:cubicBezTo>
                        <a:pt x="56" y="502"/>
                        <a:pt x="59" y="494"/>
                        <a:pt x="65" y="486"/>
                      </a:cubicBezTo>
                      <a:cubicBezTo>
                        <a:pt x="79" y="432"/>
                        <a:pt x="108" y="389"/>
                        <a:pt x="140" y="344"/>
                      </a:cubicBezTo>
                      <a:cubicBezTo>
                        <a:pt x="155" y="322"/>
                        <a:pt x="165" y="299"/>
                        <a:pt x="188" y="283"/>
                      </a:cubicBezTo>
                      <a:cubicBezTo>
                        <a:pt x="192" y="264"/>
                        <a:pt x="215" y="246"/>
                        <a:pt x="230" y="235"/>
                      </a:cubicBezTo>
                      <a:cubicBezTo>
                        <a:pt x="232" y="231"/>
                        <a:pt x="232" y="226"/>
                        <a:pt x="236" y="224"/>
                      </a:cubicBezTo>
                      <a:cubicBezTo>
                        <a:pt x="238" y="222"/>
                        <a:pt x="241" y="223"/>
                        <a:pt x="244" y="222"/>
                      </a:cubicBezTo>
                      <a:cubicBezTo>
                        <a:pt x="254" y="214"/>
                        <a:pt x="254" y="205"/>
                        <a:pt x="268" y="200"/>
                      </a:cubicBezTo>
                      <a:cubicBezTo>
                        <a:pt x="277" y="190"/>
                        <a:pt x="286" y="180"/>
                        <a:pt x="300" y="176"/>
                      </a:cubicBezTo>
                      <a:cubicBezTo>
                        <a:pt x="309" y="166"/>
                        <a:pt x="332" y="145"/>
                        <a:pt x="345" y="142"/>
                      </a:cubicBezTo>
                      <a:cubicBezTo>
                        <a:pt x="355" y="129"/>
                        <a:pt x="371" y="121"/>
                        <a:pt x="385" y="112"/>
                      </a:cubicBezTo>
                      <a:cubicBezTo>
                        <a:pt x="412" y="93"/>
                        <a:pt x="437" y="72"/>
                        <a:pt x="465" y="56"/>
                      </a:cubicBezTo>
                      <a:cubicBezTo>
                        <a:pt x="473" y="50"/>
                        <a:pt x="494" y="43"/>
                        <a:pt x="505" y="40"/>
                      </a:cubicBezTo>
                      <a:cubicBezTo>
                        <a:pt x="511" y="38"/>
                        <a:pt x="524" y="35"/>
                        <a:pt x="524" y="35"/>
                      </a:cubicBezTo>
                      <a:cubicBezTo>
                        <a:pt x="544" y="18"/>
                        <a:pt x="561" y="28"/>
                        <a:pt x="561" y="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 w="28575" cmpd="sng">
                  <a:solidFill>
                    <a:srgbClr val="EAEAEA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04180" name="AutoShape 1044"/>
                <p:cNvSpPr>
                  <a:spLocks noChangeArrowheads="1"/>
                </p:cNvSpPr>
                <p:nvPr/>
              </p:nvSpPr>
              <p:spPr bwMode="auto">
                <a:xfrm rot="-1719489">
                  <a:off x="2633" y="1692"/>
                  <a:ext cx="47" cy="584"/>
                </a:xfrm>
                <a:prstGeom prst="moon">
                  <a:avLst>
                    <a:gd name="adj" fmla="val 22884"/>
                  </a:avLst>
                </a:prstGeom>
                <a:solidFill>
                  <a:srgbClr val="EAEAEA"/>
                </a:solidFill>
                <a:ln w="57150">
                  <a:solidFill>
                    <a:srgbClr val="EAEAEA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altLang="en-US" sz="2000"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604181" name="Freeform 1045"/>
              <p:cNvSpPr>
                <a:spLocks/>
              </p:cNvSpPr>
              <p:nvPr/>
            </p:nvSpPr>
            <p:spPr bwMode="auto">
              <a:xfrm>
                <a:off x="2562" y="1613"/>
                <a:ext cx="597" cy="579"/>
              </a:xfrm>
              <a:custGeom>
                <a:avLst/>
                <a:gdLst>
                  <a:gd name="T0" fmla="*/ 0 w 597"/>
                  <a:gd name="T1" fmla="*/ 48 h 579"/>
                  <a:gd name="T2" fmla="*/ 96 w 597"/>
                  <a:gd name="T3" fmla="*/ 22 h 579"/>
                  <a:gd name="T4" fmla="*/ 205 w 597"/>
                  <a:gd name="T5" fmla="*/ 0 h 579"/>
                  <a:gd name="T6" fmla="*/ 480 w 597"/>
                  <a:gd name="T7" fmla="*/ 19 h 579"/>
                  <a:gd name="T8" fmla="*/ 517 w 597"/>
                  <a:gd name="T9" fmla="*/ 30 h 579"/>
                  <a:gd name="T10" fmla="*/ 576 w 597"/>
                  <a:gd name="T11" fmla="*/ 48 h 579"/>
                  <a:gd name="T12" fmla="*/ 597 w 597"/>
                  <a:gd name="T13" fmla="*/ 62 h 579"/>
                  <a:gd name="T14" fmla="*/ 589 w 597"/>
                  <a:gd name="T15" fmla="*/ 91 h 579"/>
                  <a:gd name="T16" fmla="*/ 557 w 597"/>
                  <a:gd name="T17" fmla="*/ 195 h 579"/>
                  <a:gd name="T18" fmla="*/ 488 w 597"/>
                  <a:gd name="T19" fmla="*/ 363 h 579"/>
                  <a:gd name="T20" fmla="*/ 469 w 597"/>
                  <a:gd name="T21" fmla="*/ 395 h 579"/>
                  <a:gd name="T22" fmla="*/ 408 w 597"/>
                  <a:gd name="T23" fmla="*/ 464 h 579"/>
                  <a:gd name="T24" fmla="*/ 368 w 597"/>
                  <a:gd name="T25" fmla="*/ 512 h 579"/>
                  <a:gd name="T26" fmla="*/ 344 w 597"/>
                  <a:gd name="T27" fmla="*/ 534 h 579"/>
                  <a:gd name="T28" fmla="*/ 320 w 597"/>
                  <a:gd name="T29" fmla="*/ 555 h 579"/>
                  <a:gd name="T30" fmla="*/ 296 w 597"/>
                  <a:gd name="T31" fmla="*/ 579 h 579"/>
                  <a:gd name="T32" fmla="*/ 221 w 597"/>
                  <a:gd name="T33" fmla="*/ 510 h 579"/>
                  <a:gd name="T34" fmla="*/ 184 w 597"/>
                  <a:gd name="T35" fmla="*/ 470 h 579"/>
                  <a:gd name="T36" fmla="*/ 117 w 597"/>
                  <a:gd name="T37" fmla="*/ 339 h 579"/>
                  <a:gd name="T38" fmla="*/ 80 w 597"/>
                  <a:gd name="T39" fmla="*/ 262 h 579"/>
                  <a:gd name="T40" fmla="*/ 53 w 597"/>
                  <a:gd name="T41" fmla="*/ 192 h 579"/>
                  <a:gd name="T42" fmla="*/ 29 w 597"/>
                  <a:gd name="T43" fmla="*/ 120 h 579"/>
                  <a:gd name="T44" fmla="*/ 8 w 597"/>
                  <a:gd name="T45" fmla="*/ 67 h 579"/>
                  <a:gd name="T46" fmla="*/ 0 w 597"/>
                  <a:gd name="T47" fmla="*/ 48 h 5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97" h="579">
                    <a:moveTo>
                      <a:pt x="0" y="48"/>
                    </a:moveTo>
                    <a:cubicBezTo>
                      <a:pt x="31" y="37"/>
                      <a:pt x="63" y="26"/>
                      <a:pt x="96" y="22"/>
                    </a:cubicBezTo>
                    <a:cubicBezTo>
                      <a:pt x="131" y="12"/>
                      <a:pt x="168" y="5"/>
                      <a:pt x="205" y="0"/>
                    </a:cubicBezTo>
                    <a:cubicBezTo>
                      <a:pt x="298" y="2"/>
                      <a:pt x="386" y="15"/>
                      <a:pt x="480" y="19"/>
                    </a:cubicBezTo>
                    <a:cubicBezTo>
                      <a:pt x="492" y="22"/>
                      <a:pt x="504" y="26"/>
                      <a:pt x="517" y="30"/>
                    </a:cubicBezTo>
                    <a:cubicBezTo>
                      <a:pt x="531" y="39"/>
                      <a:pt x="557" y="44"/>
                      <a:pt x="576" y="48"/>
                    </a:cubicBezTo>
                    <a:cubicBezTo>
                      <a:pt x="594" y="55"/>
                      <a:pt x="588" y="49"/>
                      <a:pt x="597" y="62"/>
                    </a:cubicBezTo>
                    <a:cubicBezTo>
                      <a:pt x="594" y="72"/>
                      <a:pt x="592" y="81"/>
                      <a:pt x="589" y="91"/>
                    </a:cubicBezTo>
                    <a:cubicBezTo>
                      <a:pt x="582" y="127"/>
                      <a:pt x="574" y="162"/>
                      <a:pt x="557" y="195"/>
                    </a:cubicBezTo>
                    <a:cubicBezTo>
                      <a:pt x="542" y="254"/>
                      <a:pt x="518" y="310"/>
                      <a:pt x="488" y="363"/>
                    </a:cubicBezTo>
                    <a:cubicBezTo>
                      <a:pt x="481" y="374"/>
                      <a:pt x="478" y="385"/>
                      <a:pt x="469" y="395"/>
                    </a:cubicBezTo>
                    <a:cubicBezTo>
                      <a:pt x="464" y="411"/>
                      <a:pt x="422" y="454"/>
                      <a:pt x="408" y="464"/>
                    </a:cubicBezTo>
                    <a:cubicBezTo>
                      <a:pt x="401" y="480"/>
                      <a:pt x="381" y="500"/>
                      <a:pt x="368" y="512"/>
                    </a:cubicBezTo>
                    <a:cubicBezTo>
                      <a:pt x="358" y="519"/>
                      <a:pt x="355" y="529"/>
                      <a:pt x="344" y="534"/>
                    </a:cubicBezTo>
                    <a:cubicBezTo>
                      <a:pt x="335" y="541"/>
                      <a:pt x="329" y="549"/>
                      <a:pt x="320" y="555"/>
                    </a:cubicBezTo>
                    <a:cubicBezTo>
                      <a:pt x="313" y="564"/>
                      <a:pt x="306" y="575"/>
                      <a:pt x="296" y="579"/>
                    </a:cubicBezTo>
                    <a:cubicBezTo>
                      <a:pt x="280" y="544"/>
                      <a:pt x="249" y="532"/>
                      <a:pt x="221" y="510"/>
                    </a:cubicBezTo>
                    <a:cubicBezTo>
                      <a:pt x="206" y="498"/>
                      <a:pt x="199" y="479"/>
                      <a:pt x="184" y="470"/>
                    </a:cubicBezTo>
                    <a:cubicBezTo>
                      <a:pt x="158" y="428"/>
                      <a:pt x="146" y="378"/>
                      <a:pt x="117" y="339"/>
                    </a:cubicBezTo>
                    <a:cubicBezTo>
                      <a:pt x="110" y="313"/>
                      <a:pt x="94" y="285"/>
                      <a:pt x="80" y="262"/>
                    </a:cubicBezTo>
                    <a:cubicBezTo>
                      <a:pt x="73" y="239"/>
                      <a:pt x="64" y="212"/>
                      <a:pt x="53" y="192"/>
                    </a:cubicBezTo>
                    <a:cubicBezTo>
                      <a:pt x="49" y="170"/>
                      <a:pt x="41" y="136"/>
                      <a:pt x="29" y="120"/>
                    </a:cubicBezTo>
                    <a:cubicBezTo>
                      <a:pt x="24" y="101"/>
                      <a:pt x="16" y="84"/>
                      <a:pt x="8" y="67"/>
                    </a:cubicBezTo>
                    <a:cubicBezTo>
                      <a:pt x="4" y="60"/>
                      <a:pt x="5" y="53"/>
                      <a:pt x="0" y="48"/>
                    </a:cubicBezTo>
                    <a:close/>
                  </a:path>
                </a:pathLst>
              </a:custGeom>
              <a:solidFill>
                <a:schemeClr val="tx1"/>
              </a:solidFill>
              <a:ln w="76200" cmpd="sng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GB"/>
              </a:p>
            </p:txBody>
          </p:sp>
          <p:grpSp>
            <p:nvGrpSpPr>
              <p:cNvPr id="604182" name="Group 1046"/>
              <p:cNvGrpSpPr>
                <a:grpSpLocks/>
              </p:cNvGrpSpPr>
              <p:nvPr/>
            </p:nvGrpSpPr>
            <p:grpSpPr bwMode="auto">
              <a:xfrm>
                <a:off x="1935" y="1652"/>
                <a:ext cx="889" cy="791"/>
                <a:chOff x="1935" y="1652"/>
                <a:chExt cx="889" cy="791"/>
              </a:xfrm>
            </p:grpSpPr>
            <p:sp>
              <p:nvSpPr>
                <p:cNvPr id="604183" name="Freeform 1047"/>
                <p:cNvSpPr>
                  <a:spLocks/>
                </p:cNvSpPr>
                <p:nvPr/>
              </p:nvSpPr>
              <p:spPr bwMode="auto">
                <a:xfrm>
                  <a:off x="1935" y="1652"/>
                  <a:ext cx="889" cy="791"/>
                </a:xfrm>
                <a:custGeom>
                  <a:avLst/>
                  <a:gdLst>
                    <a:gd name="T0" fmla="*/ 561 w 849"/>
                    <a:gd name="T1" fmla="*/ 0 h 734"/>
                    <a:gd name="T2" fmla="*/ 580 w 849"/>
                    <a:gd name="T3" fmla="*/ 102 h 734"/>
                    <a:gd name="T4" fmla="*/ 606 w 849"/>
                    <a:gd name="T5" fmla="*/ 182 h 734"/>
                    <a:gd name="T6" fmla="*/ 620 w 849"/>
                    <a:gd name="T7" fmla="*/ 219 h 734"/>
                    <a:gd name="T8" fmla="*/ 628 w 849"/>
                    <a:gd name="T9" fmla="*/ 243 h 734"/>
                    <a:gd name="T10" fmla="*/ 638 w 849"/>
                    <a:gd name="T11" fmla="*/ 272 h 734"/>
                    <a:gd name="T12" fmla="*/ 644 w 849"/>
                    <a:gd name="T13" fmla="*/ 288 h 734"/>
                    <a:gd name="T14" fmla="*/ 681 w 849"/>
                    <a:gd name="T15" fmla="*/ 350 h 734"/>
                    <a:gd name="T16" fmla="*/ 705 w 849"/>
                    <a:gd name="T17" fmla="*/ 382 h 734"/>
                    <a:gd name="T18" fmla="*/ 726 w 849"/>
                    <a:gd name="T19" fmla="*/ 411 h 734"/>
                    <a:gd name="T20" fmla="*/ 740 w 849"/>
                    <a:gd name="T21" fmla="*/ 430 h 734"/>
                    <a:gd name="T22" fmla="*/ 780 w 849"/>
                    <a:gd name="T23" fmla="*/ 483 h 734"/>
                    <a:gd name="T24" fmla="*/ 849 w 849"/>
                    <a:gd name="T25" fmla="*/ 552 h 734"/>
                    <a:gd name="T26" fmla="*/ 806 w 849"/>
                    <a:gd name="T27" fmla="*/ 579 h 734"/>
                    <a:gd name="T28" fmla="*/ 793 w 849"/>
                    <a:gd name="T29" fmla="*/ 590 h 734"/>
                    <a:gd name="T30" fmla="*/ 761 w 849"/>
                    <a:gd name="T31" fmla="*/ 608 h 734"/>
                    <a:gd name="T32" fmla="*/ 686 w 849"/>
                    <a:gd name="T33" fmla="*/ 648 h 734"/>
                    <a:gd name="T34" fmla="*/ 662 w 849"/>
                    <a:gd name="T35" fmla="*/ 656 h 734"/>
                    <a:gd name="T36" fmla="*/ 574 w 849"/>
                    <a:gd name="T37" fmla="*/ 688 h 734"/>
                    <a:gd name="T38" fmla="*/ 380 w 849"/>
                    <a:gd name="T39" fmla="*/ 723 h 734"/>
                    <a:gd name="T40" fmla="*/ 316 w 849"/>
                    <a:gd name="T41" fmla="*/ 734 h 734"/>
                    <a:gd name="T42" fmla="*/ 81 w 849"/>
                    <a:gd name="T43" fmla="*/ 702 h 734"/>
                    <a:gd name="T44" fmla="*/ 49 w 849"/>
                    <a:gd name="T45" fmla="*/ 694 h 734"/>
                    <a:gd name="T46" fmla="*/ 14 w 849"/>
                    <a:gd name="T47" fmla="*/ 683 h 734"/>
                    <a:gd name="T48" fmla="*/ 9 w 849"/>
                    <a:gd name="T49" fmla="*/ 648 h 734"/>
                    <a:gd name="T50" fmla="*/ 33 w 849"/>
                    <a:gd name="T51" fmla="*/ 571 h 734"/>
                    <a:gd name="T52" fmla="*/ 54 w 849"/>
                    <a:gd name="T53" fmla="*/ 512 h 734"/>
                    <a:gd name="T54" fmla="*/ 65 w 849"/>
                    <a:gd name="T55" fmla="*/ 486 h 734"/>
                    <a:gd name="T56" fmla="*/ 140 w 849"/>
                    <a:gd name="T57" fmla="*/ 344 h 734"/>
                    <a:gd name="T58" fmla="*/ 188 w 849"/>
                    <a:gd name="T59" fmla="*/ 283 h 734"/>
                    <a:gd name="T60" fmla="*/ 230 w 849"/>
                    <a:gd name="T61" fmla="*/ 235 h 734"/>
                    <a:gd name="T62" fmla="*/ 236 w 849"/>
                    <a:gd name="T63" fmla="*/ 224 h 734"/>
                    <a:gd name="T64" fmla="*/ 244 w 849"/>
                    <a:gd name="T65" fmla="*/ 222 h 734"/>
                    <a:gd name="T66" fmla="*/ 268 w 849"/>
                    <a:gd name="T67" fmla="*/ 200 h 734"/>
                    <a:gd name="T68" fmla="*/ 300 w 849"/>
                    <a:gd name="T69" fmla="*/ 176 h 734"/>
                    <a:gd name="T70" fmla="*/ 345 w 849"/>
                    <a:gd name="T71" fmla="*/ 142 h 734"/>
                    <a:gd name="T72" fmla="*/ 385 w 849"/>
                    <a:gd name="T73" fmla="*/ 112 h 734"/>
                    <a:gd name="T74" fmla="*/ 465 w 849"/>
                    <a:gd name="T75" fmla="*/ 56 h 734"/>
                    <a:gd name="T76" fmla="*/ 505 w 849"/>
                    <a:gd name="T77" fmla="*/ 40 h 734"/>
                    <a:gd name="T78" fmla="*/ 524 w 849"/>
                    <a:gd name="T79" fmla="*/ 35 h 734"/>
                    <a:gd name="T80" fmla="*/ 561 w 849"/>
                    <a:gd name="T81" fmla="*/ 0 h 7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</a:cxnLst>
                  <a:rect l="0" t="0" r="r" b="b"/>
                  <a:pathLst>
                    <a:path w="849" h="734">
                      <a:moveTo>
                        <a:pt x="561" y="0"/>
                      </a:moveTo>
                      <a:cubicBezTo>
                        <a:pt x="564" y="34"/>
                        <a:pt x="567" y="69"/>
                        <a:pt x="580" y="102"/>
                      </a:cubicBezTo>
                      <a:cubicBezTo>
                        <a:pt x="583" y="124"/>
                        <a:pt x="590" y="163"/>
                        <a:pt x="606" y="182"/>
                      </a:cubicBezTo>
                      <a:cubicBezTo>
                        <a:pt x="610" y="194"/>
                        <a:pt x="612" y="208"/>
                        <a:pt x="620" y="219"/>
                      </a:cubicBezTo>
                      <a:cubicBezTo>
                        <a:pt x="622" y="227"/>
                        <a:pt x="628" y="243"/>
                        <a:pt x="628" y="243"/>
                      </a:cubicBezTo>
                      <a:cubicBezTo>
                        <a:pt x="630" y="255"/>
                        <a:pt x="634" y="259"/>
                        <a:pt x="638" y="272"/>
                      </a:cubicBezTo>
                      <a:cubicBezTo>
                        <a:pt x="639" y="277"/>
                        <a:pt x="644" y="288"/>
                        <a:pt x="644" y="288"/>
                      </a:cubicBezTo>
                      <a:cubicBezTo>
                        <a:pt x="647" y="311"/>
                        <a:pt x="668" y="329"/>
                        <a:pt x="681" y="350"/>
                      </a:cubicBezTo>
                      <a:cubicBezTo>
                        <a:pt x="688" y="361"/>
                        <a:pt x="692" y="377"/>
                        <a:pt x="705" y="382"/>
                      </a:cubicBezTo>
                      <a:cubicBezTo>
                        <a:pt x="711" y="392"/>
                        <a:pt x="719" y="400"/>
                        <a:pt x="726" y="411"/>
                      </a:cubicBezTo>
                      <a:cubicBezTo>
                        <a:pt x="730" y="417"/>
                        <a:pt x="740" y="430"/>
                        <a:pt x="740" y="430"/>
                      </a:cubicBezTo>
                      <a:cubicBezTo>
                        <a:pt x="746" y="456"/>
                        <a:pt x="765" y="464"/>
                        <a:pt x="780" y="483"/>
                      </a:cubicBezTo>
                      <a:cubicBezTo>
                        <a:pt x="794" y="502"/>
                        <a:pt x="825" y="546"/>
                        <a:pt x="849" y="552"/>
                      </a:cubicBezTo>
                      <a:cubicBezTo>
                        <a:pt x="843" y="567"/>
                        <a:pt x="820" y="571"/>
                        <a:pt x="806" y="579"/>
                      </a:cubicBezTo>
                      <a:cubicBezTo>
                        <a:pt x="786" y="588"/>
                        <a:pt x="807" y="578"/>
                        <a:pt x="793" y="590"/>
                      </a:cubicBezTo>
                      <a:cubicBezTo>
                        <a:pt x="783" y="597"/>
                        <a:pt x="770" y="600"/>
                        <a:pt x="761" y="608"/>
                      </a:cubicBezTo>
                      <a:cubicBezTo>
                        <a:pt x="738" y="627"/>
                        <a:pt x="715" y="642"/>
                        <a:pt x="686" y="648"/>
                      </a:cubicBezTo>
                      <a:cubicBezTo>
                        <a:pt x="667" y="654"/>
                        <a:pt x="675" y="652"/>
                        <a:pt x="662" y="656"/>
                      </a:cubicBezTo>
                      <a:cubicBezTo>
                        <a:pt x="646" y="667"/>
                        <a:pt x="594" y="684"/>
                        <a:pt x="574" y="688"/>
                      </a:cubicBezTo>
                      <a:cubicBezTo>
                        <a:pt x="509" y="712"/>
                        <a:pt x="449" y="720"/>
                        <a:pt x="380" y="723"/>
                      </a:cubicBezTo>
                      <a:cubicBezTo>
                        <a:pt x="358" y="727"/>
                        <a:pt x="337" y="730"/>
                        <a:pt x="316" y="734"/>
                      </a:cubicBezTo>
                      <a:cubicBezTo>
                        <a:pt x="237" y="725"/>
                        <a:pt x="159" y="709"/>
                        <a:pt x="81" y="702"/>
                      </a:cubicBezTo>
                      <a:cubicBezTo>
                        <a:pt x="70" y="699"/>
                        <a:pt x="59" y="695"/>
                        <a:pt x="49" y="694"/>
                      </a:cubicBezTo>
                      <a:cubicBezTo>
                        <a:pt x="37" y="689"/>
                        <a:pt x="25" y="687"/>
                        <a:pt x="14" y="683"/>
                      </a:cubicBezTo>
                      <a:cubicBezTo>
                        <a:pt x="0" y="669"/>
                        <a:pt x="4" y="667"/>
                        <a:pt x="9" y="648"/>
                      </a:cubicBezTo>
                      <a:cubicBezTo>
                        <a:pt x="15" y="621"/>
                        <a:pt x="25" y="597"/>
                        <a:pt x="33" y="571"/>
                      </a:cubicBezTo>
                      <a:cubicBezTo>
                        <a:pt x="38" y="552"/>
                        <a:pt x="41" y="527"/>
                        <a:pt x="54" y="512"/>
                      </a:cubicBezTo>
                      <a:cubicBezTo>
                        <a:pt x="56" y="502"/>
                        <a:pt x="59" y="494"/>
                        <a:pt x="65" y="486"/>
                      </a:cubicBezTo>
                      <a:cubicBezTo>
                        <a:pt x="79" y="432"/>
                        <a:pt x="108" y="389"/>
                        <a:pt x="140" y="344"/>
                      </a:cubicBezTo>
                      <a:cubicBezTo>
                        <a:pt x="155" y="322"/>
                        <a:pt x="165" y="299"/>
                        <a:pt x="188" y="283"/>
                      </a:cubicBezTo>
                      <a:cubicBezTo>
                        <a:pt x="192" y="264"/>
                        <a:pt x="215" y="246"/>
                        <a:pt x="230" y="235"/>
                      </a:cubicBezTo>
                      <a:cubicBezTo>
                        <a:pt x="232" y="231"/>
                        <a:pt x="232" y="226"/>
                        <a:pt x="236" y="224"/>
                      </a:cubicBezTo>
                      <a:cubicBezTo>
                        <a:pt x="238" y="222"/>
                        <a:pt x="241" y="223"/>
                        <a:pt x="244" y="222"/>
                      </a:cubicBezTo>
                      <a:cubicBezTo>
                        <a:pt x="254" y="214"/>
                        <a:pt x="254" y="205"/>
                        <a:pt x="268" y="200"/>
                      </a:cubicBezTo>
                      <a:cubicBezTo>
                        <a:pt x="277" y="190"/>
                        <a:pt x="286" y="180"/>
                        <a:pt x="300" y="176"/>
                      </a:cubicBezTo>
                      <a:cubicBezTo>
                        <a:pt x="309" y="166"/>
                        <a:pt x="332" y="145"/>
                        <a:pt x="345" y="142"/>
                      </a:cubicBezTo>
                      <a:cubicBezTo>
                        <a:pt x="355" y="129"/>
                        <a:pt x="371" y="121"/>
                        <a:pt x="385" y="112"/>
                      </a:cubicBezTo>
                      <a:cubicBezTo>
                        <a:pt x="412" y="93"/>
                        <a:pt x="437" y="72"/>
                        <a:pt x="465" y="56"/>
                      </a:cubicBezTo>
                      <a:cubicBezTo>
                        <a:pt x="473" y="50"/>
                        <a:pt x="494" y="43"/>
                        <a:pt x="505" y="40"/>
                      </a:cubicBezTo>
                      <a:cubicBezTo>
                        <a:pt x="511" y="38"/>
                        <a:pt x="524" y="35"/>
                        <a:pt x="524" y="35"/>
                      </a:cubicBezTo>
                      <a:cubicBezTo>
                        <a:pt x="544" y="18"/>
                        <a:pt x="561" y="28"/>
                        <a:pt x="561" y="0"/>
                      </a:cubicBezTo>
                      <a:close/>
                    </a:path>
                  </a:pathLst>
                </a:custGeom>
                <a:solidFill>
                  <a:srgbClr val="EAEAEA"/>
                </a:solidFill>
                <a:ln w="28575" cmpd="sng">
                  <a:solidFill>
                    <a:srgbClr val="EAEAEA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04184" name="AutoShape 1048"/>
                <p:cNvSpPr>
                  <a:spLocks noChangeArrowheads="1"/>
                </p:cNvSpPr>
                <p:nvPr/>
              </p:nvSpPr>
              <p:spPr bwMode="auto">
                <a:xfrm rot="-1719489">
                  <a:off x="2633" y="1692"/>
                  <a:ext cx="47" cy="584"/>
                </a:xfrm>
                <a:prstGeom prst="moon">
                  <a:avLst>
                    <a:gd name="adj" fmla="val 22884"/>
                  </a:avLst>
                </a:prstGeom>
                <a:solidFill>
                  <a:srgbClr val="EAEAEA"/>
                </a:solidFill>
                <a:ln w="57150">
                  <a:solidFill>
                    <a:srgbClr val="EAEAEA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/>
                  <a:endParaRPr lang="en-US" altLang="en-US" sz="2000">
                    <a:latin typeface="Times New Roman" pitchFamily="18" charset="0"/>
                  </a:endParaRPr>
                </a:p>
              </p:txBody>
            </p:sp>
          </p:grpSp>
          <p:grpSp>
            <p:nvGrpSpPr>
              <p:cNvPr id="604185" name="Group 1049"/>
              <p:cNvGrpSpPr>
                <a:grpSpLocks/>
              </p:cNvGrpSpPr>
              <p:nvPr/>
            </p:nvGrpSpPr>
            <p:grpSpPr bwMode="auto">
              <a:xfrm>
                <a:off x="1336" y="584"/>
                <a:ext cx="3064" cy="2872"/>
                <a:chOff x="1336" y="584"/>
                <a:chExt cx="3064" cy="2872"/>
              </a:xfrm>
            </p:grpSpPr>
            <p:sp>
              <p:nvSpPr>
                <p:cNvPr id="604186" name="Oval 1050"/>
                <p:cNvSpPr>
                  <a:spLocks noChangeArrowheads="1"/>
                </p:cNvSpPr>
                <p:nvPr/>
              </p:nvSpPr>
              <p:spPr bwMode="auto">
                <a:xfrm>
                  <a:off x="1336" y="584"/>
                  <a:ext cx="1864" cy="1864"/>
                </a:xfrm>
                <a:prstGeom prst="ellips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8F8F8">
                          <a:alpha val="50000"/>
                        </a:srgbClr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04187" name="Oval 1051"/>
                <p:cNvSpPr>
                  <a:spLocks noChangeArrowheads="1"/>
                </p:cNvSpPr>
                <p:nvPr/>
              </p:nvSpPr>
              <p:spPr bwMode="auto">
                <a:xfrm>
                  <a:off x="1920" y="1592"/>
                  <a:ext cx="1864" cy="1864"/>
                </a:xfrm>
                <a:prstGeom prst="ellips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  <p:sp>
              <p:nvSpPr>
                <p:cNvPr id="604188" name="Oval 1052"/>
                <p:cNvSpPr>
                  <a:spLocks noChangeArrowheads="1"/>
                </p:cNvSpPr>
                <p:nvPr/>
              </p:nvSpPr>
              <p:spPr bwMode="auto">
                <a:xfrm>
                  <a:off x="2536" y="584"/>
                  <a:ext cx="1864" cy="1864"/>
                </a:xfrm>
                <a:prstGeom prst="ellips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8F8F8">
                          <a:alpha val="50000"/>
                        </a:srgbClr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GB"/>
                </a:p>
              </p:txBody>
            </p:sp>
          </p:grp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36" name="Rectangle 4"/>
          <p:cNvSpPr>
            <a:spLocks noGrp="1" noRot="1" noChangeArrowheads="1"/>
          </p:cNvSpPr>
          <p:nvPr>
            <p:ph type="title"/>
          </p:nvPr>
        </p:nvSpPr>
        <p:spPr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Evaluating IMC Programs (cont.)</a:t>
            </a:r>
          </a:p>
        </p:txBody>
      </p:sp>
      <p:sp>
        <p:nvSpPr>
          <p:cNvPr id="607237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8382000" cy="4876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spcBef>
                <a:spcPct val="60000"/>
              </a:spcBef>
            </a:pPr>
            <a:r>
              <a:rPr lang="en-US" i="1"/>
              <a:t>Contribution:</a:t>
            </a:r>
            <a:r>
              <a:rPr lang="en-US"/>
              <a:t> The collective effect on brand equity in terms of </a:t>
            </a:r>
          </a:p>
          <a:p>
            <a:pPr lvl="1">
              <a:spcBef>
                <a:spcPct val="60000"/>
              </a:spcBef>
            </a:pPr>
            <a:r>
              <a:rPr lang="en-US"/>
              <a:t>enhancing depth and breadth of awareness</a:t>
            </a:r>
          </a:p>
          <a:p>
            <a:pPr lvl="1">
              <a:spcBef>
                <a:spcPct val="60000"/>
              </a:spcBef>
            </a:pPr>
            <a:r>
              <a:rPr lang="en-US"/>
              <a:t>improving strength, favorability, and uniqueness of brand associations</a:t>
            </a:r>
          </a:p>
          <a:p>
            <a:pPr>
              <a:spcBef>
                <a:spcPct val="60000"/>
              </a:spcBef>
            </a:pPr>
            <a:r>
              <a:rPr lang="en-US" i="1"/>
              <a:t>Commonality:</a:t>
            </a:r>
            <a:r>
              <a:rPr lang="en-US"/>
              <a:t> The extent to which information conveyed by different communication options share meaning</a:t>
            </a:r>
          </a:p>
          <a:p>
            <a:pPr lvl="1">
              <a:spcBef>
                <a:spcPct val="60000"/>
              </a:spcBef>
            </a:pPr>
            <a:endParaRPr lang="en-US">
              <a:latin typeface="Tahoma" pitchFamily="34" charset="0"/>
            </a:endParaRPr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6.</a:t>
            </a:r>
            <a:fld id="{8BDAC633-877E-49BC-8DCF-DC8EEC14F2D7}" type="slidenum">
              <a:rPr lang="en-US"/>
              <a:pPr/>
              <a:t>22</a:t>
            </a:fld>
            <a:endParaRPr lang="en-US"/>
          </a:p>
        </p:txBody>
      </p:sp>
      <p:sp>
        <p:nvSpPr>
          <p:cNvPr id="60723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0723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607238" name="Rectangle 6"/>
          <p:cNvSpPr>
            <a:spLocks noChangeArrowheads="1"/>
          </p:cNvSpPr>
          <p:nvPr/>
        </p:nvSpPr>
        <p:spPr bwMode="auto">
          <a:xfrm>
            <a:off x="5257800" y="5105400"/>
            <a:ext cx="34290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2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81000" y="0"/>
            <a:ext cx="83820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Evaluating IMC Programs (cont.)</a:t>
            </a:r>
          </a:p>
        </p:txBody>
      </p:sp>
      <p:sp>
        <p:nvSpPr>
          <p:cNvPr id="609283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295400"/>
            <a:ext cx="8382000" cy="48768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>
              <a:spcBef>
                <a:spcPct val="60000"/>
              </a:spcBef>
            </a:pPr>
            <a:r>
              <a:rPr lang="en-US" i="1"/>
              <a:t>Complementarity:</a:t>
            </a:r>
            <a:r>
              <a:rPr lang="en-US"/>
              <a:t> The extent to which different associations and linkages are emphasized across communication options</a:t>
            </a:r>
          </a:p>
          <a:p>
            <a:r>
              <a:rPr lang="en-US" i="1"/>
              <a:t>Versatility:</a:t>
            </a:r>
            <a:r>
              <a:rPr lang="en-US"/>
              <a:t> The extent to which information contained in a communication option works  with different types of consumers</a:t>
            </a:r>
          </a:p>
          <a:p>
            <a:pPr lvl="2">
              <a:buClr>
                <a:schemeClr val="accent2"/>
              </a:buClr>
            </a:pPr>
            <a:r>
              <a:rPr lang="en-US"/>
              <a:t>Different communications history</a:t>
            </a:r>
          </a:p>
          <a:p>
            <a:pPr lvl="2">
              <a:buClr>
                <a:schemeClr val="accent2"/>
              </a:buClr>
            </a:pPr>
            <a:r>
              <a:rPr lang="en-US"/>
              <a:t>Different market segments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6.</a:t>
            </a:r>
            <a:fld id="{2B051AA1-DEFB-4AFB-A8D0-4F7D6B800358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570" name="Rectangle 1026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r>
              <a:rPr lang="en-US" sz="4000">
                <a:solidFill>
                  <a:schemeClr val="hlink"/>
                </a:solidFill>
              </a:rPr>
              <a:t>Marketing Communication Guidelines</a:t>
            </a:r>
          </a:p>
        </p:txBody>
      </p:sp>
      <p:sp>
        <p:nvSpPr>
          <p:cNvPr id="621571" name="Rectangle 1027"/>
          <p:cNvSpPr>
            <a:spLocks noGrp="1" noChangeArrowheads="1"/>
          </p:cNvSpPr>
          <p:nvPr>
            <p:ph idx="1"/>
          </p:nvPr>
        </p:nvSpPr>
        <p:spPr>
          <a:xfrm>
            <a:off x="457200" y="1143000"/>
            <a:ext cx="8229600" cy="4525963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en-US" i="1" dirty="0"/>
              <a:t>Be analytical:</a:t>
            </a:r>
            <a:r>
              <a:rPr lang="en-US" dirty="0"/>
              <a:t>  Use frameworks of consumer behavior and managerial decision making to develop well-reasoned communication programs</a:t>
            </a:r>
          </a:p>
          <a:p>
            <a:pPr>
              <a:lnSpc>
                <a:spcPct val="90000"/>
              </a:lnSpc>
            </a:pPr>
            <a:r>
              <a:rPr lang="en-US" i="1" dirty="0"/>
              <a:t>Be curious:</a:t>
            </a:r>
            <a:r>
              <a:rPr lang="en-US" dirty="0"/>
              <a:t>  Fully understand consumers by using all forms of research and always be thinking of how you can create added value for consumers</a:t>
            </a:r>
          </a:p>
          <a:p>
            <a:pPr>
              <a:lnSpc>
                <a:spcPct val="90000"/>
              </a:lnSpc>
            </a:pPr>
            <a:r>
              <a:rPr lang="en-US" i="1" dirty="0"/>
              <a:t>Be single-minded:</a:t>
            </a:r>
            <a:r>
              <a:rPr lang="en-US" dirty="0"/>
              <a:t>  Focus message on well-defined target markets (less can be more)</a:t>
            </a:r>
          </a:p>
          <a:p>
            <a:pPr>
              <a:lnSpc>
                <a:spcPct val="90000"/>
              </a:lnSpc>
            </a:pPr>
            <a:r>
              <a:rPr lang="en-US" i="1" dirty="0"/>
              <a:t>Be integrative:</a:t>
            </a:r>
            <a:r>
              <a:rPr lang="en-US" dirty="0"/>
              <a:t>  Reinforce your message through consistency and cuing across all communications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6.</a:t>
            </a:r>
            <a:fld id="{C2B74466-2DDC-4182-9320-19390033814E}" type="slidenum">
              <a:rPr lang="en-US"/>
              <a:pPr/>
              <a:t>24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618" name="Rectangle 1026"/>
          <p:cNvSpPr>
            <a:spLocks noGrp="1" noRot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0000"/>
          </a:bodyPr>
          <a:lstStyle/>
          <a:p>
            <a:r>
              <a:rPr lang="en-US" sz="4000">
                <a:solidFill>
                  <a:schemeClr val="hlink"/>
                </a:solidFill>
              </a:rPr>
              <a:t>Marketing Communication Guidelines (Cont.)</a:t>
            </a:r>
          </a:p>
        </p:txBody>
      </p:sp>
      <p:sp>
        <p:nvSpPr>
          <p:cNvPr id="623619" name="Rectangle 1027"/>
          <p:cNvSpPr>
            <a:spLocks noGrp="1" noChangeArrowheads="1"/>
          </p:cNvSpPr>
          <p:nvPr>
            <p:ph idx="1"/>
          </p:nvPr>
        </p:nvSpPr>
        <p:spPr>
          <a:xfrm>
            <a:off x="228600" y="1143000"/>
            <a:ext cx="8686800" cy="4525963"/>
          </a:xfrm>
          <a:noFill/>
          <a:ln/>
          <a:extLs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i="1"/>
              <a:t>Be creative:</a:t>
            </a:r>
            <a:r>
              <a:rPr lang="en-US"/>
              <a:t>  State your message in a unique fashion; use alternative promotions and media to create favorable, strong, and unique brand associations</a:t>
            </a:r>
          </a:p>
          <a:p>
            <a:pPr>
              <a:lnSpc>
                <a:spcPct val="90000"/>
              </a:lnSpc>
            </a:pPr>
            <a:r>
              <a:rPr lang="en-US" i="1"/>
              <a:t>Be observant:</a:t>
            </a:r>
            <a:r>
              <a:rPr lang="en-US"/>
              <a:t>  Monitor competition, customers, channel members, and employees through tracking studies</a:t>
            </a:r>
          </a:p>
          <a:p>
            <a:pPr>
              <a:lnSpc>
                <a:spcPct val="90000"/>
              </a:lnSpc>
            </a:pPr>
            <a:r>
              <a:rPr lang="en-US" i="1"/>
              <a:t>Be realistic:</a:t>
            </a:r>
            <a:r>
              <a:rPr lang="en-US"/>
              <a:t>  Understand the complexities involved  in marketing communications</a:t>
            </a:r>
          </a:p>
          <a:p>
            <a:pPr>
              <a:lnSpc>
                <a:spcPct val="90000"/>
              </a:lnSpc>
            </a:pPr>
            <a:r>
              <a:rPr lang="en-US" i="1"/>
              <a:t>Be patient:</a:t>
            </a:r>
            <a:r>
              <a:rPr lang="en-US"/>
              <a:t>  Take a long-term view of communi-cation effectiveness to build and manage brand equity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6.</a:t>
            </a:r>
            <a:fld id="{3C012838-0403-4A48-A252-5AC0F9238369}" type="slidenum">
              <a:rPr lang="en-US"/>
              <a:pPr/>
              <a:t>25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1525</TotalTime>
  <Words>988</Words>
  <Application>Microsoft Office PowerPoint</Application>
  <PresentationFormat>On-screen Show (4:3)</PresentationFormat>
  <Paragraphs>148</Paragraphs>
  <Slides>25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 INTEGRATING MARKETING COMMUNICATIONS TO BUILD BRAND EQUITY</vt:lpstr>
      <vt:lpstr>Overview</vt:lpstr>
      <vt:lpstr>Simple Test for  Marketing Communications</vt:lpstr>
      <vt:lpstr>Information Processing Model of Communications</vt:lpstr>
      <vt:lpstr>Slide 5</vt:lpstr>
      <vt:lpstr>Slide 6</vt:lpstr>
      <vt:lpstr>Slide 7</vt:lpstr>
      <vt:lpstr>Slide 8</vt:lpstr>
      <vt:lpstr>Slide 9</vt:lpstr>
      <vt:lpstr>Marketing Communications Options</vt:lpstr>
      <vt:lpstr>Advertising </vt:lpstr>
      <vt:lpstr>Ideal Ad Campaign </vt:lpstr>
      <vt:lpstr>Category of Advertising </vt:lpstr>
      <vt:lpstr>Promotions</vt:lpstr>
      <vt:lpstr>Event Marketing and Sponsorship</vt:lpstr>
      <vt:lpstr>Public Relations and Publicity</vt:lpstr>
      <vt:lpstr>Personal Selling</vt:lpstr>
      <vt:lpstr>Integrated Marketing Communications (IMC)</vt:lpstr>
      <vt:lpstr>Developing IMC Programs</vt:lpstr>
      <vt:lpstr>Evaluating IMC Programs</vt:lpstr>
      <vt:lpstr>Slide 21</vt:lpstr>
      <vt:lpstr>Evaluating IMC Programs (cont.)</vt:lpstr>
      <vt:lpstr>Evaluating IMC Programs (cont.)</vt:lpstr>
      <vt:lpstr>Marketing Communication Guidelines</vt:lpstr>
      <vt:lpstr>Marketing Communication Guidelines (Cont.)</vt:lpstr>
    </vt:vector>
  </TitlesOfParts>
  <Company>Dell Computer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BUILDING,  MEASURING, AND MANAGING BRAND EQUITY</dc:title>
  <dc:creator>Kevin Lane keller</dc:creator>
  <cp:lastModifiedBy>NTS</cp:lastModifiedBy>
  <cp:revision>34</cp:revision>
  <cp:lastPrinted>2000-10-04T16:19:49Z</cp:lastPrinted>
  <dcterms:created xsi:type="dcterms:W3CDTF">1998-10-13T10:46:18Z</dcterms:created>
  <dcterms:modified xsi:type="dcterms:W3CDTF">2013-06-01T08:20:06Z</dcterms:modified>
</cp:coreProperties>
</file>