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1" r:id="rId1"/>
  </p:sldMasterIdLst>
  <p:notesMasterIdLst>
    <p:notesMasterId r:id="rId22"/>
  </p:notesMasterIdLst>
  <p:handoutMasterIdLst>
    <p:handoutMasterId r:id="rId23"/>
  </p:handoutMasterIdLst>
  <p:sldIdLst>
    <p:sldId id="646" r:id="rId2"/>
    <p:sldId id="656" r:id="rId3"/>
    <p:sldId id="657" r:id="rId4"/>
    <p:sldId id="645" r:id="rId5"/>
    <p:sldId id="654" r:id="rId6"/>
    <p:sldId id="655" r:id="rId7"/>
    <p:sldId id="658" r:id="rId8"/>
    <p:sldId id="482" r:id="rId9"/>
    <p:sldId id="649" r:id="rId10"/>
    <p:sldId id="641" r:id="rId11"/>
    <p:sldId id="647" r:id="rId12"/>
    <p:sldId id="659" r:id="rId13"/>
    <p:sldId id="648" r:id="rId14"/>
    <p:sldId id="636" r:id="rId15"/>
    <p:sldId id="650" r:id="rId16"/>
    <p:sldId id="652" r:id="rId17"/>
    <p:sldId id="660" r:id="rId18"/>
    <p:sldId id="518" r:id="rId19"/>
    <p:sldId id="651" r:id="rId20"/>
    <p:sldId id="653" r:id="rId21"/>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00279F"/>
    <a:srgbClr val="009688"/>
    <a:srgbClr val="063DE8"/>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71" d="100"/>
          <a:sy n="71" d="100"/>
        </p:scale>
        <p:origin x="-127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9692846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Tree>
    <p:extLst>
      <p:ext uri="{BB962C8B-B14F-4D97-AF65-F5344CB8AC3E}">
        <p14:creationId xmlns:p14="http://schemas.microsoft.com/office/powerpoint/2010/main" xmlns="" val="242609184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p:cNvSpPr>
            <a:spLocks noGrp="1" noRot="1" noChangeAspect="1" noChangeArrowheads="1" noTextEdit="1"/>
          </p:cNvSpPr>
          <p:nvPr>
            <p:ph type="sldImg"/>
          </p:nvPr>
        </p:nvSpPr>
        <p:spPr>
          <a:xfrm>
            <a:off x="1150938" y="692150"/>
            <a:ext cx="4556125" cy="3416300"/>
          </a:xfrm>
          <a:ln cap="flat"/>
        </p:spPr>
      </p:sp>
      <p:sp>
        <p:nvSpPr>
          <p:cNvPr id="786435"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890" name="Rectangle 2"/>
          <p:cNvSpPr>
            <a:spLocks noGrp="1" noRot="1" noChangeAspect="1" noChangeArrowheads="1" noTextEdit="1"/>
          </p:cNvSpPr>
          <p:nvPr>
            <p:ph type="sldImg"/>
          </p:nvPr>
        </p:nvSpPr>
        <p:spPr>
          <a:xfrm>
            <a:off x="1150938" y="692150"/>
            <a:ext cx="4556125" cy="3416300"/>
          </a:xfrm>
          <a:ln/>
        </p:spPr>
      </p:sp>
      <p:sp>
        <p:nvSpPr>
          <p:cNvPr id="805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2818"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02819"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050" tIns="0" rIns="19050" bIns="0" anchor="b"/>
          <a:lstStyle/>
          <a:p>
            <a:pPr algn="r"/>
            <a:r>
              <a:rPr lang="en-US" sz="1000" i="1">
                <a:latin typeface="Times New Roman" pitchFamily="18" charset="0"/>
              </a:rPr>
              <a:t>47</a:t>
            </a:r>
          </a:p>
        </p:txBody>
      </p:sp>
      <p:sp>
        <p:nvSpPr>
          <p:cNvPr id="802820"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02821"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02822" name="Rectangle 6"/>
          <p:cNvSpPr>
            <a:spLocks noGrp="1" noRot="1" noChangeAspect="1" noChangeArrowheads="1" noTextEdit="1"/>
          </p:cNvSpPr>
          <p:nvPr>
            <p:ph type="sldImg"/>
          </p:nvPr>
        </p:nvSpPr>
        <p:spPr>
          <a:xfrm>
            <a:off x="1150938" y="692150"/>
            <a:ext cx="4556125" cy="3416300"/>
          </a:xfrm>
          <a:ln cap="flat"/>
        </p:spPr>
      </p:sp>
      <p:sp>
        <p:nvSpPr>
          <p:cNvPr id="802823" name="Rectangle 7"/>
          <p:cNvSpPr>
            <a:spLocks noGrp="1" noChangeArrowheads="1"/>
          </p:cNvSpPr>
          <p:nvPr>
            <p:ph type="body" idx="1"/>
          </p:nvPr>
        </p:nvSpPr>
        <p:spPr>
          <a:ln/>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4866"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04867"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050" tIns="0" rIns="19050" bIns="0" anchor="b"/>
          <a:lstStyle/>
          <a:p>
            <a:pPr algn="r"/>
            <a:r>
              <a:rPr lang="en-US" sz="1000" i="1">
                <a:latin typeface="Times New Roman" pitchFamily="18" charset="0"/>
              </a:rPr>
              <a:t>47</a:t>
            </a:r>
          </a:p>
        </p:txBody>
      </p:sp>
      <p:sp>
        <p:nvSpPr>
          <p:cNvPr id="804868"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04869"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04870" name="Rectangle 6"/>
          <p:cNvSpPr>
            <a:spLocks noGrp="1" noRot="1" noChangeAspect="1" noChangeArrowheads="1" noTextEdit="1"/>
          </p:cNvSpPr>
          <p:nvPr>
            <p:ph type="sldImg"/>
          </p:nvPr>
        </p:nvSpPr>
        <p:spPr>
          <a:xfrm>
            <a:off x="1150938" y="692150"/>
            <a:ext cx="4556125" cy="3416300"/>
          </a:xfrm>
          <a:ln cap="flat"/>
        </p:spPr>
      </p:sp>
      <p:sp>
        <p:nvSpPr>
          <p:cNvPr id="804871" name="Rectangle 7"/>
          <p:cNvSpPr>
            <a:spLocks noGrp="1" noChangeArrowheads="1"/>
          </p:cNvSpPr>
          <p:nvPr>
            <p:ph type="body" idx="1"/>
          </p:nvPr>
        </p:nvSpPr>
        <p:spPr>
          <a:ln/>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41347"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050" tIns="0" rIns="19050" bIns="0" anchor="b"/>
          <a:lstStyle/>
          <a:p>
            <a:pPr algn="r"/>
            <a:r>
              <a:rPr lang="en-US" sz="1000" i="1">
                <a:latin typeface="Times New Roman" pitchFamily="18" charset="0"/>
              </a:rPr>
              <a:t>47</a:t>
            </a:r>
          </a:p>
        </p:txBody>
      </p:sp>
      <p:sp>
        <p:nvSpPr>
          <p:cNvPr id="441348"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41349"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41350" name="Rectangle 6"/>
          <p:cNvSpPr>
            <a:spLocks noGrp="1" noRot="1" noChangeAspect="1" noChangeArrowheads="1" noTextEdit="1"/>
          </p:cNvSpPr>
          <p:nvPr>
            <p:ph type="sldImg"/>
          </p:nvPr>
        </p:nvSpPr>
        <p:spPr>
          <a:xfrm>
            <a:off x="1150938" y="692150"/>
            <a:ext cx="4556125" cy="3416300"/>
          </a:xfrm>
          <a:ln cap="flat"/>
        </p:spPr>
      </p:sp>
      <p:sp>
        <p:nvSpPr>
          <p:cNvPr id="441351" name="Rectangle 7"/>
          <p:cNvSpPr>
            <a:spLocks noGrp="1" noChangeArrowheads="1"/>
          </p:cNvSpPr>
          <p:nvPr>
            <p:ph type="body" idx="1"/>
          </p:nvPr>
        </p:nvSpPr>
        <p:spPr>
          <a:ln/>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2578"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92579"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050" tIns="0" rIns="19050" bIns="0" anchor="b"/>
          <a:lstStyle/>
          <a:p>
            <a:pPr algn="r"/>
            <a:r>
              <a:rPr lang="en-US" sz="1000" i="1">
                <a:latin typeface="Times New Roman" pitchFamily="18" charset="0"/>
              </a:rPr>
              <a:t>48</a:t>
            </a:r>
          </a:p>
        </p:txBody>
      </p:sp>
      <p:sp>
        <p:nvSpPr>
          <p:cNvPr id="792580"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92581"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92582" name="Rectangle 6"/>
          <p:cNvSpPr>
            <a:spLocks noGrp="1" noRot="1" noChangeAspect="1" noChangeArrowheads="1" noTextEdit="1"/>
          </p:cNvSpPr>
          <p:nvPr>
            <p:ph type="sldImg"/>
          </p:nvPr>
        </p:nvSpPr>
        <p:spPr>
          <a:xfrm>
            <a:off x="1143000" y="685800"/>
            <a:ext cx="4572000" cy="3429000"/>
          </a:xfrm>
          <a:ln cap="flat"/>
        </p:spPr>
      </p:sp>
      <p:sp>
        <p:nvSpPr>
          <p:cNvPr id="792583" name="Rectangle 7"/>
          <p:cNvSpPr>
            <a:spLocks noGrp="1" noChangeArrowheads="1"/>
          </p:cNvSpPr>
          <p:nvPr>
            <p:ph type="body" idx="1"/>
          </p:nvPr>
        </p:nvSpPr>
        <p:spPr>
          <a:ln/>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6194"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76195"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050" tIns="0" rIns="19050" bIns="0" anchor="b"/>
          <a:lstStyle/>
          <a:p>
            <a:pPr algn="r"/>
            <a:r>
              <a:rPr lang="en-US" sz="1000" i="1">
                <a:latin typeface="Times New Roman" pitchFamily="18" charset="0"/>
              </a:rPr>
              <a:t>59</a:t>
            </a:r>
          </a:p>
        </p:txBody>
      </p:sp>
      <p:sp>
        <p:nvSpPr>
          <p:cNvPr id="776196"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76197"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76198" name="Rectangle 6"/>
          <p:cNvSpPr>
            <a:spLocks noGrp="1" noRot="1" noChangeAspect="1" noChangeArrowheads="1"/>
          </p:cNvSpPr>
          <p:nvPr>
            <p:ph type="sldImg"/>
          </p:nvPr>
        </p:nvSpPr>
        <p:spPr bwMode="auto">
          <a:xfrm>
            <a:off x="1143000" y="685800"/>
            <a:ext cx="4572000" cy="34290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776199" name="Rectangle 7"/>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82"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88483"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050" tIns="0" rIns="19050" bIns="0" anchor="b"/>
          <a:lstStyle/>
          <a:p>
            <a:pPr algn="r"/>
            <a:r>
              <a:rPr lang="en-US" sz="1000" i="1">
                <a:latin typeface="Times New Roman" pitchFamily="18" charset="0"/>
              </a:rPr>
              <a:t>59</a:t>
            </a:r>
          </a:p>
        </p:txBody>
      </p:sp>
      <p:sp>
        <p:nvSpPr>
          <p:cNvPr id="788484"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88485"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88486" name="Rectangle 6"/>
          <p:cNvSpPr>
            <a:spLocks noGrp="1" noRot="1" noChangeAspect="1" noChangeArrowheads="1" noTextEdit="1"/>
          </p:cNvSpPr>
          <p:nvPr>
            <p:ph type="sldImg"/>
          </p:nvPr>
        </p:nvSpPr>
        <p:spPr>
          <a:xfrm>
            <a:off x="1143000" y="685800"/>
            <a:ext cx="4572000" cy="3429000"/>
          </a:xfrm>
          <a:ln cap="flat"/>
        </p:spPr>
      </p:sp>
      <p:sp>
        <p:nvSpPr>
          <p:cNvPr id="788487" name="Rectangle 7"/>
          <p:cNvSpPr>
            <a:spLocks noGrp="1" noChangeArrowheads="1"/>
          </p:cNvSpPr>
          <p:nvPr>
            <p:ph type="body" idx="1"/>
          </p:nvPr>
        </p:nvSpPr>
        <p:spPr>
          <a:ln/>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0530"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90531"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050" tIns="0" rIns="19050" bIns="0" anchor="b"/>
          <a:lstStyle/>
          <a:p>
            <a:pPr algn="r"/>
            <a:r>
              <a:rPr lang="en-US" sz="1000" i="1">
                <a:latin typeface="Times New Roman" pitchFamily="18" charset="0"/>
              </a:rPr>
              <a:t>59</a:t>
            </a:r>
          </a:p>
        </p:txBody>
      </p:sp>
      <p:sp>
        <p:nvSpPr>
          <p:cNvPr id="790532"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90533"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90534" name="Rectangle 6"/>
          <p:cNvSpPr>
            <a:spLocks noGrp="1" noRot="1" noChangeAspect="1" noChangeArrowheads="1" noTextEdit="1"/>
          </p:cNvSpPr>
          <p:nvPr>
            <p:ph type="sldImg"/>
          </p:nvPr>
        </p:nvSpPr>
        <p:spPr>
          <a:xfrm>
            <a:off x="1143000" y="685800"/>
            <a:ext cx="4572000" cy="3429000"/>
          </a:xfrm>
          <a:ln cap="flat"/>
        </p:spPr>
      </p:sp>
      <p:sp>
        <p:nvSpPr>
          <p:cNvPr id="790535" name="Rectangle 7"/>
          <p:cNvSpPr>
            <a:spLocks noGrp="1" noChangeArrowheads="1"/>
          </p:cNvSpPr>
          <p:nvPr>
            <p:ph type="body" idx="1"/>
          </p:nvPr>
        </p:nvSpPr>
        <p:spPr>
          <a:ln/>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154"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89155"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050" tIns="0" rIns="19050" bIns="0" anchor="b"/>
          <a:lstStyle/>
          <a:p>
            <a:pPr algn="r"/>
            <a:r>
              <a:rPr lang="en-US" sz="1000" i="1">
                <a:latin typeface="Times New Roman" pitchFamily="18" charset="0"/>
              </a:rPr>
              <a:t>48</a:t>
            </a:r>
          </a:p>
        </p:txBody>
      </p:sp>
      <p:sp>
        <p:nvSpPr>
          <p:cNvPr id="689156"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89157"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89158" name="Rectangle 6"/>
          <p:cNvSpPr>
            <a:spLocks noGrp="1" noRot="1" noChangeAspect="1" noChangeArrowheads="1"/>
          </p:cNvSpPr>
          <p:nvPr>
            <p:ph type="sldImg"/>
          </p:nvPr>
        </p:nvSpPr>
        <p:spPr bwMode="auto">
          <a:xfrm>
            <a:off x="1143000" y="685800"/>
            <a:ext cx="4572000" cy="3429000"/>
          </a:xfrm>
          <a:prstGeom prst="rect">
            <a:avLst/>
          </a:prstGeom>
          <a:noFill/>
          <a:ln w="12700" cap="flat">
            <a:solidFill>
              <a:schemeClr val="tx1"/>
            </a:solidFill>
            <a:miter lim="800000"/>
            <a:headEnd/>
            <a:tailEnd/>
          </a:ln>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rgbClr val="808080"/>
                  </a:outerShdw>
                </a:effectLst>
              </a14:hiddenEffects>
            </a:ext>
          </a:extLst>
        </p:spPr>
      </p:sp>
      <p:sp>
        <p:nvSpPr>
          <p:cNvPr id="689159" name="Rectangle 7"/>
          <p:cNvSpPr>
            <a:spLocks noGrp="1" noChangeArrowheads="1"/>
          </p:cNvSpPr>
          <p:nvPr>
            <p:ph type="body" idx="1"/>
          </p:nvPr>
        </p:nvSpPr>
        <p:spPr bwMode="auto">
          <a:xfrm>
            <a:off x="914400" y="4343400"/>
            <a:ext cx="50292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0488" tIns="44450" rIns="90488" bIns="44450"/>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4626"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94627"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050" tIns="0" rIns="19050" bIns="0" anchor="b"/>
          <a:lstStyle/>
          <a:p>
            <a:pPr algn="r"/>
            <a:r>
              <a:rPr lang="en-US" sz="1000" i="1">
                <a:latin typeface="Times New Roman" pitchFamily="18" charset="0"/>
              </a:rPr>
              <a:t>48</a:t>
            </a:r>
          </a:p>
        </p:txBody>
      </p:sp>
      <p:sp>
        <p:nvSpPr>
          <p:cNvPr id="794628"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94629"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94630" name="Rectangle 6"/>
          <p:cNvSpPr>
            <a:spLocks noGrp="1" noRot="1" noChangeAspect="1" noChangeArrowheads="1" noTextEdit="1"/>
          </p:cNvSpPr>
          <p:nvPr>
            <p:ph type="sldImg"/>
          </p:nvPr>
        </p:nvSpPr>
        <p:spPr>
          <a:xfrm>
            <a:off x="1143000" y="685800"/>
            <a:ext cx="4572000" cy="3429000"/>
          </a:xfrm>
          <a:ln cap="flat"/>
        </p:spPr>
      </p:sp>
      <p:sp>
        <p:nvSpPr>
          <p:cNvPr id="794631" name="Rectangle 7"/>
          <p:cNvSpPr>
            <a:spLocks noGrp="1" noChangeArrowheads="1"/>
          </p:cNvSpPr>
          <p:nvPr>
            <p:ph type="body" idx="1"/>
          </p:nvPr>
        </p:nvSpPr>
        <p:spPr>
          <a:ln/>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22"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98723"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050" tIns="0" rIns="19050" bIns="0" anchor="b"/>
          <a:lstStyle/>
          <a:p>
            <a:pPr algn="r"/>
            <a:r>
              <a:rPr lang="en-US" sz="1000" i="1">
                <a:latin typeface="Times New Roman" pitchFamily="18" charset="0"/>
              </a:rPr>
              <a:t>48</a:t>
            </a:r>
          </a:p>
        </p:txBody>
      </p:sp>
      <p:sp>
        <p:nvSpPr>
          <p:cNvPr id="798724"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98725"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98726" name="Rectangle 6"/>
          <p:cNvSpPr>
            <a:spLocks noGrp="1" noRot="1" noChangeAspect="1" noChangeArrowheads="1" noTextEdit="1"/>
          </p:cNvSpPr>
          <p:nvPr>
            <p:ph type="sldImg"/>
          </p:nvPr>
        </p:nvSpPr>
        <p:spPr>
          <a:xfrm>
            <a:off x="1143000" y="685800"/>
            <a:ext cx="4572000" cy="3429000"/>
          </a:xfrm>
          <a:ln cap="flat"/>
        </p:spPr>
      </p:sp>
      <p:sp>
        <p:nvSpPr>
          <p:cNvPr id="798727" name="Rectangle 7"/>
          <p:cNvSpPr>
            <a:spLocks noGrp="1" noChangeArrowheads="1"/>
          </p:cNvSpPr>
          <p:nvPr>
            <p:ph type="body" idx="1"/>
          </p:nvPr>
        </p:nvSpPr>
        <p:spPr>
          <a:ln/>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6914" name="Rectangle 2"/>
          <p:cNvSpPr>
            <a:spLocks noGrp="1" noRot="1" noChangeAspect="1" noChangeArrowheads="1" noTextEdit="1"/>
          </p:cNvSpPr>
          <p:nvPr>
            <p:ph type="sldImg"/>
          </p:nvPr>
        </p:nvSpPr>
        <p:spPr>
          <a:xfrm>
            <a:off x="1150938" y="692150"/>
            <a:ext cx="4556125" cy="3416300"/>
          </a:xfrm>
          <a:ln/>
        </p:spPr>
      </p:sp>
      <p:sp>
        <p:nvSpPr>
          <p:cNvPr id="806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6674"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96675"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050" tIns="0" rIns="19050" bIns="0" anchor="b"/>
          <a:lstStyle/>
          <a:p>
            <a:pPr algn="r"/>
            <a:r>
              <a:rPr lang="en-US" sz="1000" i="1">
                <a:latin typeface="Times New Roman" pitchFamily="18" charset="0"/>
              </a:rPr>
              <a:t>48</a:t>
            </a:r>
          </a:p>
        </p:txBody>
      </p:sp>
      <p:sp>
        <p:nvSpPr>
          <p:cNvPr id="796676"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96677"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96678" name="Rectangle 6"/>
          <p:cNvSpPr>
            <a:spLocks noGrp="1" noRot="1" noChangeAspect="1" noChangeArrowheads="1" noTextEdit="1"/>
          </p:cNvSpPr>
          <p:nvPr>
            <p:ph type="sldImg"/>
          </p:nvPr>
        </p:nvSpPr>
        <p:spPr>
          <a:xfrm>
            <a:off x="1143000" y="685800"/>
            <a:ext cx="4572000" cy="3429000"/>
          </a:xfrm>
          <a:ln cap="flat"/>
        </p:spPr>
      </p:sp>
      <p:sp>
        <p:nvSpPr>
          <p:cNvPr id="796679" name="Rectangle 7"/>
          <p:cNvSpPr>
            <a:spLocks noGrp="1" noChangeArrowheads="1"/>
          </p:cNvSpPr>
          <p:nvPr>
            <p:ph type="body" idx="1"/>
          </p:nvPr>
        </p:nvSpPr>
        <p:spPr>
          <a:ln/>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0770" name="Rectangle 2"/>
          <p:cNvSpPr>
            <a:spLocks noChangeArrowheads="1"/>
          </p:cNvSpPr>
          <p:nvPr/>
        </p:nvSpPr>
        <p:spPr bwMode="auto">
          <a:xfrm>
            <a:off x="388620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00771" name="Rectangle 3"/>
          <p:cNvSpPr>
            <a:spLocks noChangeArrowheads="1"/>
          </p:cNvSpPr>
          <p:nvPr/>
        </p:nvSpPr>
        <p:spPr bwMode="auto">
          <a:xfrm>
            <a:off x="388620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9050" tIns="0" rIns="19050" bIns="0" anchor="b"/>
          <a:lstStyle/>
          <a:p>
            <a:pPr algn="r"/>
            <a:r>
              <a:rPr lang="en-US" sz="1000" i="1">
                <a:latin typeface="Times New Roman" pitchFamily="18" charset="0"/>
              </a:rPr>
              <a:t>48</a:t>
            </a:r>
          </a:p>
        </p:txBody>
      </p:sp>
      <p:sp>
        <p:nvSpPr>
          <p:cNvPr id="800772" name="Rectangle 4"/>
          <p:cNvSpPr>
            <a:spLocks noChangeArrowheads="1"/>
          </p:cNvSpPr>
          <p:nvPr/>
        </p:nvSpPr>
        <p:spPr bwMode="auto">
          <a:xfrm>
            <a:off x="0" y="868680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00773" name="Rectangle 5"/>
          <p:cNvSpPr>
            <a:spLocks noChangeArrowheads="1"/>
          </p:cNvSpPr>
          <p:nvPr/>
        </p:nvSpPr>
        <p:spPr bwMode="auto">
          <a:xfrm>
            <a:off x="0" y="0"/>
            <a:ext cx="29718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00774" name="Rectangle 6"/>
          <p:cNvSpPr>
            <a:spLocks noGrp="1" noRot="1" noChangeAspect="1" noChangeArrowheads="1" noTextEdit="1"/>
          </p:cNvSpPr>
          <p:nvPr>
            <p:ph type="sldImg"/>
          </p:nvPr>
        </p:nvSpPr>
        <p:spPr>
          <a:xfrm>
            <a:off x="1143000" y="685800"/>
            <a:ext cx="4572000" cy="3429000"/>
          </a:xfrm>
          <a:ln cap="flat"/>
        </p:spPr>
      </p:sp>
      <p:sp>
        <p:nvSpPr>
          <p:cNvPr id="800775" name="Rectangle 7"/>
          <p:cNvSpPr>
            <a:spLocks noGrp="1" noChangeArrowheads="1"/>
          </p:cNvSpPr>
          <p:nvPr>
            <p:ph type="body" idx="1"/>
          </p:nvPr>
        </p:nvSpPr>
        <p:spPr>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EDF7CF-2968-4BBC-97C2-48E3887C1BAC}" type="slidenum">
              <a:rPr lang="en-US" smtClean="0"/>
              <a:pPr/>
              <a:t>‹#›</a:t>
            </a:fld>
            <a:endParaRPr lang="en-US"/>
          </a:p>
        </p:txBody>
      </p:sp>
    </p:spTree>
    <p:extLst>
      <p:ext uri="{BB962C8B-B14F-4D97-AF65-F5344CB8AC3E}">
        <p14:creationId xmlns:p14="http://schemas.microsoft.com/office/powerpoint/2010/main" xmlns="" val="1269876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8.</a:t>
            </a:r>
            <a:fld id="{963D36D5-F55C-4891-8363-81586F061AF8}" type="slidenum">
              <a:rPr lang="en-US" smtClean="0"/>
              <a:pPr/>
              <a:t>‹#›</a:t>
            </a:fld>
            <a:endParaRPr lang="en-US"/>
          </a:p>
        </p:txBody>
      </p:sp>
    </p:spTree>
    <p:extLst>
      <p:ext uri="{BB962C8B-B14F-4D97-AF65-F5344CB8AC3E}">
        <p14:creationId xmlns:p14="http://schemas.microsoft.com/office/powerpoint/2010/main" xmlns="" val="350311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8.</a:t>
            </a:r>
            <a:fld id="{1F905E89-596C-4A3E-A0DA-9A41F89E419E}" type="slidenum">
              <a:rPr lang="en-US" smtClean="0"/>
              <a:pPr/>
              <a:t>‹#›</a:t>
            </a:fld>
            <a:endParaRPr lang="en-US"/>
          </a:p>
        </p:txBody>
      </p:sp>
    </p:spTree>
    <p:extLst>
      <p:ext uri="{BB962C8B-B14F-4D97-AF65-F5344CB8AC3E}">
        <p14:creationId xmlns:p14="http://schemas.microsoft.com/office/powerpoint/2010/main" xmlns="" val="4065593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8.</a:t>
            </a:r>
            <a:fld id="{14F63CE1-2EFA-41DD-B6A4-D4E131A59EE0}" type="slidenum">
              <a:rPr lang="en-US" smtClean="0"/>
              <a:pPr/>
              <a:t>‹#›</a:t>
            </a:fld>
            <a:endParaRPr lang="en-US"/>
          </a:p>
        </p:txBody>
      </p:sp>
    </p:spTree>
    <p:extLst>
      <p:ext uri="{BB962C8B-B14F-4D97-AF65-F5344CB8AC3E}">
        <p14:creationId xmlns:p14="http://schemas.microsoft.com/office/powerpoint/2010/main" xmlns="" val="3316914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r>
              <a:rPr lang="en-US" smtClean="0"/>
              <a:t>8.</a:t>
            </a:r>
            <a:fld id="{B6BB3BAE-7733-4EAD-B488-750A8485F076}" type="slidenum">
              <a:rPr lang="en-US" smtClean="0"/>
              <a:pPr/>
              <a:t>‹#›</a:t>
            </a:fld>
            <a:endParaRPr lang="en-US"/>
          </a:p>
        </p:txBody>
      </p:sp>
    </p:spTree>
    <p:extLst>
      <p:ext uri="{BB962C8B-B14F-4D97-AF65-F5344CB8AC3E}">
        <p14:creationId xmlns:p14="http://schemas.microsoft.com/office/powerpoint/2010/main" xmlns="" val="1268447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r>
              <a:rPr lang="en-US" smtClean="0"/>
              <a:t>8.</a:t>
            </a:r>
            <a:fld id="{0F20078F-A721-4082-8389-3A32A6391D73}" type="slidenum">
              <a:rPr lang="en-US" smtClean="0"/>
              <a:pPr/>
              <a:t>‹#›</a:t>
            </a:fld>
            <a:endParaRPr lang="en-US"/>
          </a:p>
        </p:txBody>
      </p:sp>
    </p:spTree>
    <p:extLst>
      <p:ext uri="{BB962C8B-B14F-4D97-AF65-F5344CB8AC3E}">
        <p14:creationId xmlns:p14="http://schemas.microsoft.com/office/powerpoint/2010/main" xmlns="" val="1500959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r>
              <a:rPr lang="en-US" smtClean="0"/>
              <a:t>8.</a:t>
            </a:r>
            <a:fld id="{9C95DEC4-AC37-4C26-A85A-C429E9A9921C}" type="slidenum">
              <a:rPr lang="en-US" smtClean="0"/>
              <a:pPr/>
              <a:t>‹#›</a:t>
            </a:fld>
            <a:endParaRPr lang="en-US"/>
          </a:p>
        </p:txBody>
      </p:sp>
    </p:spTree>
    <p:extLst>
      <p:ext uri="{BB962C8B-B14F-4D97-AF65-F5344CB8AC3E}">
        <p14:creationId xmlns:p14="http://schemas.microsoft.com/office/powerpoint/2010/main" xmlns="" val="1890558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8.</a:t>
            </a:r>
            <a:fld id="{F42D0539-1213-454A-9C0C-8B647EC77BC2}" type="slidenum">
              <a:rPr lang="en-US" smtClean="0"/>
              <a:pPr/>
              <a:t>‹#›</a:t>
            </a:fld>
            <a:endParaRPr lang="en-US"/>
          </a:p>
        </p:txBody>
      </p:sp>
    </p:spTree>
    <p:extLst>
      <p:ext uri="{BB962C8B-B14F-4D97-AF65-F5344CB8AC3E}">
        <p14:creationId xmlns:p14="http://schemas.microsoft.com/office/powerpoint/2010/main" xmlns="" val="3025077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8.</a:t>
            </a:r>
            <a:fld id="{C2B5EB3F-9950-4BA6-9E96-F09F7ACC5D95}" type="slidenum">
              <a:rPr lang="en-US" smtClean="0"/>
              <a:pPr/>
              <a:t>‹#›</a:t>
            </a:fld>
            <a:endParaRPr lang="en-US"/>
          </a:p>
        </p:txBody>
      </p:sp>
    </p:spTree>
    <p:extLst>
      <p:ext uri="{BB962C8B-B14F-4D97-AF65-F5344CB8AC3E}">
        <p14:creationId xmlns:p14="http://schemas.microsoft.com/office/powerpoint/2010/main" xmlns="" val="757388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8.</a:t>
            </a:r>
            <a:fld id="{2BBDA078-24B9-4382-BDD6-2E6E9405EFA0}" type="slidenum">
              <a:rPr lang="en-US" smtClean="0"/>
              <a:pPr/>
              <a:t>‹#›</a:t>
            </a:fld>
            <a:endParaRPr lang="en-US"/>
          </a:p>
        </p:txBody>
      </p:sp>
    </p:spTree>
    <p:extLst>
      <p:ext uri="{BB962C8B-B14F-4D97-AF65-F5344CB8AC3E}">
        <p14:creationId xmlns:p14="http://schemas.microsoft.com/office/powerpoint/2010/main" xmlns="" val="3557876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8.</a:t>
            </a:r>
            <a:fld id="{D2F1E964-4142-4A19-8A3C-2357351B3F41}" type="slidenum">
              <a:rPr lang="en-US" smtClean="0"/>
              <a:pPr/>
              <a:t>‹#›</a:t>
            </a:fld>
            <a:endParaRPr lang="en-US"/>
          </a:p>
        </p:txBody>
      </p:sp>
    </p:spTree>
    <p:extLst>
      <p:ext uri="{BB962C8B-B14F-4D97-AF65-F5344CB8AC3E}">
        <p14:creationId xmlns:p14="http://schemas.microsoft.com/office/powerpoint/2010/main" xmlns="" val="3518050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smtClean="0"/>
              <a:t>8.</a:t>
            </a:r>
            <a:fld id="{72171696-B4DD-462E-B132-CD176892A324}" type="slidenum">
              <a:rPr lang="en-US" smtClean="0"/>
              <a:pPr/>
              <a:t>‹#›</a:t>
            </a:fld>
            <a:endParaRPr lang="en-US"/>
          </a:p>
        </p:txBody>
      </p:sp>
    </p:spTree>
    <p:extLst>
      <p:ext uri="{BB962C8B-B14F-4D97-AF65-F5344CB8AC3E}">
        <p14:creationId xmlns:p14="http://schemas.microsoft.com/office/powerpoint/2010/main" xmlns="" val="181746524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5410" name="Rectangle 2"/>
          <p:cNvSpPr>
            <a:spLocks noGrp="1" noRot="1" noChangeArrowheads="1"/>
          </p:cNvSpPr>
          <p:nvPr>
            <p:ph type="title"/>
          </p:nvPr>
        </p:nvSpPr>
        <p:spPr>
          <a:xfrm>
            <a:off x="0" y="1219200"/>
            <a:ext cx="9144000" cy="114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normAutofit fontScale="90000"/>
          </a:bodyPr>
          <a:lstStyle/>
          <a:p>
            <a:r>
              <a:rPr lang="en-US" sz="3000" dirty="0">
                <a:solidFill>
                  <a:schemeClr val="hlink"/>
                </a:solidFill>
              </a:rPr>
              <a:t/>
            </a:r>
            <a:br>
              <a:rPr lang="en-US" sz="3000" dirty="0">
                <a:solidFill>
                  <a:schemeClr val="hlink"/>
                </a:solidFill>
              </a:rPr>
            </a:br>
            <a:r>
              <a:rPr lang="en-US" sz="3000" dirty="0" smtClean="0">
                <a:solidFill>
                  <a:schemeClr val="hlink"/>
                </a:solidFill>
              </a:rPr>
              <a:t>BRAND </a:t>
            </a:r>
            <a:r>
              <a:rPr lang="en-US" sz="3000" dirty="0">
                <a:solidFill>
                  <a:schemeClr val="hlink"/>
                </a:solidFill>
              </a:rPr>
              <a:t>EQUITY MEASUREMENT AND MANAGEMENT SYSTEM</a:t>
            </a:r>
          </a:p>
        </p:txBody>
      </p:sp>
      <p:sp>
        <p:nvSpPr>
          <p:cNvPr id="785411" name="Rectangle 3"/>
          <p:cNvSpPr>
            <a:spLocks noGrp="1" noChangeArrowheads="1"/>
          </p:cNvSpPr>
          <p:nvPr>
            <p:ph idx="1"/>
          </p:nvPr>
        </p:nvSpPr>
        <p:spPr>
          <a:xfrm>
            <a:off x="914400" y="4800600"/>
            <a:ext cx="6732588" cy="1627187"/>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spcBef>
                <a:spcPct val="10000"/>
              </a:spcBef>
              <a:buFont typeface="Wingdings" pitchFamily="2" charset="2"/>
              <a:buNone/>
            </a:pPr>
            <a:r>
              <a:rPr lang="en-US" sz="2800" dirty="0" err="1" smtClean="0"/>
              <a:t>Zeenat</a:t>
            </a:r>
            <a:r>
              <a:rPr lang="en-US" sz="2800" dirty="0" smtClean="0"/>
              <a:t> </a:t>
            </a:r>
            <a:r>
              <a:rPr lang="en-US" sz="2800" dirty="0" err="1" smtClean="0"/>
              <a:t>Jabbar</a:t>
            </a:r>
            <a:endParaRPr lang="en-US" dirty="0"/>
          </a:p>
        </p:txBody>
      </p:sp>
      <p:sp>
        <p:nvSpPr>
          <p:cNvPr id="4" name="Slide Number Placeholder 4"/>
          <p:cNvSpPr>
            <a:spLocks noGrp="1"/>
          </p:cNvSpPr>
          <p:nvPr>
            <p:ph type="sldNum" sz="quarter" idx="12"/>
          </p:nvPr>
        </p:nvSpPr>
        <p:spPr/>
        <p:txBody>
          <a:bodyPr/>
          <a:lstStyle/>
          <a:p>
            <a:r>
              <a:rPr lang="en-US"/>
              <a:t>8.</a:t>
            </a:r>
            <a:fld id="{7AA91FFB-F571-4E69-B782-D644E7E2902B}" type="slidenum">
              <a:rPr lang="en-US"/>
              <a:pPr/>
              <a:t>1</a:t>
            </a:fld>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62" name="Rectangle 2"/>
          <p:cNvSpPr>
            <a:spLocks noGrp="1" noRot="1" noChangeArrowheads="1"/>
          </p:cNvSpPr>
          <p:nvPr>
            <p:ph type="title"/>
          </p:nvPr>
        </p:nvSpPr>
        <p:spPr/>
        <p:txBody>
          <a:bodyPr/>
          <a:lstStyle/>
          <a:p>
            <a:r>
              <a:rPr lang="en-US" altLang="ja-JP">
                <a:solidFill>
                  <a:schemeClr val="hlink"/>
                </a:solidFill>
                <a:ea typeface="ＭＳ Ｐゴシック" charset="-128"/>
              </a:rPr>
              <a:t>The New Accountability</a:t>
            </a:r>
            <a:r>
              <a:rPr lang="en-US" altLang="ja-JP">
                <a:ea typeface="ＭＳ Ｐゴシック" charset="-128"/>
              </a:rPr>
              <a:t> </a:t>
            </a:r>
            <a:endParaRPr lang="en-US"/>
          </a:p>
        </p:txBody>
      </p:sp>
      <p:sp>
        <p:nvSpPr>
          <p:cNvPr id="808963" name="Rectangle 3"/>
          <p:cNvSpPr>
            <a:spLocks noGrp="1" noChangeArrowheads="1"/>
          </p:cNvSpPr>
          <p:nvPr>
            <p:ph idx="1"/>
          </p:nvPr>
        </p:nvSpPr>
        <p:spPr/>
        <p:txBody>
          <a:bodyPr>
            <a:normAutofit lnSpcReduction="10000"/>
          </a:bodyPr>
          <a:lstStyle/>
          <a:p>
            <a:pPr>
              <a:lnSpc>
                <a:spcPct val="90000"/>
              </a:lnSpc>
            </a:pPr>
            <a:r>
              <a:rPr lang="en-US" altLang="ja-JP">
                <a:ea typeface="ＭＳ Ｐゴシック" charset="-128"/>
              </a:rPr>
              <a:t>Virtually every marketing dollar spent today must be justified as both effective and efficient in terms of “return of marketing investment” (ROMI). </a:t>
            </a:r>
          </a:p>
          <a:p>
            <a:pPr>
              <a:lnSpc>
                <a:spcPct val="90000"/>
              </a:lnSpc>
            </a:pPr>
            <a:r>
              <a:rPr lang="en-US" altLang="ja-JP">
                <a:ea typeface="ＭＳ Ｐゴシック" charset="-128"/>
              </a:rPr>
              <a:t>Some observers believe that up to 70% (or even more) of marketing expenditures may be devoted to programs and activities that cannot be linked to short-term incremental profits, but yet can be seen as improving brand equity. </a:t>
            </a:r>
            <a:endParaRPr lang="en-US"/>
          </a:p>
        </p:txBody>
      </p:sp>
      <p:sp>
        <p:nvSpPr>
          <p:cNvPr id="4" name="Slide Number Placeholder 4"/>
          <p:cNvSpPr>
            <a:spLocks noGrp="1"/>
          </p:cNvSpPr>
          <p:nvPr>
            <p:ph type="sldNum" sz="quarter" idx="12"/>
          </p:nvPr>
        </p:nvSpPr>
        <p:spPr/>
        <p:txBody>
          <a:bodyPr/>
          <a:lstStyle/>
          <a:p>
            <a:r>
              <a:rPr lang="en-US"/>
              <a:t>8.</a:t>
            </a:r>
            <a:fld id="{50562532-289F-465B-A1E4-0651770BBE8A}" type="slidenum">
              <a:rPr lang="en-US"/>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986" name="Rectangle 2"/>
          <p:cNvSpPr>
            <a:spLocks noGrp="1" noRot="1" noChangeArrowheads="1"/>
          </p:cNvSpPr>
          <p:nvPr>
            <p:ph type="title"/>
          </p:nvPr>
        </p:nvSpPr>
        <p:spPr/>
        <p:txBody>
          <a:bodyPr/>
          <a:lstStyle/>
          <a:p>
            <a:r>
              <a:rPr lang="en-US">
                <a:solidFill>
                  <a:schemeClr val="hlink"/>
                </a:solidFill>
              </a:rPr>
              <a:t>The Brand Value Chain</a:t>
            </a:r>
          </a:p>
        </p:txBody>
      </p:sp>
      <p:sp>
        <p:nvSpPr>
          <p:cNvPr id="809987" name="Rectangle 3"/>
          <p:cNvSpPr>
            <a:spLocks noGrp="1" noChangeArrowheads="1"/>
          </p:cNvSpPr>
          <p:nvPr>
            <p:ph idx="1"/>
          </p:nvPr>
        </p:nvSpPr>
        <p:spPr/>
        <p:txBody>
          <a:bodyPr/>
          <a:lstStyle/>
          <a:p>
            <a:r>
              <a:rPr lang="en-US" altLang="ja-JP">
                <a:ea typeface="ＭＳ Ｐゴシック" charset="-128"/>
              </a:rPr>
              <a:t>Broader perspective than just the CBBE model </a:t>
            </a:r>
          </a:p>
          <a:p>
            <a:r>
              <a:rPr lang="en-US" altLang="ja-JP">
                <a:ea typeface="ＭＳ Ｐゴシック" charset="-128"/>
              </a:rPr>
              <a:t>The brand value chain is a structured approach to assessing the sources and outcomes of brand equity and the manner by which marketing activities create brand value. </a:t>
            </a:r>
            <a:endParaRPr lang="en-US"/>
          </a:p>
        </p:txBody>
      </p:sp>
      <p:sp>
        <p:nvSpPr>
          <p:cNvPr id="4" name="Slide Number Placeholder 4"/>
          <p:cNvSpPr>
            <a:spLocks noGrp="1"/>
          </p:cNvSpPr>
          <p:nvPr>
            <p:ph type="sldNum" sz="quarter" idx="12"/>
          </p:nvPr>
        </p:nvSpPr>
        <p:spPr/>
        <p:txBody>
          <a:bodyPr/>
          <a:lstStyle/>
          <a:p>
            <a:r>
              <a:rPr lang="en-US"/>
              <a:t>8.</a:t>
            </a:r>
            <a:fld id="{D6F09C48-5C5E-4EE6-8C9C-2B7900E64075}" type="slidenum">
              <a:rPr lang="en-US"/>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0290" name="Text Box 2"/>
          <p:cNvSpPr txBox="1">
            <a:spLocks noChangeArrowheads="1"/>
          </p:cNvSpPr>
          <p:nvPr/>
        </p:nvSpPr>
        <p:spPr bwMode="auto">
          <a:xfrm>
            <a:off x="0" y="179388"/>
            <a:ext cx="91440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z="4000" b="1">
                <a:solidFill>
                  <a:schemeClr val="hlink"/>
                </a:solidFill>
                <a:effectLst>
                  <a:outerShdw blurRad="38100" dist="38100" dir="2700000" algn="tl">
                    <a:srgbClr val="000000"/>
                  </a:outerShdw>
                </a:effectLst>
              </a:rPr>
              <a:t>Brand Value Chain</a:t>
            </a:r>
          </a:p>
        </p:txBody>
      </p:sp>
      <p:sp>
        <p:nvSpPr>
          <p:cNvPr id="780291" name="Rectangle 3"/>
          <p:cNvSpPr>
            <a:spLocks noChangeArrowheads="1"/>
          </p:cNvSpPr>
          <p:nvPr/>
        </p:nvSpPr>
        <p:spPr bwMode="auto">
          <a:xfrm>
            <a:off x="7324725" y="1185863"/>
            <a:ext cx="1422400" cy="1320800"/>
          </a:xfrm>
          <a:prstGeom prst="rect">
            <a:avLst/>
          </a:prstGeom>
          <a:solidFill>
            <a:schemeClr val="bg1"/>
          </a:solidFill>
          <a:ln w="9525">
            <a:solidFill>
              <a:schemeClr val="tx1"/>
            </a:solidFill>
            <a:miter lim="800000"/>
            <a:headEnd/>
            <a:tailEnd/>
          </a:ln>
          <a:effectLst>
            <a:outerShdw dist="53882" dir="2700000" algn="ctr" rotWithShape="0">
              <a:schemeClr val="bg2"/>
            </a:outerShdw>
          </a:effectLst>
        </p:spPr>
        <p:txBody>
          <a:bodyPr wrap="none" anchor="ctr"/>
          <a:lstStyle/>
          <a:p>
            <a:endParaRPr lang="en-GB"/>
          </a:p>
        </p:txBody>
      </p:sp>
      <p:sp>
        <p:nvSpPr>
          <p:cNvPr id="780292" name="Rectangle 4"/>
          <p:cNvSpPr>
            <a:spLocks noChangeArrowheads="1"/>
          </p:cNvSpPr>
          <p:nvPr/>
        </p:nvSpPr>
        <p:spPr bwMode="auto">
          <a:xfrm>
            <a:off x="5241925" y="1185863"/>
            <a:ext cx="1422400" cy="1320800"/>
          </a:xfrm>
          <a:prstGeom prst="rect">
            <a:avLst/>
          </a:prstGeom>
          <a:solidFill>
            <a:schemeClr val="bg1"/>
          </a:solidFill>
          <a:ln w="9525">
            <a:solidFill>
              <a:schemeClr val="tx1"/>
            </a:solidFill>
            <a:miter lim="800000"/>
            <a:headEnd/>
            <a:tailEnd/>
          </a:ln>
          <a:effectLst>
            <a:outerShdw dist="53882" dir="2700000" algn="ctr" rotWithShape="0">
              <a:schemeClr val="bg2"/>
            </a:outerShdw>
          </a:effectLst>
        </p:spPr>
        <p:txBody>
          <a:bodyPr wrap="none" anchor="ctr"/>
          <a:lstStyle/>
          <a:p>
            <a:endParaRPr lang="en-GB"/>
          </a:p>
        </p:txBody>
      </p:sp>
      <p:sp>
        <p:nvSpPr>
          <p:cNvPr id="780293" name="Rectangle 5"/>
          <p:cNvSpPr>
            <a:spLocks noChangeArrowheads="1"/>
          </p:cNvSpPr>
          <p:nvPr/>
        </p:nvSpPr>
        <p:spPr bwMode="auto">
          <a:xfrm>
            <a:off x="3178175" y="1185863"/>
            <a:ext cx="1422400" cy="1320800"/>
          </a:xfrm>
          <a:prstGeom prst="rect">
            <a:avLst/>
          </a:prstGeom>
          <a:solidFill>
            <a:schemeClr val="bg1"/>
          </a:solidFill>
          <a:ln w="9525">
            <a:solidFill>
              <a:schemeClr val="tx1"/>
            </a:solidFill>
            <a:miter lim="800000"/>
            <a:headEnd/>
            <a:tailEnd/>
          </a:ln>
          <a:effectLst>
            <a:outerShdw dist="53882" dir="2700000" algn="ctr" rotWithShape="0">
              <a:schemeClr val="bg2"/>
            </a:outerShdw>
          </a:effectLst>
        </p:spPr>
        <p:txBody>
          <a:bodyPr wrap="none" anchor="ctr"/>
          <a:lstStyle/>
          <a:p>
            <a:endParaRPr lang="en-GB"/>
          </a:p>
        </p:txBody>
      </p:sp>
      <p:sp>
        <p:nvSpPr>
          <p:cNvPr id="780294" name="Rectangle 6"/>
          <p:cNvSpPr>
            <a:spLocks noChangeArrowheads="1"/>
          </p:cNvSpPr>
          <p:nvPr/>
        </p:nvSpPr>
        <p:spPr bwMode="auto">
          <a:xfrm>
            <a:off x="1130300" y="1185863"/>
            <a:ext cx="1422400" cy="1320800"/>
          </a:xfrm>
          <a:prstGeom prst="rect">
            <a:avLst/>
          </a:prstGeom>
          <a:solidFill>
            <a:schemeClr val="bg1"/>
          </a:solidFill>
          <a:ln w="9525">
            <a:solidFill>
              <a:schemeClr val="tx1"/>
            </a:solidFill>
            <a:miter lim="800000"/>
            <a:headEnd/>
            <a:tailEnd/>
          </a:ln>
          <a:effectLst>
            <a:outerShdw dist="53882" dir="2700000" algn="ctr" rotWithShape="0">
              <a:schemeClr val="bg2"/>
            </a:outerShdw>
          </a:effectLst>
        </p:spPr>
        <p:txBody>
          <a:bodyPr wrap="none" anchor="ctr"/>
          <a:lstStyle/>
          <a:p>
            <a:endParaRPr lang="en-GB"/>
          </a:p>
        </p:txBody>
      </p:sp>
      <p:sp>
        <p:nvSpPr>
          <p:cNvPr id="780295" name="Oval 7"/>
          <p:cNvSpPr>
            <a:spLocks noChangeArrowheads="1"/>
          </p:cNvSpPr>
          <p:nvPr/>
        </p:nvSpPr>
        <p:spPr bwMode="auto">
          <a:xfrm>
            <a:off x="6370638" y="3870325"/>
            <a:ext cx="1279525" cy="1328738"/>
          </a:xfrm>
          <a:prstGeom prst="ellipse">
            <a:avLst/>
          </a:prstGeom>
          <a:solidFill>
            <a:schemeClr val="bg1"/>
          </a:solidFill>
          <a:ln w="9525">
            <a:solidFill>
              <a:schemeClr val="tx1"/>
            </a:solidFill>
            <a:round/>
            <a:headEnd/>
            <a:tailEnd/>
          </a:ln>
          <a:effectLst>
            <a:outerShdw dist="53882" dir="2700000" algn="ctr" rotWithShape="0">
              <a:schemeClr val="bg2"/>
            </a:outerShdw>
          </a:effectLst>
        </p:spPr>
        <p:txBody>
          <a:bodyPr wrap="none" anchor="ctr"/>
          <a:lstStyle/>
          <a:p>
            <a:endParaRPr lang="en-GB"/>
          </a:p>
        </p:txBody>
      </p:sp>
      <p:sp>
        <p:nvSpPr>
          <p:cNvPr id="780296" name="Oval 8"/>
          <p:cNvSpPr>
            <a:spLocks noChangeArrowheads="1"/>
          </p:cNvSpPr>
          <p:nvPr/>
        </p:nvSpPr>
        <p:spPr bwMode="auto">
          <a:xfrm>
            <a:off x="4292600" y="3870325"/>
            <a:ext cx="1279525" cy="1328738"/>
          </a:xfrm>
          <a:prstGeom prst="ellipse">
            <a:avLst/>
          </a:prstGeom>
          <a:solidFill>
            <a:schemeClr val="bg1"/>
          </a:solidFill>
          <a:ln w="9525">
            <a:solidFill>
              <a:schemeClr val="tx1"/>
            </a:solidFill>
            <a:round/>
            <a:headEnd/>
            <a:tailEnd/>
          </a:ln>
          <a:effectLst>
            <a:outerShdw dist="53882" dir="2700000" algn="ctr" rotWithShape="0">
              <a:schemeClr val="bg2"/>
            </a:outerShdw>
          </a:effectLst>
        </p:spPr>
        <p:txBody>
          <a:bodyPr wrap="none" anchor="ctr"/>
          <a:lstStyle/>
          <a:p>
            <a:endParaRPr lang="en-GB"/>
          </a:p>
        </p:txBody>
      </p:sp>
      <p:sp>
        <p:nvSpPr>
          <p:cNvPr id="780297" name="Oval 9"/>
          <p:cNvSpPr>
            <a:spLocks noChangeArrowheads="1"/>
          </p:cNvSpPr>
          <p:nvPr/>
        </p:nvSpPr>
        <p:spPr bwMode="auto">
          <a:xfrm>
            <a:off x="2216150" y="3871913"/>
            <a:ext cx="1279525" cy="1328737"/>
          </a:xfrm>
          <a:prstGeom prst="ellipse">
            <a:avLst/>
          </a:prstGeom>
          <a:solidFill>
            <a:schemeClr val="bg1"/>
          </a:solidFill>
          <a:ln w="9525">
            <a:solidFill>
              <a:schemeClr val="tx1"/>
            </a:solidFill>
            <a:round/>
            <a:headEnd/>
            <a:tailEnd/>
          </a:ln>
          <a:effectLst>
            <a:outerShdw dist="53882" dir="2700000" algn="ctr" rotWithShape="0">
              <a:schemeClr val="bg2"/>
            </a:outerShdw>
          </a:effectLst>
        </p:spPr>
        <p:txBody>
          <a:bodyPr wrap="none" anchor="ctr"/>
          <a:lstStyle/>
          <a:p>
            <a:endParaRPr lang="en-GB"/>
          </a:p>
        </p:txBody>
      </p:sp>
      <p:sp>
        <p:nvSpPr>
          <p:cNvPr id="780298" name="Text Box 10"/>
          <p:cNvSpPr txBox="1">
            <a:spLocks noChangeArrowheads="1"/>
          </p:cNvSpPr>
          <p:nvPr/>
        </p:nvSpPr>
        <p:spPr bwMode="auto">
          <a:xfrm>
            <a:off x="2270125" y="4141788"/>
            <a:ext cx="1209675" cy="7016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000">
                <a:latin typeface="Times" pitchFamily="18" charset="0"/>
              </a:rPr>
              <a:t>Program</a:t>
            </a:r>
          </a:p>
          <a:p>
            <a:pPr algn="ctr"/>
            <a:r>
              <a:rPr lang="en-US" sz="2000">
                <a:latin typeface="Times" pitchFamily="18" charset="0"/>
              </a:rPr>
              <a:t>Multiplier</a:t>
            </a:r>
          </a:p>
        </p:txBody>
      </p:sp>
      <p:sp>
        <p:nvSpPr>
          <p:cNvPr id="780299" name="Text Box 11"/>
          <p:cNvSpPr txBox="1">
            <a:spLocks noChangeArrowheads="1"/>
          </p:cNvSpPr>
          <p:nvPr/>
        </p:nvSpPr>
        <p:spPr bwMode="auto">
          <a:xfrm>
            <a:off x="1162050" y="1500188"/>
            <a:ext cx="1309688" cy="10064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000">
                <a:latin typeface="Times" pitchFamily="18" charset="0"/>
              </a:rPr>
              <a:t>Marketing</a:t>
            </a:r>
          </a:p>
          <a:p>
            <a:pPr algn="ctr"/>
            <a:r>
              <a:rPr lang="en-US" sz="2000">
                <a:latin typeface="Times" pitchFamily="18" charset="0"/>
              </a:rPr>
              <a:t>Program</a:t>
            </a:r>
          </a:p>
          <a:p>
            <a:pPr algn="ctr"/>
            <a:r>
              <a:rPr lang="en-US" sz="2000">
                <a:latin typeface="Times" pitchFamily="18" charset="0"/>
              </a:rPr>
              <a:t>Investment</a:t>
            </a:r>
          </a:p>
        </p:txBody>
      </p:sp>
      <p:sp>
        <p:nvSpPr>
          <p:cNvPr id="780300" name="Text Box 12"/>
          <p:cNvSpPr txBox="1">
            <a:spLocks noChangeArrowheads="1"/>
          </p:cNvSpPr>
          <p:nvPr/>
        </p:nvSpPr>
        <p:spPr bwMode="auto">
          <a:xfrm>
            <a:off x="3321050" y="1457325"/>
            <a:ext cx="1169988"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000">
                <a:latin typeface="Times" pitchFamily="18" charset="0"/>
              </a:rPr>
              <a:t>Customer</a:t>
            </a:r>
          </a:p>
          <a:p>
            <a:pPr algn="ctr"/>
            <a:r>
              <a:rPr lang="en-US" sz="2000">
                <a:latin typeface="Times" pitchFamily="18" charset="0"/>
              </a:rPr>
              <a:t>Mindset</a:t>
            </a:r>
          </a:p>
        </p:txBody>
      </p:sp>
      <p:sp>
        <p:nvSpPr>
          <p:cNvPr id="780301" name="Text Box 13"/>
          <p:cNvSpPr txBox="1">
            <a:spLocks noChangeArrowheads="1"/>
          </p:cNvSpPr>
          <p:nvPr/>
        </p:nvSpPr>
        <p:spPr bwMode="auto">
          <a:xfrm>
            <a:off x="5238750" y="1431925"/>
            <a:ext cx="147955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000">
                <a:latin typeface="Times" pitchFamily="18" charset="0"/>
              </a:rPr>
              <a:t>Market</a:t>
            </a:r>
          </a:p>
          <a:p>
            <a:pPr algn="ctr"/>
            <a:r>
              <a:rPr lang="en-US" sz="2000">
                <a:latin typeface="Times" pitchFamily="18" charset="0"/>
              </a:rPr>
              <a:t>Performance</a:t>
            </a:r>
          </a:p>
        </p:txBody>
      </p:sp>
      <p:sp>
        <p:nvSpPr>
          <p:cNvPr id="780302" name="Text Box 14"/>
          <p:cNvSpPr txBox="1">
            <a:spLocks noChangeArrowheads="1"/>
          </p:cNvSpPr>
          <p:nvPr/>
        </p:nvSpPr>
        <p:spPr bwMode="auto">
          <a:xfrm>
            <a:off x="7307263" y="1431925"/>
            <a:ext cx="14097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000">
                <a:latin typeface="Times" pitchFamily="18" charset="0"/>
              </a:rPr>
              <a:t>Shareholder</a:t>
            </a:r>
          </a:p>
          <a:p>
            <a:pPr algn="ctr"/>
            <a:r>
              <a:rPr lang="en-US" sz="2000">
                <a:latin typeface="Times" pitchFamily="18" charset="0"/>
              </a:rPr>
              <a:t>Value</a:t>
            </a:r>
          </a:p>
        </p:txBody>
      </p:sp>
      <p:sp>
        <p:nvSpPr>
          <p:cNvPr id="780303" name="Text Box 15"/>
          <p:cNvSpPr txBox="1">
            <a:spLocks noChangeArrowheads="1"/>
          </p:cNvSpPr>
          <p:nvPr/>
        </p:nvSpPr>
        <p:spPr bwMode="auto">
          <a:xfrm>
            <a:off x="-28575" y="1752600"/>
            <a:ext cx="984250" cy="581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b="1">
                <a:latin typeface="Times" pitchFamily="18" charset="0"/>
              </a:rPr>
              <a:t>VALUE</a:t>
            </a:r>
          </a:p>
          <a:p>
            <a:r>
              <a:rPr lang="en-US" sz="1600" b="1">
                <a:latin typeface="Times" pitchFamily="18" charset="0"/>
              </a:rPr>
              <a:t>STAGES</a:t>
            </a:r>
          </a:p>
        </p:txBody>
      </p:sp>
      <p:sp>
        <p:nvSpPr>
          <p:cNvPr id="780304" name="Text Box 16"/>
          <p:cNvSpPr txBox="1">
            <a:spLocks noChangeArrowheads="1"/>
          </p:cNvSpPr>
          <p:nvPr/>
        </p:nvSpPr>
        <p:spPr bwMode="auto">
          <a:xfrm>
            <a:off x="1254125" y="2617788"/>
            <a:ext cx="1579563" cy="1155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400" b="1">
                <a:latin typeface="Times" pitchFamily="18" charset="0"/>
              </a:rPr>
              <a:t>- Product</a:t>
            </a:r>
          </a:p>
          <a:p>
            <a:r>
              <a:rPr lang="en-US" sz="1400" b="1">
                <a:latin typeface="Times" pitchFamily="18" charset="0"/>
              </a:rPr>
              <a:t>- Communications</a:t>
            </a:r>
          </a:p>
          <a:p>
            <a:pPr>
              <a:buFontTx/>
              <a:buChar char="-"/>
            </a:pPr>
            <a:r>
              <a:rPr lang="en-US" sz="1400" b="1">
                <a:latin typeface="Times" pitchFamily="18" charset="0"/>
              </a:rPr>
              <a:t> Trade</a:t>
            </a:r>
          </a:p>
          <a:p>
            <a:pPr>
              <a:buFontTx/>
              <a:buChar char="-"/>
            </a:pPr>
            <a:r>
              <a:rPr lang="en-US" sz="1400" b="1">
                <a:latin typeface="Times" pitchFamily="18" charset="0"/>
              </a:rPr>
              <a:t> Employee</a:t>
            </a:r>
          </a:p>
          <a:p>
            <a:r>
              <a:rPr lang="en-US" sz="1400" b="1">
                <a:latin typeface="Times" pitchFamily="18" charset="0"/>
              </a:rPr>
              <a:t>- Other</a:t>
            </a:r>
          </a:p>
        </p:txBody>
      </p:sp>
      <p:sp>
        <p:nvSpPr>
          <p:cNvPr id="780305" name="Text Box 17"/>
          <p:cNvSpPr txBox="1">
            <a:spLocks noChangeArrowheads="1"/>
          </p:cNvSpPr>
          <p:nvPr/>
        </p:nvSpPr>
        <p:spPr bwMode="auto">
          <a:xfrm>
            <a:off x="3155950" y="2617788"/>
            <a:ext cx="1227138" cy="1155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400" b="1">
                <a:latin typeface="Times" pitchFamily="18" charset="0"/>
              </a:rPr>
              <a:t>- Awareness</a:t>
            </a:r>
          </a:p>
          <a:p>
            <a:r>
              <a:rPr lang="en-US" sz="1400" b="1">
                <a:latin typeface="Times" pitchFamily="18" charset="0"/>
              </a:rPr>
              <a:t>- Associations</a:t>
            </a:r>
          </a:p>
          <a:p>
            <a:r>
              <a:rPr lang="en-US" sz="1400" b="1">
                <a:latin typeface="Times" pitchFamily="18" charset="0"/>
              </a:rPr>
              <a:t>- Attitudes</a:t>
            </a:r>
          </a:p>
          <a:p>
            <a:r>
              <a:rPr lang="en-US" sz="1400" b="1">
                <a:latin typeface="Times" pitchFamily="18" charset="0"/>
              </a:rPr>
              <a:t>- Attachment</a:t>
            </a:r>
          </a:p>
          <a:p>
            <a:r>
              <a:rPr lang="en-US" sz="1400" b="1">
                <a:latin typeface="Times" pitchFamily="18" charset="0"/>
              </a:rPr>
              <a:t>- Activity</a:t>
            </a:r>
          </a:p>
        </p:txBody>
      </p:sp>
      <p:sp>
        <p:nvSpPr>
          <p:cNvPr id="780306" name="Text Box 18"/>
          <p:cNvSpPr txBox="1">
            <a:spLocks noChangeArrowheads="1"/>
          </p:cNvSpPr>
          <p:nvPr/>
        </p:nvSpPr>
        <p:spPr bwMode="auto">
          <a:xfrm>
            <a:off x="5138738" y="2517775"/>
            <a:ext cx="1677987" cy="1368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400" b="1">
                <a:latin typeface="Times" pitchFamily="18" charset="0"/>
              </a:rPr>
              <a:t>- Price premiums</a:t>
            </a:r>
          </a:p>
          <a:p>
            <a:r>
              <a:rPr lang="en-US" sz="1400" b="1">
                <a:latin typeface="Times" pitchFamily="18" charset="0"/>
              </a:rPr>
              <a:t>- Price elasticity</a:t>
            </a:r>
          </a:p>
          <a:p>
            <a:r>
              <a:rPr lang="en-US" sz="1400" b="1">
                <a:latin typeface="Times" pitchFamily="18" charset="0"/>
              </a:rPr>
              <a:t>- Market share</a:t>
            </a:r>
          </a:p>
          <a:p>
            <a:r>
              <a:rPr lang="en-US" sz="1400" b="1">
                <a:latin typeface="Times" pitchFamily="18" charset="0"/>
              </a:rPr>
              <a:t>- Expansion success</a:t>
            </a:r>
          </a:p>
          <a:p>
            <a:r>
              <a:rPr lang="en-US" sz="1400" b="1">
                <a:latin typeface="Times" pitchFamily="18" charset="0"/>
              </a:rPr>
              <a:t>- Cost structure</a:t>
            </a:r>
          </a:p>
          <a:p>
            <a:r>
              <a:rPr lang="en-US" sz="1400" b="1">
                <a:latin typeface="Times" pitchFamily="18" charset="0"/>
              </a:rPr>
              <a:t>- Profitability</a:t>
            </a:r>
          </a:p>
        </p:txBody>
      </p:sp>
      <p:sp>
        <p:nvSpPr>
          <p:cNvPr id="780307" name="Text Box 19"/>
          <p:cNvSpPr txBox="1">
            <a:spLocks noChangeArrowheads="1"/>
          </p:cNvSpPr>
          <p:nvPr/>
        </p:nvSpPr>
        <p:spPr bwMode="auto">
          <a:xfrm>
            <a:off x="7165975" y="2617788"/>
            <a:ext cx="1930400" cy="730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400" b="1">
                <a:latin typeface="Times" pitchFamily="18" charset="0"/>
              </a:rPr>
              <a:t>- Stock price</a:t>
            </a:r>
          </a:p>
          <a:p>
            <a:r>
              <a:rPr lang="en-US" sz="1400" b="1">
                <a:latin typeface="Times" pitchFamily="18" charset="0"/>
              </a:rPr>
              <a:t>- P/E ratio</a:t>
            </a:r>
          </a:p>
          <a:p>
            <a:r>
              <a:rPr lang="en-US" sz="1400" b="1">
                <a:latin typeface="Times" pitchFamily="18" charset="0"/>
              </a:rPr>
              <a:t>- Market capitalization</a:t>
            </a:r>
          </a:p>
        </p:txBody>
      </p:sp>
      <p:sp>
        <p:nvSpPr>
          <p:cNvPr id="780308" name="Text Box 20"/>
          <p:cNvSpPr txBox="1">
            <a:spLocks noChangeArrowheads="1"/>
          </p:cNvSpPr>
          <p:nvPr/>
        </p:nvSpPr>
        <p:spPr bwMode="auto">
          <a:xfrm>
            <a:off x="4338638" y="4154488"/>
            <a:ext cx="1227137"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000">
                <a:latin typeface="Times" pitchFamily="18" charset="0"/>
              </a:rPr>
              <a:t>Consumer</a:t>
            </a:r>
          </a:p>
          <a:p>
            <a:pPr algn="ctr"/>
            <a:r>
              <a:rPr lang="en-US" sz="2000">
                <a:latin typeface="Times" pitchFamily="18" charset="0"/>
              </a:rPr>
              <a:t>Multiplier</a:t>
            </a:r>
          </a:p>
        </p:txBody>
      </p:sp>
      <p:sp>
        <p:nvSpPr>
          <p:cNvPr id="780309" name="Line 21"/>
          <p:cNvSpPr>
            <a:spLocks noChangeShapeType="1"/>
          </p:cNvSpPr>
          <p:nvPr/>
        </p:nvSpPr>
        <p:spPr bwMode="auto">
          <a:xfrm flipV="1">
            <a:off x="2859088" y="1863725"/>
            <a:ext cx="0" cy="2006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80310" name="Line 22"/>
          <p:cNvSpPr>
            <a:spLocks noChangeShapeType="1"/>
          </p:cNvSpPr>
          <p:nvPr/>
        </p:nvSpPr>
        <p:spPr bwMode="auto">
          <a:xfrm flipV="1">
            <a:off x="7008813" y="1863725"/>
            <a:ext cx="0" cy="2006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80311" name="Line 23"/>
          <p:cNvSpPr>
            <a:spLocks noChangeShapeType="1"/>
          </p:cNvSpPr>
          <p:nvPr/>
        </p:nvSpPr>
        <p:spPr bwMode="auto">
          <a:xfrm flipV="1">
            <a:off x="4932363" y="1860550"/>
            <a:ext cx="0" cy="2006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80312" name="Text Box 24"/>
          <p:cNvSpPr txBox="1">
            <a:spLocks noChangeArrowheads="1"/>
          </p:cNvSpPr>
          <p:nvPr/>
        </p:nvSpPr>
        <p:spPr bwMode="auto">
          <a:xfrm>
            <a:off x="49213" y="4419600"/>
            <a:ext cx="1050925" cy="336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b="1">
                <a:latin typeface="Times" pitchFamily="18" charset="0"/>
              </a:rPr>
              <a:t>FILTERS</a:t>
            </a:r>
          </a:p>
        </p:txBody>
      </p:sp>
      <p:sp>
        <p:nvSpPr>
          <p:cNvPr id="780313" name="Text Box 25"/>
          <p:cNvSpPr txBox="1">
            <a:spLocks noChangeArrowheads="1"/>
          </p:cNvSpPr>
          <p:nvPr/>
        </p:nvSpPr>
        <p:spPr bwMode="auto">
          <a:xfrm>
            <a:off x="2141538" y="5329238"/>
            <a:ext cx="1414462" cy="942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buFontTx/>
              <a:buChar char="-"/>
            </a:pPr>
            <a:r>
              <a:rPr lang="en-US" sz="1400" b="1">
                <a:latin typeface="Times" pitchFamily="18" charset="0"/>
              </a:rPr>
              <a:t> Clarity</a:t>
            </a:r>
          </a:p>
          <a:p>
            <a:pPr>
              <a:buFontTx/>
              <a:buChar char="-"/>
            </a:pPr>
            <a:r>
              <a:rPr lang="en-US" sz="1400" b="1">
                <a:latin typeface="Times" pitchFamily="18" charset="0"/>
              </a:rPr>
              <a:t> Relevance</a:t>
            </a:r>
          </a:p>
          <a:p>
            <a:r>
              <a:rPr lang="en-US" sz="1400" b="1">
                <a:latin typeface="Times" pitchFamily="18" charset="0"/>
              </a:rPr>
              <a:t>- Distinctiveness</a:t>
            </a:r>
          </a:p>
          <a:p>
            <a:r>
              <a:rPr lang="en-US" sz="1400" b="1">
                <a:latin typeface="Times" pitchFamily="18" charset="0"/>
              </a:rPr>
              <a:t>- Consistency </a:t>
            </a:r>
          </a:p>
        </p:txBody>
      </p:sp>
      <p:sp>
        <p:nvSpPr>
          <p:cNvPr id="780314" name="Text Box 26"/>
          <p:cNvSpPr txBox="1">
            <a:spLocks noChangeArrowheads="1"/>
          </p:cNvSpPr>
          <p:nvPr/>
        </p:nvSpPr>
        <p:spPr bwMode="auto">
          <a:xfrm>
            <a:off x="3962400" y="5329238"/>
            <a:ext cx="2320925" cy="730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400" b="1">
                <a:latin typeface="Times" pitchFamily="18" charset="0"/>
              </a:rPr>
              <a:t>- Channel support</a:t>
            </a:r>
          </a:p>
          <a:p>
            <a:pPr>
              <a:buFontTx/>
              <a:buChar char="-"/>
            </a:pPr>
            <a:r>
              <a:rPr lang="en-US" sz="1400" b="1">
                <a:latin typeface="Times" pitchFamily="18" charset="0"/>
              </a:rPr>
              <a:t> Consumer size and profile </a:t>
            </a:r>
          </a:p>
          <a:p>
            <a:pPr>
              <a:buFontTx/>
              <a:buChar char="-"/>
            </a:pPr>
            <a:r>
              <a:rPr lang="en-US" sz="1400" b="1">
                <a:latin typeface="Times" pitchFamily="18" charset="0"/>
              </a:rPr>
              <a:t> Competitive reactions</a:t>
            </a:r>
          </a:p>
        </p:txBody>
      </p:sp>
      <p:sp>
        <p:nvSpPr>
          <p:cNvPr id="780315" name="Text Box 27"/>
          <p:cNvSpPr txBox="1">
            <a:spLocks noChangeArrowheads="1"/>
          </p:cNvSpPr>
          <p:nvPr/>
        </p:nvSpPr>
        <p:spPr bwMode="auto">
          <a:xfrm>
            <a:off x="6175375" y="5329238"/>
            <a:ext cx="1762125" cy="942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buFontTx/>
              <a:buChar char="-"/>
            </a:pPr>
            <a:r>
              <a:rPr lang="en-US" sz="1400" b="1">
                <a:latin typeface="Times" pitchFamily="18" charset="0"/>
              </a:rPr>
              <a:t> Market dynamics</a:t>
            </a:r>
          </a:p>
          <a:p>
            <a:pPr>
              <a:buFontTx/>
              <a:buChar char="-"/>
            </a:pPr>
            <a:r>
              <a:rPr lang="en-US" sz="1400" b="1">
                <a:latin typeface="Times" pitchFamily="18" charset="0"/>
              </a:rPr>
              <a:t> Growth potential</a:t>
            </a:r>
          </a:p>
          <a:p>
            <a:pPr>
              <a:buFontTx/>
              <a:buChar char="-"/>
            </a:pPr>
            <a:r>
              <a:rPr lang="en-US" sz="1400" b="1">
                <a:latin typeface="Times" pitchFamily="18" charset="0"/>
              </a:rPr>
              <a:t> Risk profile</a:t>
            </a:r>
          </a:p>
          <a:p>
            <a:pPr>
              <a:buFontTx/>
              <a:buChar char="-"/>
            </a:pPr>
            <a:r>
              <a:rPr lang="en-US" sz="1400" b="1">
                <a:latin typeface="Times" pitchFamily="18" charset="0"/>
              </a:rPr>
              <a:t> Brand contribution</a:t>
            </a:r>
          </a:p>
        </p:txBody>
      </p:sp>
      <p:sp>
        <p:nvSpPr>
          <p:cNvPr id="780316" name="Line 28"/>
          <p:cNvSpPr>
            <a:spLocks noChangeShapeType="1"/>
          </p:cNvSpPr>
          <p:nvPr/>
        </p:nvSpPr>
        <p:spPr bwMode="auto">
          <a:xfrm>
            <a:off x="2557463" y="1844675"/>
            <a:ext cx="617537"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80317" name="Line 29"/>
          <p:cNvSpPr>
            <a:spLocks noChangeShapeType="1"/>
          </p:cNvSpPr>
          <p:nvPr/>
        </p:nvSpPr>
        <p:spPr bwMode="auto">
          <a:xfrm>
            <a:off x="4597400" y="1851025"/>
            <a:ext cx="64293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80318" name="Line 30"/>
          <p:cNvSpPr>
            <a:spLocks noChangeShapeType="1"/>
          </p:cNvSpPr>
          <p:nvPr/>
        </p:nvSpPr>
        <p:spPr bwMode="auto">
          <a:xfrm>
            <a:off x="6662738" y="1851025"/>
            <a:ext cx="6604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80319" name="Text Box 31"/>
          <p:cNvSpPr txBox="1">
            <a:spLocks noChangeArrowheads="1"/>
          </p:cNvSpPr>
          <p:nvPr/>
        </p:nvSpPr>
        <p:spPr bwMode="auto">
          <a:xfrm>
            <a:off x="6424613" y="4154488"/>
            <a:ext cx="1209675" cy="7016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000">
                <a:latin typeface="Times" pitchFamily="18" charset="0"/>
              </a:rPr>
              <a:t>Market</a:t>
            </a:r>
          </a:p>
          <a:p>
            <a:pPr algn="ctr"/>
            <a:r>
              <a:rPr lang="en-US" sz="2000">
                <a:latin typeface="Times" pitchFamily="18" charset="0"/>
              </a:rPr>
              <a:t>Multiplier</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1796" name="Rectangle 4"/>
          <p:cNvSpPr>
            <a:spLocks noGrp="1" noRot="1" noChangeArrowheads="1"/>
          </p:cNvSpPr>
          <p:nvPr>
            <p:ph type="title"/>
          </p:nvPr>
        </p:nvSpPr>
        <p:spPr>
          <a:xfrm>
            <a:off x="457200" y="152400"/>
            <a:ext cx="8229600" cy="114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sz="4000">
                <a:solidFill>
                  <a:schemeClr val="hlink"/>
                </a:solidFill>
              </a:rPr>
              <a:t>Value Stages</a:t>
            </a:r>
          </a:p>
        </p:txBody>
      </p:sp>
      <p:sp>
        <p:nvSpPr>
          <p:cNvPr id="801797" name="Rectangle 5"/>
          <p:cNvSpPr>
            <a:spLocks noGrp="1" noChangeArrowheads="1"/>
          </p:cNvSpPr>
          <p:nvPr>
            <p:ph idx="1"/>
          </p:nvPr>
        </p:nvSpPr>
        <p:spPr>
          <a:xfrm>
            <a:off x="381000" y="1219200"/>
            <a:ext cx="8382000" cy="52578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Marketing program investment</a:t>
            </a:r>
          </a:p>
          <a:p>
            <a:pPr lvl="1"/>
            <a:r>
              <a:rPr lang="en-US"/>
              <a:t>Any marketing program that can be attributed to brand value development</a:t>
            </a:r>
          </a:p>
          <a:p>
            <a:r>
              <a:rPr lang="en-US"/>
              <a:t>Customer mindset</a:t>
            </a:r>
          </a:p>
          <a:p>
            <a:pPr lvl="1"/>
            <a:r>
              <a:rPr lang="en-US"/>
              <a:t>In what way have customers been changed as a result of the marketing program?</a:t>
            </a:r>
          </a:p>
          <a:p>
            <a:r>
              <a:rPr lang="en-US"/>
              <a:t>Market performance</a:t>
            </a:r>
          </a:p>
          <a:p>
            <a:pPr lvl="1"/>
            <a:r>
              <a:rPr lang="en-US"/>
              <a:t>How do customers respond in the marketplace?</a:t>
            </a:r>
          </a:p>
          <a:p>
            <a:r>
              <a:rPr lang="en-US"/>
              <a:t>Shareholder value</a:t>
            </a:r>
          </a:p>
        </p:txBody>
      </p:sp>
      <p:sp>
        <p:nvSpPr>
          <p:cNvPr id="6" name="Slide Number Placeholder 4"/>
          <p:cNvSpPr>
            <a:spLocks noGrp="1"/>
          </p:cNvSpPr>
          <p:nvPr>
            <p:ph type="sldNum" sz="quarter" idx="12"/>
          </p:nvPr>
        </p:nvSpPr>
        <p:spPr/>
        <p:txBody>
          <a:bodyPr/>
          <a:lstStyle/>
          <a:p>
            <a:r>
              <a:rPr lang="en-US"/>
              <a:t>8.</a:t>
            </a:r>
            <a:fld id="{8DA9D98B-AE6A-41A0-B8FA-EFA69764928B}" type="slidenum">
              <a:rPr lang="en-US"/>
              <a:pPr/>
              <a:t>5</a:t>
            </a:fld>
            <a:endParaRPr lang="en-US"/>
          </a:p>
        </p:txBody>
      </p:sp>
      <p:sp>
        <p:nvSpPr>
          <p:cNvPr id="80179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0179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3844" name="Rectangle 4"/>
          <p:cNvSpPr>
            <a:spLocks noGrp="1" noRot="1" noChangeArrowheads="1"/>
          </p:cNvSpPr>
          <p:nvPr>
            <p:ph type="title"/>
          </p:nvPr>
        </p:nvSpPr>
        <p:spPr>
          <a:xfrm>
            <a:off x="457200" y="0"/>
            <a:ext cx="8229600" cy="114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sz="4000">
                <a:solidFill>
                  <a:schemeClr val="hlink"/>
                </a:solidFill>
              </a:rPr>
              <a:t>Multipliers</a:t>
            </a:r>
          </a:p>
        </p:txBody>
      </p:sp>
      <p:sp>
        <p:nvSpPr>
          <p:cNvPr id="803845" name="Rectangle 5"/>
          <p:cNvSpPr>
            <a:spLocks noGrp="1" noChangeArrowheads="1"/>
          </p:cNvSpPr>
          <p:nvPr>
            <p:ph idx="1"/>
          </p:nvPr>
        </p:nvSpPr>
        <p:spPr>
          <a:xfrm>
            <a:off x="381000" y="990600"/>
            <a:ext cx="8382000" cy="56388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nSpc>
                <a:spcPct val="90000"/>
              </a:lnSpc>
            </a:pPr>
            <a:r>
              <a:rPr lang="en-US" sz="2800"/>
              <a:t>Program quality multiplier</a:t>
            </a:r>
          </a:p>
          <a:p>
            <a:pPr lvl="1">
              <a:lnSpc>
                <a:spcPct val="90000"/>
              </a:lnSpc>
            </a:pPr>
            <a:r>
              <a:rPr lang="en-US" sz="2400"/>
              <a:t>The ability of the marketing program to affect customer mindset</a:t>
            </a:r>
          </a:p>
          <a:p>
            <a:pPr lvl="1">
              <a:lnSpc>
                <a:spcPct val="90000"/>
              </a:lnSpc>
            </a:pPr>
            <a:r>
              <a:rPr lang="en-US" sz="2400"/>
              <a:t>Must be clear, relevant, distinct, and consistent</a:t>
            </a:r>
          </a:p>
          <a:p>
            <a:pPr>
              <a:lnSpc>
                <a:spcPct val="90000"/>
              </a:lnSpc>
            </a:pPr>
            <a:r>
              <a:rPr lang="en-US" sz="2800"/>
              <a:t>Customer multiplier</a:t>
            </a:r>
          </a:p>
          <a:p>
            <a:pPr lvl="1">
              <a:lnSpc>
                <a:spcPct val="90000"/>
              </a:lnSpc>
            </a:pPr>
            <a:r>
              <a:rPr lang="en-US" sz="2400"/>
              <a:t>The extent to which value created in the minds of customers affects market performance</a:t>
            </a:r>
          </a:p>
          <a:p>
            <a:pPr lvl="1">
              <a:lnSpc>
                <a:spcPct val="90000"/>
              </a:lnSpc>
            </a:pPr>
            <a:r>
              <a:rPr lang="en-US" sz="2400"/>
              <a:t>It depends on factors such as competitive superiority, channel support, and customer size and profile</a:t>
            </a:r>
          </a:p>
          <a:p>
            <a:pPr>
              <a:lnSpc>
                <a:spcPct val="90000"/>
              </a:lnSpc>
            </a:pPr>
            <a:r>
              <a:rPr lang="en-US" sz="2800"/>
              <a:t>Market multiplier</a:t>
            </a:r>
          </a:p>
          <a:p>
            <a:pPr lvl="1">
              <a:lnSpc>
                <a:spcPct val="90000"/>
              </a:lnSpc>
            </a:pPr>
            <a:r>
              <a:rPr lang="en-US" sz="2400"/>
              <a:t>The extent to which the value generated through brand market performance is manifested in shareholder value</a:t>
            </a:r>
          </a:p>
          <a:p>
            <a:pPr lvl="1">
              <a:lnSpc>
                <a:spcPct val="90000"/>
              </a:lnSpc>
            </a:pPr>
            <a:r>
              <a:rPr lang="en-US" sz="2400"/>
              <a:t>It depends on factors such as market dynamics, growth potential, risk profile, and brand contribution</a:t>
            </a:r>
          </a:p>
        </p:txBody>
      </p:sp>
      <p:sp>
        <p:nvSpPr>
          <p:cNvPr id="6" name="Slide Number Placeholder 4"/>
          <p:cNvSpPr>
            <a:spLocks noGrp="1"/>
          </p:cNvSpPr>
          <p:nvPr>
            <p:ph type="sldNum" sz="quarter" idx="12"/>
          </p:nvPr>
        </p:nvSpPr>
        <p:spPr/>
        <p:txBody>
          <a:bodyPr/>
          <a:lstStyle/>
          <a:p>
            <a:r>
              <a:rPr lang="en-US"/>
              <a:t>8.</a:t>
            </a:r>
            <a:fld id="{6D1684FA-8ACE-419C-A519-5A058EF47432}" type="slidenum">
              <a:rPr lang="en-US"/>
              <a:pPr/>
              <a:t>6</a:t>
            </a:fld>
            <a:endParaRPr lang="en-US"/>
          </a:p>
        </p:txBody>
      </p:sp>
      <p:sp>
        <p:nvSpPr>
          <p:cNvPr id="803842"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803843"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8.</a:t>
            </a:r>
            <a:fld id="{9C95DEC4-AC37-4C26-A85A-C429E9A9921C}" type="slidenum">
              <a:rPr lang="en-US" smtClean="0"/>
              <a:pPr/>
              <a:t>7</a:t>
            </a:fld>
            <a:endParaRPr lang="en-US"/>
          </a:p>
        </p:txBody>
      </p:sp>
      <p:sp>
        <p:nvSpPr>
          <p:cNvPr id="3" name="TextBox 2"/>
          <p:cNvSpPr txBox="1"/>
          <p:nvPr/>
        </p:nvSpPr>
        <p:spPr>
          <a:xfrm>
            <a:off x="3810000" y="2895600"/>
            <a:ext cx="1617174" cy="369332"/>
          </a:xfrm>
          <a:prstGeom prst="rect">
            <a:avLst/>
          </a:prstGeom>
          <a:noFill/>
        </p:spPr>
        <p:txBody>
          <a:bodyPr wrap="none" rtlCol="0">
            <a:spAutoFit/>
          </a:bodyPr>
          <a:lstStyle/>
          <a:p>
            <a:r>
              <a:rPr lang="en-GB" b="1" u="sng" dirty="0" smtClean="0"/>
              <a:t>SURF EXCEL</a:t>
            </a:r>
            <a:endParaRPr lang="en-GB" b="1" u="sng" dirty="0"/>
          </a:p>
        </p:txBody>
      </p:sp>
    </p:spTree>
    <p:extLst>
      <p:ext uri="{BB962C8B-B14F-4D97-AF65-F5344CB8AC3E}">
        <p14:creationId xmlns:p14="http://schemas.microsoft.com/office/powerpoint/2010/main" xmlns="" val="13662843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4" name="Rectangle 4"/>
          <p:cNvSpPr>
            <a:spLocks noGrp="1" noRot="1" noChangeArrowheads="1"/>
          </p:cNvSpPr>
          <p:nvPr>
            <p:ph type="title"/>
          </p:nvPr>
        </p:nvSpPr>
        <p:spPr>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sz="4000">
                <a:solidFill>
                  <a:schemeClr val="hlink"/>
                </a:solidFill>
              </a:rPr>
              <a:t>Brand Equity Measurement System</a:t>
            </a:r>
          </a:p>
        </p:txBody>
      </p:sp>
      <p:sp>
        <p:nvSpPr>
          <p:cNvPr id="440325" name="Rectangle 5"/>
          <p:cNvSpPr>
            <a:spLocks noGrp="1" noChangeArrowheads="1"/>
          </p:cNvSpPr>
          <p:nvPr>
            <p:ph idx="1"/>
          </p:nvPr>
        </p:nvSpPr>
        <p:spPr>
          <a:xfrm>
            <a:off x="381000" y="1600200"/>
            <a:ext cx="8382000" cy="48768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A set of research procedures that is designed     to provide timely, accurate, and actionable information for marketers so that they can make the best possible tactical decisions in the short run and strategic decisions in the long run</a:t>
            </a:r>
          </a:p>
        </p:txBody>
      </p:sp>
      <p:sp>
        <p:nvSpPr>
          <p:cNvPr id="6" name="Slide Number Placeholder 4"/>
          <p:cNvSpPr>
            <a:spLocks noGrp="1"/>
          </p:cNvSpPr>
          <p:nvPr>
            <p:ph type="sldNum" sz="quarter" idx="12"/>
          </p:nvPr>
        </p:nvSpPr>
        <p:spPr/>
        <p:txBody>
          <a:bodyPr/>
          <a:lstStyle/>
          <a:p>
            <a:r>
              <a:rPr lang="en-US"/>
              <a:t>8.</a:t>
            </a:r>
            <a:fld id="{4FAB51A2-0FE9-4023-AFE9-8D93D0AC5B9E}" type="slidenum">
              <a:rPr lang="en-US"/>
              <a:pPr/>
              <a:t>8</a:t>
            </a:fld>
            <a:endParaRPr lang="en-US"/>
          </a:p>
        </p:txBody>
      </p:sp>
      <p:sp>
        <p:nvSpPr>
          <p:cNvPr id="440322"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40323"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56" name="Rectangle 4"/>
          <p:cNvSpPr>
            <a:spLocks noGrp="1" noRot="1" noChangeArrowheads="1"/>
          </p:cNvSpPr>
          <p:nvPr>
            <p:ph type="title"/>
          </p:nvPr>
        </p:nvSpPr>
        <p:spPr>
          <a:xfrm>
            <a:off x="381000" y="274638"/>
            <a:ext cx="8534400" cy="114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sz="4000">
                <a:solidFill>
                  <a:schemeClr val="hlink"/>
                </a:solidFill>
              </a:rPr>
              <a:t>Brand Equity Measurement System</a:t>
            </a:r>
          </a:p>
        </p:txBody>
      </p:sp>
      <p:sp>
        <p:nvSpPr>
          <p:cNvPr id="791557" name="Rectangle 5"/>
          <p:cNvSpPr>
            <a:spLocks noGrp="1" noChangeArrowheads="1"/>
          </p:cNvSpPr>
          <p:nvPr>
            <p:ph idx="1"/>
          </p:nvPr>
        </p:nvSpPr>
        <p:spPr>
          <a:xfrm>
            <a:off x="457200" y="1447800"/>
            <a:ext cx="8229600" cy="48006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Conducting brand audits</a:t>
            </a:r>
          </a:p>
          <a:p>
            <a:r>
              <a:rPr lang="en-US"/>
              <a:t>Developing tracking procedures</a:t>
            </a:r>
          </a:p>
          <a:p>
            <a:r>
              <a:rPr lang="en-US"/>
              <a:t>Designing a brand equity management system</a:t>
            </a:r>
          </a:p>
        </p:txBody>
      </p:sp>
      <p:sp>
        <p:nvSpPr>
          <p:cNvPr id="6" name="Slide Number Placeholder 4"/>
          <p:cNvSpPr>
            <a:spLocks noGrp="1"/>
          </p:cNvSpPr>
          <p:nvPr>
            <p:ph type="sldNum" sz="quarter" idx="12"/>
          </p:nvPr>
        </p:nvSpPr>
        <p:spPr/>
        <p:txBody>
          <a:bodyPr/>
          <a:lstStyle/>
          <a:p>
            <a:r>
              <a:rPr lang="en-US"/>
              <a:t>8.</a:t>
            </a:r>
            <a:fld id="{3A919C50-A277-448F-A3DD-A3F86D91F8BF}" type="slidenum">
              <a:rPr lang="en-US"/>
              <a:pPr/>
              <a:t>9</a:t>
            </a:fld>
            <a:endParaRPr lang="en-US"/>
          </a:p>
        </p:txBody>
      </p:sp>
      <p:sp>
        <p:nvSpPr>
          <p:cNvPr id="79155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9155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5172" name="Rectangle 4"/>
          <p:cNvSpPr>
            <a:spLocks noGrp="1" noRot="1" noChangeArrowheads="1"/>
          </p:cNvSpPr>
          <p:nvPr>
            <p:ph type="title"/>
          </p:nvPr>
        </p:nvSpPr>
        <p:spPr>
          <a:xfrm>
            <a:off x="381000" y="304800"/>
            <a:ext cx="8382000" cy="9144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sz="4000">
                <a:solidFill>
                  <a:schemeClr val="hlink"/>
                </a:solidFill>
              </a:rPr>
              <a:t>Designing Brand Tracking Studies</a:t>
            </a:r>
          </a:p>
        </p:txBody>
      </p:sp>
      <p:sp>
        <p:nvSpPr>
          <p:cNvPr id="775173" name="Rectangle 5"/>
          <p:cNvSpPr>
            <a:spLocks noGrp="1" noChangeArrowheads="1"/>
          </p:cNvSpPr>
          <p:nvPr>
            <p:ph idx="1"/>
          </p:nvPr>
        </p:nvSpPr>
        <p:spPr>
          <a:xfrm>
            <a:off x="457200" y="1600200"/>
            <a:ext cx="8382000" cy="48768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Tracking studies involve information collected from consumers on a routine basis over time</a:t>
            </a:r>
          </a:p>
          <a:p>
            <a:pPr lvl="1">
              <a:spcBef>
                <a:spcPct val="50000"/>
              </a:spcBef>
            </a:pPr>
            <a:r>
              <a:rPr lang="en-US"/>
              <a:t>Often done on a “continuous” basis</a:t>
            </a:r>
          </a:p>
          <a:p>
            <a:pPr lvl="1">
              <a:spcBef>
                <a:spcPct val="50000"/>
              </a:spcBef>
            </a:pPr>
            <a:r>
              <a:rPr lang="en-US"/>
              <a:t>Provide descriptive and diagnostic information</a:t>
            </a:r>
          </a:p>
        </p:txBody>
      </p:sp>
      <p:sp>
        <p:nvSpPr>
          <p:cNvPr id="6" name="Slide Number Placeholder 4"/>
          <p:cNvSpPr>
            <a:spLocks noGrp="1"/>
          </p:cNvSpPr>
          <p:nvPr>
            <p:ph type="sldNum" sz="quarter" idx="12"/>
          </p:nvPr>
        </p:nvSpPr>
        <p:spPr/>
        <p:txBody>
          <a:bodyPr/>
          <a:lstStyle/>
          <a:p>
            <a:r>
              <a:rPr lang="en-US"/>
              <a:t>8.</a:t>
            </a:r>
            <a:fld id="{5C17EC7F-72A8-4BB6-BB93-79C005A45CCE}" type="slidenum">
              <a:rPr lang="en-US"/>
              <a:pPr/>
              <a:t>10</a:t>
            </a:fld>
            <a:endParaRPr lang="en-US"/>
          </a:p>
        </p:txBody>
      </p:sp>
      <p:sp>
        <p:nvSpPr>
          <p:cNvPr id="77517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7517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7460" name="Rectangle 4"/>
          <p:cNvSpPr>
            <a:spLocks noGrp="1" noRot="1" noChangeArrowheads="1"/>
          </p:cNvSpPr>
          <p:nvPr>
            <p:ph type="title"/>
          </p:nvPr>
        </p:nvSpPr>
        <p:spPr>
          <a:xfrm>
            <a:off x="381000" y="304800"/>
            <a:ext cx="8382000" cy="9144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sz="4000">
                <a:solidFill>
                  <a:schemeClr val="hlink"/>
                </a:solidFill>
              </a:rPr>
              <a:t>What to Track</a:t>
            </a:r>
          </a:p>
        </p:txBody>
      </p:sp>
      <p:sp>
        <p:nvSpPr>
          <p:cNvPr id="787461" name="Rectangle 5"/>
          <p:cNvSpPr>
            <a:spLocks noGrp="1" noChangeArrowheads="1"/>
          </p:cNvSpPr>
          <p:nvPr>
            <p:ph idx="1"/>
          </p:nvPr>
        </p:nvSpPr>
        <p:spPr>
          <a:xfrm>
            <a:off x="457200" y="1600200"/>
            <a:ext cx="8382000" cy="48768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Customize tracking surveys to address the specific issues faced by the brand</a:t>
            </a:r>
          </a:p>
          <a:p>
            <a:r>
              <a:rPr lang="en-US"/>
              <a:t>Product-brand tracking</a:t>
            </a:r>
          </a:p>
          <a:p>
            <a:r>
              <a:rPr lang="en-US"/>
              <a:t>Corporate or family brand tracking</a:t>
            </a:r>
          </a:p>
          <a:p>
            <a:r>
              <a:rPr lang="en-US"/>
              <a:t>Global tracking</a:t>
            </a:r>
          </a:p>
        </p:txBody>
      </p:sp>
      <p:sp>
        <p:nvSpPr>
          <p:cNvPr id="6" name="Slide Number Placeholder 4"/>
          <p:cNvSpPr>
            <a:spLocks noGrp="1"/>
          </p:cNvSpPr>
          <p:nvPr>
            <p:ph type="sldNum" sz="quarter" idx="12"/>
          </p:nvPr>
        </p:nvSpPr>
        <p:spPr/>
        <p:txBody>
          <a:bodyPr/>
          <a:lstStyle/>
          <a:p>
            <a:r>
              <a:rPr lang="en-US"/>
              <a:t>8.</a:t>
            </a:r>
            <a:fld id="{8D60A75D-E8D9-425A-BE7D-684E7FBF8E3B}" type="slidenum">
              <a:rPr lang="en-US"/>
              <a:pPr/>
              <a:t>11</a:t>
            </a:fld>
            <a:endParaRPr lang="en-US"/>
          </a:p>
        </p:txBody>
      </p:sp>
      <p:sp>
        <p:nvSpPr>
          <p:cNvPr id="78745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8745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8.</a:t>
            </a:r>
            <a:fld id="{9C95DEC4-AC37-4C26-A85A-C429E9A9921C}" type="slidenum">
              <a:rPr lang="en-US" smtClean="0"/>
              <a:pPr/>
              <a:t>12</a:t>
            </a:fld>
            <a:endParaRPr lang="en-US"/>
          </a:p>
        </p:txBody>
      </p:sp>
      <p:sp>
        <p:nvSpPr>
          <p:cNvPr id="3" name="TextBox 2"/>
          <p:cNvSpPr txBox="1"/>
          <p:nvPr/>
        </p:nvSpPr>
        <p:spPr>
          <a:xfrm>
            <a:off x="3810000" y="3048000"/>
            <a:ext cx="1402948" cy="369332"/>
          </a:xfrm>
          <a:prstGeom prst="rect">
            <a:avLst/>
          </a:prstGeom>
          <a:noFill/>
        </p:spPr>
        <p:txBody>
          <a:bodyPr wrap="none" rtlCol="0">
            <a:spAutoFit/>
          </a:bodyPr>
          <a:lstStyle/>
          <a:p>
            <a:r>
              <a:rPr lang="en-GB" b="1" u="sng" dirty="0" smtClean="0"/>
              <a:t>EMIRATES</a:t>
            </a:r>
            <a:endParaRPr lang="en-GB" b="1" u="sng" dirty="0"/>
          </a:p>
        </p:txBody>
      </p:sp>
    </p:spTree>
    <p:extLst>
      <p:ext uri="{BB962C8B-B14F-4D97-AF65-F5344CB8AC3E}">
        <p14:creationId xmlns:p14="http://schemas.microsoft.com/office/powerpoint/2010/main" xmlns="" val="42770465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9508" name="Rectangle 4"/>
          <p:cNvSpPr>
            <a:spLocks noGrp="1" noRot="1" noChangeArrowheads="1"/>
          </p:cNvSpPr>
          <p:nvPr>
            <p:ph type="title"/>
          </p:nvPr>
        </p:nvSpPr>
        <p:spPr>
          <a:xfrm>
            <a:off x="381000" y="304800"/>
            <a:ext cx="8382000" cy="9144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sz="4000">
                <a:solidFill>
                  <a:schemeClr val="hlink"/>
                </a:solidFill>
              </a:rPr>
              <a:t>How to Conduct Tracking Studies</a:t>
            </a:r>
          </a:p>
        </p:txBody>
      </p:sp>
      <p:sp>
        <p:nvSpPr>
          <p:cNvPr id="789509" name="Rectangle 5"/>
          <p:cNvSpPr>
            <a:spLocks noGrp="1" noChangeArrowheads="1"/>
          </p:cNvSpPr>
          <p:nvPr>
            <p:ph idx="1"/>
          </p:nvPr>
        </p:nvSpPr>
        <p:spPr>
          <a:xfrm>
            <a:off x="457200" y="1600200"/>
            <a:ext cx="8382000" cy="48768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Who to track (target market)</a:t>
            </a:r>
          </a:p>
          <a:p>
            <a:r>
              <a:rPr lang="en-US"/>
              <a:t>When and where to track (how frequently)</a:t>
            </a:r>
          </a:p>
          <a:p>
            <a:r>
              <a:rPr lang="en-US"/>
              <a:t>How to interpret brand tracking</a:t>
            </a:r>
          </a:p>
        </p:txBody>
      </p:sp>
      <p:sp>
        <p:nvSpPr>
          <p:cNvPr id="6" name="Slide Number Placeholder 4"/>
          <p:cNvSpPr>
            <a:spLocks noGrp="1"/>
          </p:cNvSpPr>
          <p:nvPr>
            <p:ph type="sldNum" sz="quarter" idx="12"/>
          </p:nvPr>
        </p:nvSpPr>
        <p:spPr/>
        <p:txBody>
          <a:bodyPr/>
          <a:lstStyle/>
          <a:p>
            <a:r>
              <a:rPr lang="en-US"/>
              <a:t>8.</a:t>
            </a:r>
            <a:fld id="{4E693D60-879F-414C-BB76-EE5BED9DC1BA}" type="slidenum">
              <a:rPr lang="en-US"/>
              <a:pPr/>
              <a:t>13</a:t>
            </a:fld>
            <a:endParaRPr lang="en-US"/>
          </a:p>
        </p:txBody>
      </p:sp>
      <p:sp>
        <p:nvSpPr>
          <p:cNvPr id="78950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8950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8132" name="Rectangle 4"/>
          <p:cNvSpPr>
            <a:spLocks noGrp="1" noRot="1" noChangeArrowheads="1"/>
          </p:cNvSpPr>
          <p:nvPr>
            <p:ph type="title"/>
          </p:nvPr>
        </p:nvSpPr>
        <p:spPr>
          <a:xfrm>
            <a:off x="381000" y="274638"/>
            <a:ext cx="8534400" cy="114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sz="4000">
                <a:solidFill>
                  <a:schemeClr val="hlink"/>
                </a:solidFill>
              </a:rPr>
              <a:t>Brand Equity Management System</a:t>
            </a:r>
          </a:p>
        </p:txBody>
      </p:sp>
      <p:sp>
        <p:nvSpPr>
          <p:cNvPr id="688133" name="Rectangle 5"/>
          <p:cNvSpPr>
            <a:spLocks noGrp="1" noChangeArrowheads="1"/>
          </p:cNvSpPr>
          <p:nvPr>
            <p:ph idx="1"/>
          </p:nvPr>
        </p:nvSpPr>
        <p:spPr>
          <a:xfrm>
            <a:off x="457200" y="1447800"/>
            <a:ext cx="8229600" cy="48006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ltLang="ja-JP">
                <a:ea typeface="ＭＳ Ｐゴシック" charset="-128"/>
              </a:rPr>
              <a:t>A </a:t>
            </a:r>
            <a:r>
              <a:rPr lang="en-US" altLang="ja-JP" i="1">
                <a:ea typeface="ＭＳ Ｐゴシック" charset="-128"/>
              </a:rPr>
              <a:t>brand equity management system</a:t>
            </a:r>
            <a:r>
              <a:rPr lang="en-US" altLang="ja-JP">
                <a:ea typeface="ＭＳ Ｐゴシック" charset="-128"/>
              </a:rPr>
              <a:t> is a set of organizational processes designed to improve the understanding and use of the brand equity concept within a firm:</a:t>
            </a:r>
            <a:endParaRPr lang="en-US"/>
          </a:p>
          <a:p>
            <a:pPr lvl="1"/>
            <a:r>
              <a:rPr lang="en-US"/>
              <a:t>Brand equity charter</a:t>
            </a:r>
          </a:p>
          <a:p>
            <a:pPr lvl="1"/>
            <a:r>
              <a:rPr lang="en-US"/>
              <a:t>Brand equity report</a:t>
            </a:r>
          </a:p>
          <a:p>
            <a:pPr lvl="1"/>
            <a:r>
              <a:rPr lang="en-US"/>
              <a:t>Brand equity responsibilities</a:t>
            </a:r>
          </a:p>
        </p:txBody>
      </p:sp>
      <p:sp>
        <p:nvSpPr>
          <p:cNvPr id="6" name="Slide Number Placeholder 4"/>
          <p:cNvSpPr>
            <a:spLocks noGrp="1"/>
          </p:cNvSpPr>
          <p:nvPr>
            <p:ph type="sldNum" sz="quarter" idx="12"/>
          </p:nvPr>
        </p:nvSpPr>
        <p:spPr/>
        <p:txBody>
          <a:bodyPr/>
          <a:lstStyle/>
          <a:p>
            <a:r>
              <a:rPr lang="en-US"/>
              <a:t>8.</a:t>
            </a:r>
            <a:fld id="{4DF05D42-AFDE-4D63-8424-3D97D32BFD67}" type="slidenum">
              <a:rPr lang="en-US"/>
              <a:pPr/>
              <a:t>14</a:t>
            </a:fld>
            <a:endParaRPr lang="en-US"/>
          </a:p>
        </p:txBody>
      </p:sp>
      <p:sp>
        <p:nvSpPr>
          <p:cNvPr id="68813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68813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3604" name="Rectangle 4"/>
          <p:cNvSpPr>
            <a:spLocks noGrp="1" noRot="1" noChangeArrowheads="1"/>
          </p:cNvSpPr>
          <p:nvPr>
            <p:ph type="title"/>
          </p:nvPr>
        </p:nvSpPr>
        <p:spPr>
          <a:xfrm>
            <a:off x="381000" y="274638"/>
            <a:ext cx="8534400" cy="114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sz="4000">
                <a:solidFill>
                  <a:schemeClr val="hlink"/>
                </a:solidFill>
              </a:rPr>
              <a:t>Brand Equity Charter</a:t>
            </a:r>
          </a:p>
        </p:txBody>
      </p:sp>
      <p:sp>
        <p:nvSpPr>
          <p:cNvPr id="793605" name="Rectangle 5"/>
          <p:cNvSpPr>
            <a:spLocks noGrp="1" noChangeArrowheads="1"/>
          </p:cNvSpPr>
          <p:nvPr>
            <p:ph idx="1"/>
          </p:nvPr>
        </p:nvSpPr>
        <p:spPr>
          <a:xfrm>
            <a:off x="457200" y="1447800"/>
            <a:ext cx="8229600" cy="48006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Provides general guidelines to marketing managers within the company as well as key marketing partners outside the company</a:t>
            </a:r>
          </a:p>
          <a:p>
            <a:r>
              <a:rPr lang="en-US"/>
              <a:t>Should be updated annually</a:t>
            </a:r>
          </a:p>
        </p:txBody>
      </p:sp>
      <p:sp>
        <p:nvSpPr>
          <p:cNvPr id="6" name="Slide Number Placeholder 4"/>
          <p:cNvSpPr>
            <a:spLocks noGrp="1"/>
          </p:cNvSpPr>
          <p:nvPr>
            <p:ph type="sldNum" sz="quarter" idx="12"/>
          </p:nvPr>
        </p:nvSpPr>
        <p:spPr/>
        <p:txBody>
          <a:bodyPr/>
          <a:lstStyle/>
          <a:p>
            <a:r>
              <a:rPr lang="en-US"/>
              <a:t>8.</a:t>
            </a:r>
            <a:fld id="{A1E51A8A-D418-4281-88D6-C70801C5CB15}" type="slidenum">
              <a:rPr lang="en-US"/>
              <a:pPr/>
              <a:t>15</a:t>
            </a:fld>
            <a:endParaRPr lang="en-US"/>
          </a:p>
        </p:txBody>
      </p:sp>
      <p:sp>
        <p:nvSpPr>
          <p:cNvPr id="793602"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93603"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7700" name="Rectangle 4"/>
          <p:cNvSpPr>
            <a:spLocks noGrp="1" noRot="1" noChangeArrowheads="1"/>
          </p:cNvSpPr>
          <p:nvPr>
            <p:ph type="title"/>
          </p:nvPr>
        </p:nvSpPr>
        <p:spPr>
          <a:xfrm>
            <a:off x="381000" y="274638"/>
            <a:ext cx="8534400" cy="114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sz="4000">
                <a:solidFill>
                  <a:schemeClr val="hlink"/>
                </a:solidFill>
              </a:rPr>
              <a:t>Brand Equity Charter Components</a:t>
            </a:r>
          </a:p>
        </p:txBody>
      </p:sp>
      <p:sp>
        <p:nvSpPr>
          <p:cNvPr id="797701" name="Rectangle 5"/>
          <p:cNvSpPr>
            <a:spLocks noGrp="1" noChangeArrowheads="1"/>
          </p:cNvSpPr>
          <p:nvPr>
            <p:ph idx="1"/>
          </p:nvPr>
        </p:nvSpPr>
        <p:spPr>
          <a:xfrm>
            <a:off x="457200" y="1447800"/>
            <a:ext cx="8229600" cy="48006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sz="2800"/>
              <a:t>Define the firm’s view of the brand equity</a:t>
            </a:r>
          </a:p>
          <a:p>
            <a:r>
              <a:rPr lang="en-US" sz="2800"/>
              <a:t>Describe the scope of the key brands</a:t>
            </a:r>
          </a:p>
          <a:p>
            <a:r>
              <a:rPr lang="en-US" sz="2800"/>
              <a:t>Specify actual and desired equity for the brand</a:t>
            </a:r>
          </a:p>
          <a:p>
            <a:r>
              <a:rPr lang="en-US" sz="2800"/>
              <a:t>Explain how brand equity is measured</a:t>
            </a:r>
          </a:p>
          <a:p>
            <a:r>
              <a:rPr lang="en-US" sz="2800"/>
              <a:t>Suggest how brand equity should be measured</a:t>
            </a:r>
          </a:p>
          <a:p>
            <a:r>
              <a:rPr lang="en-US" sz="2800"/>
              <a:t>Outline how marketing programs should be devised</a:t>
            </a:r>
          </a:p>
          <a:p>
            <a:r>
              <a:rPr lang="en-US" sz="2800"/>
              <a:t>Specify the proper treatment for the brand in terms of trademark usage, packaging, and communication</a:t>
            </a:r>
          </a:p>
        </p:txBody>
      </p:sp>
      <p:sp>
        <p:nvSpPr>
          <p:cNvPr id="6" name="Slide Number Placeholder 4"/>
          <p:cNvSpPr>
            <a:spLocks noGrp="1"/>
          </p:cNvSpPr>
          <p:nvPr>
            <p:ph type="sldNum" sz="quarter" idx="12"/>
          </p:nvPr>
        </p:nvSpPr>
        <p:spPr/>
        <p:txBody>
          <a:bodyPr/>
          <a:lstStyle/>
          <a:p>
            <a:r>
              <a:rPr lang="en-US"/>
              <a:t>8.</a:t>
            </a:r>
            <a:fld id="{3C0C6AFA-9152-4837-8023-E3B046F1A3E7}" type="slidenum">
              <a:rPr lang="en-US"/>
              <a:pPr/>
              <a:t>16</a:t>
            </a:fld>
            <a:endParaRPr lang="en-US"/>
          </a:p>
        </p:txBody>
      </p:sp>
      <p:sp>
        <p:nvSpPr>
          <p:cNvPr id="79769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9769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8.</a:t>
            </a:r>
            <a:fld id="{9C95DEC4-AC37-4C26-A85A-C429E9A9921C}" type="slidenum">
              <a:rPr lang="en-US" smtClean="0"/>
              <a:pPr/>
              <a:t>17</a:t>
            </a:fld>
            <a:endParaRPr lang="en-US"/>
          </a:p>
        </p:txBody>
      </p:sp>
      <p:sp>
        <p:nvSpPr>
          <p:cNvPr id="3" name="TextBox 2"/>
          <p:cNvSpPr txBox="1"/>
          <p:nvPr/>
        </p:nvSpPr>
        <p:spPr>
          <a:xfrm>
            <a:off x="2895600" y="2952234"/>
            <a:ext cx="3423117" cy="369332"/>
          </a:xfrm>
          <a:prstGeom prst="rect">
            <a:avLst/>
          </a:prstGeom>
          <a:noFill/>
        </p:spPr>
        <p:txBody>
          <a:bodyPr wrap="none" rtlCol="0">
            <a:spAutoFit/>
          </a:bodyPr>
          <a:lstStyle/>
          <a:p>
            <a:r>
              <a:rPr lang="en-GB" b="1" u="sng" dirty="0" smtClean="0"/>
              <a:t>AIRTEL EXPRESS YOURSELF</a:t>
            </a:r>
            <a:endParaRPr lang="en-GB" b="1" u="sng" dirty="0"/>
          </a:p>
        </p:txBody>
      </p:sp>
    </p:spTree>
    <p:extLst>
      <p:ext uri="{BB962C8B-B14F-4D97-AF65-F5344CB8AC3E}">
        <p14:creationId xmlns:p14="http://schemas.microsoft.com/office/powerpoint/2010/main" xmlns="" val="1812281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2"/>
          <p:cNvSpPr>
            <a:spLocks noGrp="1"/>
          </p:cNvSpPr>
          <p:nvPr>
            <p:ph type="sldNum" sz="quarter" idx="12"/>
          </p:nvPr>
        </p:nvSpPr>
        <p:spPr/>
        <p:txBody>
          <a:bodyPr/>
          <a:lstStyle/>
          <a:p>
            <a:r>
              <a:rPr lang="en-US"/>
              <a:t>8.</a:t>
            </a:r>
            <a:fld id="{F695A739-7A3D-4582-91BE-D0D30ADD8D8A}" type="slidenum">
              <a:rPr lang="en-US"/>
              <a:pPr/>
              <a:t>18</a:t>
            </a:fld>
            <a:endParaRPr lang="en-US"/>
          </a:p>
        </p:txBody>
      </p:sp>
      <p:sp>
        <p:nvSpPr>
          <p:cNvPr id="499714" name="Oval 2"/>
          <p:cNvSpPr>
            <a:spLocks noChangeArrowheads="1"/>
          </p:cNvSpPr>
          <p:nvPr/>
        </p:nvSpPr>
        <p:spPr bwMode="auto">
          <a:xfrm>
            <a:off x="228600" y="1143000"/>
            <a:ext cx="2438400" cy="1828800"/>
          </a:xfrm>
          <a:prstGeom prst="ellipse">
            <a:avLst/>
          </a:prstGeom>
          <a:solidFill>
            <a:srgbClr val="FF99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9715" name="Line 3"/>
          <p:cNvSpPr>
            <a:spLocks noChangeShapeType="1"/>
          </p:cNvSpPr>
          <p:nvPr/>
        </p:nvSpPr>
        <p:spPr bwMode="auto">
          <a:xfrm>
            <a:off x="2667000" y="1981200"/>
            <a:ext cx="7620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9716" name="Oval 4"/>
          <p:cNvSpPr>
            <a:spLocks noChangeArrowheads="1"/>
          </p:cNvSpPr>
          <p:nvPr/>
        </p:nvSpPr>
        <p:spPr bwMode="auto">
          <a:xfrm>
            <a:off x="3200400" y="1219200"/>
            <a:ext cx="2971800" cy="1295400"/>
          </a:xfrm>
          <a:prstGeom prst="ellipse">
            <a:avLst/>
          </a:prstGeom>
          <a:solidFill>
            <a:schemeClr val="accent2"/>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9717" name="Oval 5"/>
          <p:cNvSpPr>
            <a:spLocks noChangeArrowheads="1"/>
          </p:cNvSpPr>
          <p:nvPr/>
        </p:nvSpPr>
        <p:spPr bwMode="auto">
          <a:xfrm>
            <a:off x="6705600" y="990600"/>
            <a:ext cx="2209800" cy="1828800"/>
          </a:xfrm>
          <a:prstGeom prst="ellipse">
            <a:avLst/>
          </a:prstGeom>
          <a:solidFill>
            <a:srgbClr val="FF9900"/>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9718" name="Line 6"/>
          <p:cNvSpPr>
            <a:spLocks noChangeShapeType="1"/>
          </p:cNvSpPr>
          <p:nvPr/>
        </p:nvSpPr>
        <p:spPr bwMode="auto">
          <a:xfrm>
            <a:off x="6172200" y="1905000"/>
            <a:ext cx="53340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499719" name="Text Box 7"/>
          <p:cNvSpPr txBox="1">
            <a:spLocks noChangeArrowheads="1"/>
          </p:cNvSpPr>
          <p:nvPr/>
        </p:nvSpPr>
        <p:spPr bwMode="auto">
          <a:xfrm>
            <a:off x="381000" y="1295400"/>
            <a:ext cx="2133600" cy="1311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4000">
                <a:solidFill>
                  <a:schemeClr val="bg1"/>
                </a:solidFill>
                <a:latin typeface="Tahoma" pitchFamily="34" charset="0"/>
              </a:rPr>
              <a:t>The Knicks</a:t>
            </a:r>
          </a:p>
        </p:txBody>
      </p:sp>
      <p:sp>
        <p:nvSpPr>
          <p:cNvPr id="499720" name="Text Box 8"/>
          <p:cNvSpPr txBox="1">
            <a:spLocks noChangeArrowheads="1"/>
          </p:cNvSpPr>
          <p:nvPr/>
        </p:nvSpPr>
        <p:spPr bwMode="auto">
          <a:xfrm>
            <a:off x="6781800" y="1676400"/>
            <a:ext cx="2133600" cy="5191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800">
                <a:solidFill>
                  <a:schemeClr val="bg1"/>
                </a:solidFill>
                <a:latin typeface="Tahoma" pitchFamily="34" charset="0"/>
              </a:rPr>
              <a:t>The Fans</a:t>
            </a:r>
          </a:p>
        </p:txBody>
      </p:sp>
      <p:sp>
        <p:nvSpPr>
          <p:cNvPr id="499721" name="Text Box 9"/>
          <p:cNvSpPr txBox="1">
            <a:spLocks noChangeArrowheads="1"/>
          </p:cNvSpPr>
          <p:nvPr/>
        </p:nvSpPr>
        <p:spPr bwMode="auto">
          <a:xfrm>
            <a:off x="304800" y="228600"/>
            <a:ext cx="845820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4000" b="1">
                <a:solidFill>
                  <a:schemeClr val="hlink"/>
                </a:solidFill>
                <a:effectLst>
                  <a:outerShdw blurRad="38100" dist="38100" dir="2700000" algn="tl">
                    <a:srgbClr val="000000"/>
                  </a:outerShdw>
                </a:effectLst>
              </a:rPr>
              <a:t>The Knicks Brand Charter</a:t>
            </a:r>
          </a:p>
        </p:txBody>
      </p:sp>
      <p:sp>
        <p:nvSpPr>
          <p:cNvPr id="499722" name="Text Box 10"/>
          <p:cNvSpPr txBox="1">
            <a:spLocks noChangeArrowheads="1"/>
          </p:cNvSpPr>
          <p:nvPr/>
        </p:nvSpPr>
        <p:spPr bwMode="auto">
          <a:xfrm>
            <a:off x="3581400" y="2667000"/>
            <a:ext cx="27432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2400"/>
              <a:t>Emotional Bond</a:t>
            </a:r>
          </a:p>
        </p:txBody>
      </p:sp>
      <p:sp>
        <p:nvSpPr>
          <p:cNvPr id="499723" name="Text Box 11"/>
          <p:cNvSpPr txBox="1">
            <a:spLocks noChangeArrowheads="1"/>
          </p:cNvSpPr>
          <p:nvPr/>
        </p:nvSpPr>
        <p:spPr bwMode="auto">
          <a:xfrm>
            <a:off x="381000" y="3352800"/>
            <a:ext cx="2514600" cy="23256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buFontTx/>
              <a:buChar char="•"/>
            </a:pPr>
            <a:r>
              <a:rPr lang="en-US" sz="1400"/>
              <a:t>Uniquely authentic</a:t>
            </a:r>
          </a:p>
          <a:p>
            <a:pPr>
              <a:spcBef>
                <a:spcPct val="50000"/>
              </a:spcBef>
              <a:buFontTx/>
              <a:buChar char="•"/>
            </a:pPr>
            <a:r>
              <a:rPr lang="en-US" sz="1400"/>
              <a:t>An incomparable event, scene and energy</a:t>
            </a:r>
          </a:p>
          <a:p>
            <a:pPr>
              <a:spcBef>
                <a:spcPct val="50000"/>
              </a:spcBef>
              <a:buFontTx/>
              <a:buChar char="•"/>
            </a:pPr>
            <a:r>
              <a:rPr lang="en-US" sz="1400"/>
              <a:t>Relentless, resourceful, and tough</a:t>
            </a:r>
          </a:p>
          <a:p>
            <a:pPr>
              <a:spcBef>
                <a:spcPct val="50000"/>
              </a:spcBef>
              <a:buFontTx/>
              <a:buChar char="•"/>
            </a:pPr>
            <a:r>
              <a:rPr lang="en-US" sz="1400"/>
              <a:t>Championship caliber</a:t>
            </a:r>
          </a:p>
          <a:p>
            <a:pPr>
              <a:spcBef>
                <a:spcPct val="50000"/>
              </a:spcBef>
              <a:buFontTx/>
              <a:buChar char="•"/>
            </a:pPr>
            <a:r>
              <a:rPr lang="en-US" sz="1400"/>
              <a:t>A vital part of New York City</a:t>
            </a:r>
          </a:p>
          <a:p>
            <a:pPr>
              <a:spcBef>
                <a:spcPct val="50000"/>
              </a:spcBef>
              <a:buFontTx/>
              <a:buChar char="•"/>
            </a:pPr>
            <a:r>
              <a:rPr lang="en-US" sz="1400"/>
              <a:t>Unlimited in its possibilities</a:t>
            </a:r>
          </a:p>
        </p:txBody>
      </p:sp>
      <p:sp>
        <p:nvSpPr>
          <p:cNvPr id="499724" name="Rectangle 12"/>
          <p:cNvSpPr>
            <a:spLocks noChangeArrowheads="1"/>
          </p:cNvSpPr>
          <p:nvPr/>
        </p:nvSpPr>
        <p:spPr bwMode="auto">
          <a:xfrm>
            <a:off x="6445250" y="2981325"/>
            <a:ext cx="2433638" cy="52133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spcBef>
                <a:spcPct val="50000"/>
              </a:spcBef>
              <a:buFontTx/>
              <a:buChar char="•"/>
            </a:pPr>
            <a:r>
              <a:rPr lang="en-US" sz="1200"/>
              <a:t>Sensory fulfillment</a:t>
            </a:r>
          </a:p>
          <a:p>
            <a:pPr>
              <a:spcBef>
                <a:spcPct val="50000"/>
              </a:spcBef>
              <a:buFontTx/>
              <a:buChar char="–"/>
            </a:pPr>
            <a:r>
              <a:rPr lang="en-US" sz="1200"/>
              <a:t>Looks, feels, and sounds</a:t>
            </a:r>
          </a:p>
          <a:p>
            <a:pPr>
              <a:spcBef>
                <a:spcPct val="50000"/>
              </a:spcBef>
              <a:buFontTx/>
              <a:buChar char="•"/>
            </a:pPr>
            <a:r>
              <a:rPr lang="en-US" sz="1200"/>
              <a:t>Visceral thrill</a:t>
            </a:r>
          </a:p>
          <a:p>
            <a:pPr>
              <a:spcBef>
                <a:spcPct val="50000"/>
              </a:spcBef>
              <a:buFontTx/>
              <a:buChar char="–"/>
            </a:pPr>
            <a:r>
              <a:rPr lang="en-US" sz="1200"/>
              <a:t> Eager anticipation/excitement</a:t>
            </a:r>
          </a:p>
          <a:p>
            <a:pPr>
              <a:spcBef>
                <a:spcPct val="50000"/>
              </a:spcBef>
              <a:buFontTx/>
              <a:buChar char="–"/>
            </a:pPr>
            <a:r>
              <a:rPr lang="en-US" sz="1200"/>
              <a:t> War: winning/losing</a:t>
            </a:r>
          </a:p>
          <a:p>
            <a:pPr>
              <a:spcBef>
                <a:spcPct val="50000"/>
              </a:spcBef>
              <a:buFontTx/>
              <a:buChar char="•"/>
            </a:pPr>
            <a:r>
              <a:rPr lang="en-US" sz="1200"/>
              <a:t>Psychological benefits</a:t>
            </a:r>
          </a:p>
          <a:p>
            <a:pPr>
              <a:spcBef>
                <a:spcPct val="50000"/>
              </a:spcBef>
              <a:buFontTx/>
              <a:buChar char="–"/>
            </a:pPr>
            <a:r>
              <a:rPr lang="en-US" sz="1200"/>
              <a:t> Personal identification (with heroes)</a:t>
            </a:r>
          </a:p>
          <a:p>
            <a:pPr>
              <a:spcBef>
                <a:spcPct val="50000"/>
              </a:spcBef>
              <a:buFontTx/>
              <a:buChar char="–"/>
            </a:pPr>
            <a:r>
              <a:rPr lang="en-US" sz="1200"/>
              <a:t> Social currency/belonging</a:t>
            </a:r>
          </a:p>
          <a:p>
            <a:pPr>
              <a:spcBef>
                <a:spcPct val="50000"/>
              </a:spcBef>
              <a:buFontTx/>
              <a:buChar char="•"/>
            </a:pPr>
            <a:r>
              <a:rPr lang="en-US" sz="1200"/>
              <a:t>Emotional awards</a:t>
            </a:r>
          </a:p>
          <a:p>
            <a:pPr>
              <a:spcBef>
                <a:spcPct val="50000"/>
              </a:spcBef>
              <a:buFontTx/>
              <a:buChar char="–"/>
            </a:pPr>
            <a:r>
              <a:rPr lang="en-US" sz="1200"/>
              <a:t> Intense experience</a:t>
            </a:r>
          </a:p>
          <a:p>
            <a:pPr>
              <a:spcBef>
                <a:spcPct val="50000"/>
              </a:spcBef>
              <a:buFontTx/>
              <a:buChar char="–"/>
            </a:pPr>
            <a:r>
              <a:rPr lang="en-US" sz="1200"/>
              <a:t> Childhood</a:t>
            </a:r>
          </a:p>
          <a:p>
            <a:pPr>
              <a:spcBef>
                <a:spcPct val="50000"/>
              </a:spcBef>
              <a:buFontTx/>
              <a:buChar char="–"/>
            </a:pPr>
            <a:r>
              <a:rPr lang="en-US" sz="1200"/>
              <a:t> Sustaining</a:t>
            </a:r>
          </a:p>
          <a:p>
            <a:pPr>
              <a:spcBef>
                <a:spcPct val="50000"/>
              </a:spcBef>
              <a:buFontTx/>
              <a:buChar char="–"/>
            </a:pPr>
            <a:r>
              <a:rPr lang="en-US" sz="1200"/>
              <a:t> Exceeds</a:t>
            </a:r>
          </a:p>
          <a:p>
            <a:pPr>
              <a:spcBef>
                <a:spcPct val="50000"/>
              </a:spcBef>
            </a:pPr>
            <a:endParaRPr lang="en-US" sz="2400"/>
          </a:p>
          <a:p>
            <a:pPr lvl="1">
              <a:spcBef>
                <a:spcPct val="50000"/>
              </a:spcBef>
              <a:buFontTx/>
              <a:buChar char="–"/>
            </a:pPr>
            <a:endParaRPr lang="en-US" sz="2400"/>
          </a:p>
          <a:p>
            <a:pPr lvl="1">
              <a:spcBef>
                <a:spcPct val="50000"/>
              </a:spcBef>
              <a:buFontTx/>
              <a:buChar char="–"/>
            </a:pPr>
            <a:endParaRPr lang="en-US" sz="2400">
              <a:latin typeface="Arial" charset="0"/>
            </a:endParaRPr>
          </a:p>
        </p:txBody>
      </p:sp>
      <p:sp>
        <p:nvSpPr>
          <p:cNvPr id="499725" name="Text Box 13"/>
          <p:cNvSpPr txBox="1">
            <a:spLocks noChangeArrowheads="1"/>
          </p:cNvSpPr>
          <p:nvPr/>
        </p:nvSpPr>
        <p:spPr bwMode="auto">
          <a:xfrm>
            <a:off x="3505200" y="3352800"/>
            <a:ext cx="2057400" cy="730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400"/>
              <a:t>An intensely passionate, professional, unparalleled New York City experience</a:t>
            </a:r>
          </a:p>
        </p:txBody>
      </p:sp>
      <p:pic>
        <p:nvPicPr>
          <p:cNvPr id="499726" name="Picture 14" descr="KNICKCO"/>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038600" y="1371600"/>
            <a:ext cx="1228725" cy="1000125"/>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652" name="Rectangle 4"/>
          <p:cNvSpPr>
            <a:spLocks noGrp="1" noRot="1" noChangeArrowheads="1"/>
          </p:cNvSpPr>
          <p:nvPr>
            <p:ph type="title"/>
          </p:nvPr>
        </p:nvSpPr>
        <p:spPr>
          <a:xfrm>
            <a:off x="381000" y="274638"/>
            <a:ext cx="8534400" cy="114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sz="4000">
                <a:solidFill>
                  <a:schemeClr val="hlink"/>
                </a:solidFill>
              </a:rPr>
              <a:t>Brand Equity Report</a:t>
            </a:r>
          </a:p>
        </p:txBody>
      </p:sp>
      <p:sp>
        <p:nvSpPr>
          <p:cNvPr id="795653" name="Rectangle 5"/>
          <p:cNvSpPr>
            <a:spLocks noGrp="1" noChangeArrowheads="1"/>
          </p:cNvSpPr>
          <p:nvPr>
            <p:ph idx="1"/>
          </p:nvPr>
        </p:nvSpPr>
        <p:spPr>
          <a:xfrm>
            <a:off x="457200" y="1447800"/>
            <a:ext cx="8229600" cy="48006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Assembles the results of the tracking survey and other relevant performance measures</a:t>
            </a:r>
          </a:p>
          <a:p>
            <a:r>
              <a:rPr lang="en-US"/>
              <a:t>To be developed monthly, quarterly, or annually</a:t>
            </a:r>
          </a:p>
          <a:p>
            <a:r>
              <a:rPr lang="en-US"/>
              <a:t>Provides descriptive information as to what is happening with the brand as well as diagnostic information on why it is happening </a:t>
            </a:r>
          </a:p>
        </p:txBody>
      </p:sp>
      <p:sp>
        <p:nvSpPr>
          <p:cNvPr id="6" name="Slide Number Placeholder 4"/>
          <p:cNvSpPr>
            <a:spLocks noGrp="1"/>
          </p:cNvSpPr>
          <p:nvPr>
            <p:ph type="sldNum" sz="quarter" idx="12"/>
          </p:nvPr>
        </p:nvSpPr>
        <p:spPr/>
        <p:txBody>
          <a:bodyPr/>
          <a:lstStyle/>
          <a:p>
            <a:r>
              <a:rPr lang="en-US"/>
              <a:t>8.</a:t>
            </a:r>
            <a:fld id="{97AA9C5A-AF8A-4819-97A5-995BAFB63A2A}" type="slidenum">
              <a:rPr lang="en-US"/>
              <a:pPr/>
              <a:t>19</a:t>
            </a:fld>
            <a:endParaRPr lang="en-US"/>
          </a:p>
        </p:txBody>
      </p:sp>
      <p:sp>
        <p:nvSpPr>
          <p:cNvPr id="79565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9565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748" name="Rectangle 4"/>
          <p:cNvSpPr>
            <a:spLocks noGrp="1" noRot="1" noChangeArrowheads="1"/>
          </p:cNvSpPr>
          <p:nvPr>
            <p:ph type="title"/>
          </p:nvPr>
        </p:nvSpPr>
        <p:spPr>
          <a:xfrm>
            <a:off x="381000" y="274638"/>
            <a:ext cx="8534400" cy="1143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sz="4000">
                <a:solidFill>
                  <a:schemeClr val="hlink"/>
                </a:solidFill>
              </a:rPr>
              <a:t>Brand Equity Responsibilities</a:t>
            </a:r>
          </a:p>
        </p:txBody>
      </p:sp>
      <p:sp>
        <p:nvSpPr>
          <p:cNvPr id="799749" name="Rectangle 5"/>
          <p:cNvSpPr>
            <a:spLocks noGrp="1" noChangeArrowheads="1"/>
          </p:cNvSpPr>
          <p:nvPr>
            <p:ph idx="1"/>
          </p:nvPr>
        </p:nvSpPr>
        <p:spPr>
          <a:xfrm>
            <a:off x="457200" y="1447800"/>
            <a:ext cx="8229600" cy="48006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r>
              <a:rPr lang="en-US"/>
              <a:t>Organizational responsibilities and processes that aim to maximize long-term brand equity</a:t>
            </a:r>
          </a:p>
          <a:p>
            <a:r>
              <a:rPr lang="en-US" sz="2800"/>
              <a:t>Establish position of VP or Director of Equity Management to oversee implementation of Brand Equity Charter and Reports</a:t>
            </a:r>
          </a:p>
          <a:p>
            <a:r>
              <a:rPr lang="en-US"/>
              <a:t>Ensure that, as much as possible, marketing of the brand is done in a way that reflects the spirit of the charter and the substance of the report</a:t>
            </a:r>
          </a:p>
        </p:txBody>
      </p:sp>
      <p:sp>
        <p:nvSpPr>
          <p:cNvPr id="6" name="Slide Number Placeholder 4"/>
          <p:cNvSpPr>
            <a:spLocks noGrp="1"/>
          </p:cNvSpPr>
          <p:nvPr>
            <p:ph type="sldNum" sz="quarter" idx="12"/>
          </p:nvPr>
        </p:nvSpPr>
        <p:spPr/>
        <p:txBody>
          <a:bodyPr/>
          <a:lstStyle/>
          <a:p>
            <a:r>
              <a:rPr lang="en-US"/>
              <a:t>8.</a:t>
            </a:r>
            <a:fld id="{FA8B3374-DC42-44F9-B90A-21752B3E6E29}" type="slidenum">
              <a:rPr lang="en-US"/>
              <a:pPr/>
              <a:t>20</a:t>
            </a:fld>
            <a:endParaRPr lang="en-US"/>
          </a:p>
        </p:txBody>
      </p:sp>
      <p:sp>
        <p:nvSpPr>
          <p:cNvPr id="79974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
        <p:nvSpPr>
          <p:cNvPr id="79974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1303</TotalTime>
  <Words>850</Words>
  <Application>Microsoft Office PowerPoint</Application>
  <PresentationFormat>On-screen Show (4:3)</PresentationFormat>
  <Paragraphs>177</Paragraphs>
  <Slides>20</Slides>
  <Notes>15</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 BRAND EQUITY MEASUREMENT AND MANAGEMENT SYSTEM</vt:lpstr>
      <vt:lpstr>The New Accountability </vt:lpstr>
      <vt:lpstr>The Brand Value Chain</vt:lpstr>
      <vt:lpstr>Slide 4</vt:lpstr>
      <vt:lpstr>Value Stages</vt:lpstr>
      <vt:lpstr>Multipliers</vt:lpstr>
      <vt:lpstr>Slide 7</vt:lpstr>
      <vt:lpstr>Brand Equity Measurement System</vt:lpstr>
      <vt:lpstr>Brand Equity Measurement System</vt:lpstr>
      <vt:lpstr>Designing Brand Tracking Studies</vt:lpstr>
      <vt:lpstr>What to Track</vt:lpstr>
      <vt:lpstr>Slide 12</vt:lpstr>
      <vt:lpstr>How to Conduct Tracking Studies</vt:lpstr>
      <vt:lpstr>Brand Equity Management System</vt:lpstr>
      <vt:lpstr>Brand Equity Charter</vt:lpstr>
      <vt:lpstr>Brand Equity Charter Components</vt:lpstr>
      <vt:lpstr>Slide 17</vt:lpstr>
      <vt:lpstr>Slide 18</vt:lpstr>
      <vt:lpstr>Brand Equity Report</vt:lpstr>
      <vt:lpstr>Brand Equity Responsibilities</vt:lpstr>
    </vt:vector>
  </TitlesOfParts>
  <Company>Dell Computer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MEASURING, AND MANAGING BRAND EQUITY</dc:title>
  <dc:creator>Kevin Lane keller</dc:creator>
  <cp:lastModifiedBy>Administrator</cp:lastModifiedBy>
  <cp:revision>34</cp:revision>
  <cp:lastPrinted>2000-10-04T16:19:49Z</cp:lastPrinted>
  <dcterms:created xsi:type="dcterms:W3CDTF">1998-10-13T10:46:18Z</dcterms:created>
  <dcterms:modified xsi:type="dcterms:W3CDTF">2013-05-30T07:26:58Z</dcterms:modified>
</cp:coreProperties>
</file>