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34"/>
  </p:notesMasterIdLst>
  <p:handoutMasterIdLst>
    <p:handoutMasterId r:id="rId35"/>
  </p:handoutMasterIdLst>
  <p:sldIdLst>
    <p:sldId id="260" r:id="rId2"/>
    <p:sldId id="261" r:id="rId3"/>
    <p:sldId id="263" r:id="rId4"/>
    <p:sldId id="286" r:id="rId5"/>
    <p:sldId id="264" r:id="rId6"/>
    <p:sldId id="288" r:id="rId7"/>
    <p:sldId id="289" r:id="rId8"/>
    <p:sldId id="265" r:id="rId9"/>
    <p:sldId id="287" r:id="rId10"/>
    <p:sldId id="290" r:id="rId11"/>
    <p:sldId id="262" r:id="rId12"/>
    <p:sldId id="266" r:id="rId13"/>
    <p:sldId id="285" r:id="rId14"/>
    <p:sldId id="267" r:id="rId15"/>
    <p:sldId id="268" r:id="rId16"/>
    <p:sldId id="269" r:id="rId17"/>
    <p:sldId id="270" r:id="rId18"/>
    <p:sldId id="291" r:id="rId19"/>
    <p:sldId id="292" r:id="rId20"/>
    <p:sldId id="293" r:id="rId21"/>
    <p:sldId id="271" r:id="rId22"/>
    <p:sldId id="272" r:id="rId23"/>
    <p:sldId id="273" r:id="rId24"/>
    <p:sldId id="274" r:id="rId25"/>
    <p:sldId id="275" r:id="rId26"/>
    <p:sldId id="276" r:id="rId27"/>
    <p:sldId id="277" r:id="rId28"/>
    <p:sldId id="278" r:id="rId29"/>
    <p:sldId id="279" r:id="rId30"/>
    <p:sldId id="280" r:id="rId31"/>
    <p:sldId id="281" r:id="rId32"/>
    <p:sldId id="294"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2D0B"/>
    <a:srgbClr val="130401"/>
    <a:srgbClr val="66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2" d="100"/>
          <a:sy n="62" d="100"/>
        </p:scale>
        <p:origin x="-1824"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7577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7578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7578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5D5557FD-130C-42F1-8153-B9B483CE5523}" type="slidenum">
              <a:rPr lang="en-US"/>
              <a:pPr/>
              <a:t>‹#›</a:t>
            </a:fld>
            <a:endParaRPr lang="en-US"/>
          </a:p>
        </p:txBody>
      </p:sp>
    </p:spTree>
    <p:extLst>
      <p:ext uri="{BB962C8B-B14F-4D97-AF65-F5344CB8AC3E}">
        <p14:creationId xmlns:p14="http://schemas.microsoft.com/office/powerpoint/2010/main" xmlns="" val="34656933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27B25416-7996-4C83-B5CA-442D7524F4A4}" type="slidenum">
              <a:rPr lang="en-US"/>
              <a:pPr/>
              <a:t>‹#›</a:t>
            </a:fld>
            <a:endParaRPr lang="en-US"/>
          </a:p>
        </p:txBody>
      </p:sp>
    </p:spTree>
    <p:extLst>
      <p:ext uri="{BB962C8B-B14F-4D97-AF65-F5344CB8AC3E}">
        <p14:creationId xmlns:p14="http://schemas.microsoft.com/office/powerpoint/2010/main" xmlns="" val="4496690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A2585-1540-472E-90A6-9FE0D658F78D}" type="slidenum">
              <a:rPr lang="en-US"/>
              <a:pPr/>
              <a:t>1</a:t>
            </a:fld>
            <a:endParaRPr lang="en-US"/>
          </a:p>
        </p:txBody>
      </p:sp>
      <p:sp>
        <p:nvSpPr>
          <p:cNvPr id="24578"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xmlns="">
                <a:noFill/>
              </a14:hiddenFill>
            </a:ext>
          </a:extLst>
        </p:spPr>
      </p:sp>
      <p:sp>
        <p:nvSpPr>
          <p:cNvPr id="24579" name="Rectangle 3"/>
          <p:cNvSpPr>
            <a:spLocks noGrp="1" noChangeArrowheads="1"/>
          </p:cNvSpPr>
          <p:nvPr>
            <p:ph type="body" idx="1"/>
          </p:nvPr>
        </p:nvSpPr>
        <p:spPr>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66516E-96AA-442C-8248-4A0264808E8D}" type="slidenum">
              <a:rPr lang="en-US"/>
              <a:pPr/>
              <a:t>2</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D51E7A-5C38-4055-B95E-84B49DDD064F}" type="slidenum">
              <a:rPr lang="en-US"/>
              <a:pPr/>
              <a:t>3</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FED52F-6B71-4212-A7DF-254FBF53769A}" type="slidenum">
              <a:rPr lang="en-US"/>
              <a:pPr/>
              <a:t>5</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4B5C33-B48C-4F2B-8D9A-70229F9B27DE}" type="slidenum">
              <a:rPr lang="en-US"/>
              <a:pPr/>
              <a:t>8</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D29B96-A736-4CCB-A0A1-2FC063407A55}" type="slidenum">
              <a:rPr lang="en-US"/>
              <a:pPr/>
              <a:t>11</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EC6B61-22F0-40BF-865A-BCB78CFD1E99}" type="slidenum">
              <a:rPr lang="en-US"/>
              <a:pPr/>
              <a:t>12</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567246-B1DC-4530-AB9F-E2ECE42BB9AD}" type="slidenum">
              <a:rPr lang="en-US"/>
              <a:pPr/>
              <a:t>14</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F252C5-8058-4A92-849A-B43B9EF64DFD}" type="slidenum">
              <a:rPr lang="en-US"/>
              <a:pPr/>
              <a:t>15</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3E51FD-B911-4555-A147-EB8278C87404}" type="slidenum">
              <a:rPr lang="en-US"/>
              <a:pPr/>
              <a:t>16</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BB531C-2FBB-4AB2-9B86-55228A67C958}" type="slidenum">
              <a:rPr lang="en-US"/>
              <a:pPr/>
              <a:t>17</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39106EA1-3F5E-46F9-9316-9A230BE72FE4}" type="slidenum">
              <a:rPr lang="en-US"/>
              <a:pPr/>
              <a:t>21</a:t>
            </a:fld>
            <a:endParaRPr lang="en-US"/>
          </a:p>
        </p:txBody>
      </p:sp>
      <p:sp>
        <p:nvSpPr>
          <p:cNvPr id="37890" name="Rectangle 2"/>
          <p:cNvSpPr>
            <a:spLocks noChangeArrowheads="1"/>
          </p:cNvSpPr>
          <p:nvPr/>
        </p:nvSpPr>
        <p:spPr bwMode="auto">
          <a:xfrm>
            <a:off x="6196013" y="0"/>
            <a:ext cx="674687"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891" name="Rectangle 3"/>
          <p:cNvSpPr>
            <a:spLocks noChangeArrowheads="1"/>
          </p:cNvSpPr>
          <p:nvPr/>
        </p:nvSpPr>
        <p:spPr bwMode="auto">
          <a:xfrm>
            <a:off x="6794500" y="8983663"/>
            <a:ext cx="76200" cy="182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b">
            <a:spAutoFit/>
          </a:bodyPr>
          <a:lstStyle/>
          <a:p>
            <a:pPr algn="r"/>
            <a:r>
              <a:rPr lang="en-US" altLang="en-US" sz="1200">
                <a:solidFill>
                  <a:srgbClr val="000000"/>
                </a:solidFill>
                <a:latin typeface="Times New Roman" pitchFamily="18" charset="0"/>
              </a:rPr>
              <a:t>2</a:t>
            </a:r>
          </a:p>
        </p:txBody>
      </p:sp>
      <p:sp>
        <p:nvSpPr>
          <p:cNvPr id="37892" name="Rectangle 4"/>
          <p:cNvSpPr>
            <a:spLocks noChangeArrowheads="1"/>
          </p:cNvSpPr>
          <p:nvPr/>
        </p:nvSpPr>
        <p:spPr bwMode="auto">
          <a:xfrm>
            <a:off x="0" y="8985250"/>
            <a:ext cx="46672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893" name="Rectangle 5"/>
          <p:cNvSpPr>
            <a:spLocks noChangeArrowheads="1"/>
          </p:cNvSpPr>
          <p:nvPr/>
        </p:nvSpPr>
        <p:spPr bwMode="auto">
          <a:xfrm>
            <a:off x="0" y="0"/>
            <a:ext cx="509588"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894" name="Rectangle 6"/>
          <p:cNvSpPr>
            <a:spLocks noGrp="1" noRot="1" noChangeAspect="1" noChangeArrowheads="1" noTextEdit="1"/>
          </p:cNvSpPr>
          <p:nvPr>
            <p:ph type="sldImg"/>
          </p:nvPr>
        </p:nvSpPr>
        <p:spPr>
          <a:xfrm>
            <a:off x="3351213" y="2432050"/>
            <a:ext cx="0" cy="0"/>
          </a:xfrm>
          <a:ln w="12700" cap="flat">
            <a:solidFill>
              <a:schemeClr val="tx1"/>
            </a:solidFill>
          </a:ln>
          <a:extLst>
            <a:ext uri="{909E8E84-426E-40DD-AFC4-6F175D3DCCD1}">
              <a14:hiddenFill xmlns:a14="http://schemas.microsoft.com/office/drawing/2010/main" xmlns="">
                <a:noFill/>
              </a14:hiddenFill>
            </a:ext>
          </a:extLst>
        </p:spPr>
      </p:sp>
      <p:sp>
        <p:nvSpPr>
          <p:cNvPr id="37895" name="Rectangle 7"/>
          <p:cNvSpPr>
            <a:spLocks noGrp="1" noChangeArrowheads="1"/>
          </p:cNvSpPr>
          <p:nvPr>
            <p:ph type="body" idx="1"/>
          </p:nvPr>
        </p:nvSpPr>
        <p:spPr>
          <a:xfrm>
            <a:off x="838200" y="5005388"/>
            <a:ext cx="5180013" cy="3833812"/>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nSpc>
                <a:spcPct val="95000"/>
              </a:lnSpc>
            </a:pPr>
            <a:r>
              <a:rPr lang="en-US" altLang="en-US"/>
              <a:t>The largest worldwide brand study, enabling Y&amp;R to speak to the issue on the agenda, Brands and Financial Performance, but also enabling me to speak about brands the way consumers do. It’s helpful to think about Brands as you think about Relationships--</a:t>
            </a:r>
          </a:p>
          <a:p>
            <a:pPr>
              <a:lnSpc>
                <a:spcPct val="95000"/>
              </a:lnSpc>
            </a:pPr>
            <a:r>
              <a:rPr lang="en-US" altLang="en-US"/>
              <a:t>how brands are built</a:t>
            </a:r>
          </a:p>
          <a:p>
            <a:pPr>
              <a:lnSpc>
                <a:spcPct val="95000"/>
              </a:lnSpc>
            </a:pPr>
            <a:r>
              <a:rPr lang="en-US" altLang="en-US"/>
              <a:t>how they progress</a:t>
            </a:r>
          </a:p>
          <a:p>
            <a:pPr>
              <a:lnSpc>
                <a:spcPct val="95000"/>
              </a:lnSpc>
            </a:pPr>
            <a:r>
              <a:rPr lang="en-US" altLang="en-US"/>
              <a:t>how they can go sour </a:t>
            </a:r>
          </a:p>
          <a:p>
            <a:pPr>
              <a:lnSpc>
                <a:spcPct val="95000"/>
              </a:lnSpc>
            </a:pPr>
            <a:r>
              <a:rPr lang="en-US" altLang="en-US"/>
              <a:t>and how to re-build damaged ones</a:t>
            </a:r>
          </a:p>
          <a:p>
            <a:pPr>
              <a:lnSpc>
                <a:spcPct val="95000"/>
              </a:lnSpc>
            </a:pPr>
            <a:endParaRPr lang="en-US" altLang="en-US"/>
          </a:p>
          <a:p>
            <a:pPr>
              <a:lnSpc>
                <a:spcPct val="95000"/>
              </a:lnSpc>
            </a:pPr>
            <a:r>
              <a:rPr lang="en-US" altLang="en-US"/>
              <a:t>I’m going to talk about the</a:t>
            </a:r>
          </a:p>
          <a:p>
            <a:pPr>
              <a:lnSpc>
                <a:spcPct val="95000"/>
              </a:lnSpc>
            </a:pP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AC4E65-15D5-4E18-B9BB-F0797E12B3D9}" type="slidenum">
              <a:rPr lang="en-US"/>
              <a:pPr/>
              <a:t>22</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66BFACCF-9152-46FC-8EEC-364DD43CB3DB}" type="slidenum">
              <a:rPr lang="en-US"/>
              <a:pPr/>
              <a:t>23</a:t>
            </a:fld>
            <a:endParaRPr lang="en-US"/>
          </a:p>
        </p:txBody>
      </p:sp>
      <p:sp>
        <p:nvSpPr>
          <p:cNvPr id="41986" name="Rectangle 2"/>
          <p:cNvSpPr>
            <a:spLocks noChangeArrowheads="1"/>
          </p:cNvSpPr>
          <p:nvPr/>
        </p:nvSpPr>
        <p:spPr bwMode="auto">
          <a:xfrm>
            <a:off x="6194425" y="0"/>
            <a:ext cx="67627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1987" name="Rectangle 3"/>
          <p:cNvSpPr>
            <a:spLocks noChangeArrowheads="1"/>
          </p:cNvSpPr>
          <p:nvPr/>
        </p:nvSpPr>
        <p:spPr bwMode="auto">
          <a:xfrm>
            <a:off x="6794500" y="8983663"/>
            <a:ext cx="76200" cy="182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b">
            <a:spAutoFit/>
          </a:bodyPr>
          <a:lstStyle/>
          <a:p>
            <a:pPr algn="r"/>
            <a:r>
              <a:rPr lang="en-US" altLang="en-US" sz="1200">
                <a:solidFill>
                  <a:srgbClr val="000000"/>
                </a:solidFill>
                <a:latin typeface="Times New Roman" pitchFamily="18" charset="0"/>
              </a:rPr>
              <a:t>9</a:t>
            </a:r>
          </a:p>
        </p:txBody>
      </p:sp>
      <p:sp>
        <p:nvSpPr>
          <p:cNvPr id="41988" name="Rectangle 4"/>
          <p:cNvSpPr>
            <a:spLocks noChangeArrowheads="1"/>
          </p:cNvSpPr>
          <p:nvPr/>
        </p:nvSpPr>
        <p:spPr bwMode="auto">
          <a:xfrm>
            <a:off x="0" y="8985250"/>
            <a:ext cx="46672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1989" name="Rectangle 5"/>
          <p:cNvSpPr>
            <a:spLocks noChangeArrowheads="1"/>
          </p:cNvSpPr>
          <p:nvPr/>
        </p:nvSpPr>
        <p:spPr bwMode="auto">
          <a:xfrm>
            <a:off x="0" y="0"/>
            <a:ext cx="51117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1990" name="Rectangle 6"/>
          <p:cNvSpPr>
            <a:spLocks noGrp="1" noRot="1" noChangeAspect="1" noChangeArrowheads="1" noTextEdit="1"/>
          </p:cNvSpPr>
          <p:nvPr>
            <p:ph type="sldImg"/>
          </p:nvPr>
        </p:nvSpPr>
        <p:spPr>
          <a:xfrm>
            <a:off x="3344863" y="2447925"/>
            <a:ext cx="0" cy="0"/>
          </a:xfrm>
          <a:ln w="12700" cap="flat">
            <a:solidFill>
              <a:schemeClr val="tx1"/>
            </a:solidFill>
          </a:ln>
          <a:extLst>
            <a:ext uri="{909E8E84-426E-40DD-AFC4-6F175D3DCCD1}">
              <a14:hiddenFill xmlns:a14="http://schemas.microsoft.com/office/drawing/2010/main" xmlns="">
                <a:noFill/>
              </a14:hiddenFill>
            </a:ext>
          </a:extLst>
        </p:spPr>
      </p:sp>
      <p:sp>
        <p:nvSpPr>
          <p:cNvPr id="41991" name="Rectangle 7"/>
          <p:cNvSpPr>
            <a:spLocks noGrp="1" noChangeArrowheads="1"/>
          </p:cNvSpPr>
          <p:nvPr>
            <p:ph type="body" idx="1"/>
          </p:nvPr>
        </p:nvSpPr>
        <p:spPr>
          <a:xfrm>
            <a:off x="631825" y="4568825"/>
            <a:ext cx="7585075" cy="896938"/>
          </a:xfrm>
          <a:noFill/>
          <a:ln/>
          <a:extLs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p>
            <a:r>
              <a:rPr lang="en-US" altLang="en-US"/>
              <a:t>So here’s the first check point.  Is this a relationship with a future? If Differentiation, as we say, is greater than Relevance…</a:t>
            </a:r>
          </a:p>
          <a:p>
            <a:r>
              <a:rPr lang="en-US" altLang="en-US"/>
              <a:t>(refer to the slide)</a:t>
            </a:r>
          </a:p>
          <a:p>
            <a:endParaRPr lang="en-US" altLang="en-US"/>
          </a:p>
          <a:p>
            <a:r>
              <a:rPr lang="en-US" altLang="en-US"/>
              <a:t>If Relevance is greater than Differentiation...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649E47F1-6465-474C-9226-5C3C26F55F05}" type="slidenum">
              <a:rPr lang="en-US"/>
              <a:pPr/>
              <a:t>24</a:t>
            </a:fld>
            <a:endParaRPr lang="en-US"/>
          </a:p>
        </p:txBody>
      </p:sp>
      <p:sp>
        <p:nvSpPr>
          <p:cNvPr id="44034" name="Rectangle 2"/>
          <p:cNvSpPr>
            <a:spLocks noChangeArrowheads="1"/>
          </p:cNvSpPr>
          <p:nvPr/>
        </p:nvSpPr>
        <p:spPr bwMode="auto">
          <a:xfrm>
            <a:off x="6194425" y="0"/>
            <a:ext cx="67627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4035" name="Rectangle 3"/>
          <p:cNvSpPr>
            <a:spLocks noChangeArrowheads="1"/>
          </p:cNvSpPr>
          <p:nvPr/>
        </p:nvSpPr>
        <p:spPr bwMode="auto">
          <a:xfrm>
            <a:off x="6794500" y="8983663"/>
            <a:ext cx="76200" cy="182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b">
            <a:spAutoFit/>
          </a:bodyPr>
          <a:lstStyle/>
          <a:p>
            <a:pPr algn="r"/>
            <a:r>
              <a:rPr lang="en-US" altLang="en-US" sz="1200">
                <a:solidFill>
                  <a:srgbClr val="000000"/>
                </a:solidFill>
                <a:latin typeface="Times New Roman" pitchFamily="18" charset="0"/>
              </a:rPr>
              <a:t>9</a:t>
            </a:r>
          </a:p>
        </p:txBody>
      </p:sp>
      <p:sp>
        <p:nvSpPr>
          <p:cNvPr id="44036" name="Rectangle 4"/>
          <p:cNvSpPr>
            <a:spLocks noChangeArrowheads="1"/>
          </p:cNvSpPr>
          <p:nvPr/>
        </p:nvSpPr>
        <p:spPr bwMode="auto">
          <a:xfrm>
            <a:off x="0" y="8985250"/>
            <a:ext cx="46672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4037" name="Rectangle 5"/>
          <p:cNvSpPr>
            <a:spLocks noChangeArrowheads="1"/>
          </p:cNvSpPr>
          <p:nvPr/>
        </p:nvSpPr>
        <p:spPr bwMode="auto">
          <a:xfrm>
            <a:off x="0" y="0"/>
            <a:ext cx="51117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4038" name="Rectangle 6"/>
          <p:cNvSpPr>
            <a:spLocks noGrp="1" noRot="1" noChangeAspect="1" noChangeArrowheads="1" noTextEdit="1"/>
          </p:cNvSpPr>
          <p:nvPr>
            <p:ph type="sldImg"/>
          </p:nvPr>
        </p:nvSpPr>
        <p:spPr>
          <a:xfrm>
            <a:off x="3344863" y="2447925"/>
            <a:ext cx="0" cy="0"/>
          </a:xfrm>
          <a:ln w="12700" cap="flat">
            <a:solidFill>
              <a:schemeClr val="tx1"/>
            </a:solidFill>
          </a:ln>
          <a:extLst>
            <a:ext uri="{909E8E84-426E-40DD-AFC4-6F175D3DCCD1}">
              <a14:hiddenFill xmlns:a14="http://schemas.microsoft.com/office/drawing/2010/main" xmlns="">
                <a:noFill/>
              </a14:hiddenFill>
            </a:ext>
          </a:extLst>
        </p:spPr>
      </p:sp>
      <p:sp>
        <p:nvSpPr>
          <p:cNvPr id="44039" name="Rectangle 7"/>
          <p:cNvSpPr>
            <a:spLocks noGrp="1" noChangeArrowheads="1"/>
          </p:cNvSpPr>
          <p:nvPr>
            <p:ph type="body" idx="1"/>
          </p:nvPr>
        </p:nvSpPr>
        <p:spPr>
          <a:xfrm>
            <a:off x="631825" y="4568825"/>
            <a:ext cx="7585075" cy="896938"/>
          </a:xfrm>
          <a:noFill/>
          <a:ln/>
          <a:extLs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p>
            <a:r>
              <a:rPr lang="en-US" altLang="en-US"/>
              <a:t>So here’s the first check point.  Is this a relationship with a future? If Differentiation, as we say, is greater than Relevance…</a:t>
            </a:r>
          </a:p>
          <a:p>
            <a:r>
              <a:rPr lang="en-US" altLang="en-US"/>
              <a:t>(refer to the slide)</a:t>
            </a:r>
          </a:p>
          <a:p>
            <a:endParaRPr lang="en-US" altLang="en-US"/>
          </a:p>
          <a:p>
            <a:r>
              <a:rPr lang="en-US" altLang="en-US"/>
              <a:t>If Relevance is greater than Differentiation...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9419463F-9332-44AE-8C2C-5C9BEA9D6EEF}" type="slidenum">
              <a:rPr lang="en-US"/>
              <a:pPr/>
              <a:t>25</a:t>
            </a:fld>
            <a:endParaRPr lang="en-US"/>
          </a:p>
        </p:txBody>
      </p:sp>
      <p:sp>
        <p:nvSpPr>
          <p:cNvPr id="46082" name="Rectangle 2"/>
          <p:cNvSpPr>
            <a:spLocks noChangeArrowheads="1"/>
          </p:cNvSpPr>
          <p:nvPr/>
        </p:nvSpPr>
        <p:spPr bwMode="auto">
          <a:xfrm>
            <a:off x="6194425" y="0"/>
            <a:ext cx="67627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6083" name="Rectangle 3"/>
          <p:cNvSpPr>
            <a:spLocks noChangeArrowheads="1"/>
          </p:cNvSpPr>
          <p:nvPr/>
        </p:nvSpPr>
        <p:spPr bwMode="auto">
          <a:xfrm>
            <a:off x="6794500" y="8983663"/>
            <a:ext cx="76200" cy="182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b">
            <a:spAutoFit/>
          </a:bodyPr>
          <a:lstStyle/>
          <a:p>
            <a:pPr algn="r"/>
            <a:r>
              <a:rPr lang="en-US" altLang="en-US" sz="1200">
                <a:solidFill>
                  <a:srgbClr val="000000"/>
                </a:solidFill>
                <a:latin typeface="Times New Roman" pitchFamily="18" charset="0"/>
              </a:rPr>
              <a:t>9</a:t>
            </a:r>
          </a:p>
        </p:txBody>
      </p:sp>
      <p:sp>
        <p:nvSpPr>
          <p:cNvPr id="46084" name="Rectangle 4"/>
          <p:cNvSpPr>
            <a:spLocks noChangeArrowheads="1"/>
          </p:cNvSpPr>
          <p:nvPr/>
        </p:nvSpPr>
        <p:spPr bwMode="auto">
          <a:xfrm>
            <a:off x="0" y="8985250"/>
            <a:ext cx="46672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6085" name="Rectangle 5"/>
          <p:cNvSpPr>
            <a:spLocks noChangeArrowheads="1"/>
          </p:cNvSpPr>
          <p:nvPr/>
        </p:nvSpPr>
        <p:spPr bwMode="auto">
          <a:xfrm>
            <a:off x="0" y="0"/>
            <a:ext cx="51117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6086" name="Rectangle 6"/>
          <p:cNvSpPr>
            <a:spLocks noGrp="1" noRot="1" noChangeAspect="1" noChangeArrowheads="1" noTextEdit="1"/>
          </p:cNvSpPr>
          <p:nvPr>
            <p:ph type="sldImg"/>
          </p:nvPr>
        </p:nvSpPr>
        <p:spPr>
          <a:xfrm>
            <a:off x="3344863" y="2447925"/>
            <a:ext cx="0" cy="0"/>
          </a:xfrm>
          <a:ln w="12700" cap="flat">
            <a:solidFill>
              <a:schemeClr val="tx1"/>
            </a:solidFill>
          </a:ln>
          <a:extLst>
            <a:ext uri="{909E8E84-426E-40DD-AFC4-6F175D3DCCD1}">
              <a14:hiddenFill xmlns:a14="http://schemas.microsoft.com/office/drawing/2010/main" xmlns="">
                <a:noFill/>
              </a14:hiddenFill>
            </a:ext>
          </a:extLst>
        </p:spPr>
      </p:sp>
      <p:sp>
        <p:nvSpPr>
          <p:cNvPr id="46087" name="Rectangle 7"/>
          <p:cNvSpPr>
            <a:spLocks noGrp="1" noChangeArrowheads="1"/>
          </p:cNvSpPr>
          <p:nvPr>
            <p:ph type="body" idx="1"/>
          </p:nvPr>
        </p:nvSpPr>
        <p:spPr>
          <a:xfrm>
            <a:off x="631825" y="4568825"/>
            <a:ext cx="7585075" cy="896938"/>
          </a:xfrm>
          <a:noFill/>
          <a:ln/>
          <a:extLs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p>
            <a:r>
              <a:rPr lang="en-US" altLang="en-US"/>
              <a:t>So here’s the first check point.  Is this a relationship with a future? If Differentiation, as we say, is greater than Relevance…</a:t>
            </a:r>
          </a:p>
          <a:p>
            <a:r>
              <a:rPr lang="en-US" altLang="en-US"/>
              <a:t>(refer to the slide)</a:t>
            </a:r>
          </a:p>
          <a:p>
            <a:endParaRPr lang="en-US" altLang="en-US"/>
          </a:p>
          <a:p>
            <a:r>
              <a:rPr lang="en-US" altLang="en-US"/>
              <a:t>If Relevance is greater than Differentiation...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F987705B-9493-4459-9F67-5538C7785F38}" type="slidenum">
              <a:rPr lang="en-US"/>
              <a:pPr/>
              <a:t>26</a:t>
            </a:fld>
            <a:endParaRPr lang="en-US"/>
          </a:p>
        </p:txBody>
      </p:sp>
      <p:sp>
        <p:nvSpPr>
          <p:cNvPr id="48130" name="Rectangle 2"/>
          <p:cNvSpPr>
            <a:spLocks noChangeArrowheads="1"/>
          </p:cNvSpPr>
          <p:nvPr/>
        </p:nvSpPr>
        <p:spPr bwMode="auto">
          <a:xfrm>
            <a:off x="6194425" y="0"/>
            <a:ext cx="67627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8131" name="Rectangle 3"/>
          <p:cNvSpPr>
            <a:spLocks noChangeArrowheads="1"/>
          </p:cNvSpPr>
          <p:nvPr/>
        </p:nvSpPr>
        <p:spPr bwMode="auto">
          <a:xfrm>
            <a:off x="6794500" y="8983663"/>
            <a:ext cx="76200" cy="182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b">
            <a:spAutoFit/>
          </a:bodyPr>
          <a:lstStyle/>
          <a:p>
            <a:pPr algn="r"/>
            <a:r>
              <a:rPr lang="en-US" altLang="en-US" sz="1200">
                <a:solidFill>
                  <a:srgbClr val="000000"/>
                </a:solidFill>
                <a:latin typeface="Times New Roman" pitchFamily="18" charset="0"/>
              </a:rPr>
              <a:t>9</a:t>
            </a:r>
          </a:p>
        </p:txBody>
      </p:sp>
      <p:sp>
        <p:nvSpPr>
          <p:cNvPr id="48132" name="Rectangle 4"/>
          <p:cNvSpPr>
            <a:spLocks noChangeArrowheads="1"/>
          </p:cNvSpPr>
          <p:nvPr/>
        </p:nvSpPr>
        <p:spPr bwMode="auto">
          <a:xfrm>
            <a:off x="0" y="8985250"/>
            <a:ext cx="46672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8133" name="Rectangle 5"/>
          <p:cNvSpPr>
            <a:spLocks noChangeArrowheads="1"/>
          </p:cNvSpPr>
          <p:nvPr/>
        </p:nvSpPr>
        <p:spPr bwMode="auto">
          <a:xfrm>
            <a:off x="0" y="0"/>
            <a:ext cx="51117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8134" name="Rectangle 6"/>
          <p:cNvSpPr>
            <a:spLocks noGrp="1" noRot="1" noChangeAspect="1" noChangeArrowheads="1" noTextEdit="1"/>
          </p:cNvSpPr>
          <p:nvPr>
            <p:ph type="sldImg"/>
          </p:nvPr>
        </p:nvSpPr>
        <p:spPr>
          <a:xfrm>
            <a:off x="3344863" y="2447925"/>
            <a:ext cx="0" cy="0"/>
          </a:xfrm>
          <a:ln w="12700" cap="flat">
            <a:solidFill>
              <a:schemeClr val="tx1"/>
            </a:solidFill>
          </a:ln>
          <a:extLst>
            <a:ext uri="{909E8E84-426E-40DD-AFC4-6F175D3DCCD1}">
              <a14:hiddenFill xmlns:a14="http://schemas.microsoft.com/office/drawing/2010/main" xmlns="">
                <a:noFill/>
              </a14:hiddenFill>
            </a:ext>
          </a:extLst>
        </p:spPr>
      </p:sp>
      <p:sp>
        <p:nvSpPr>
          <p:cNvPr id="48135" name="Rectangle 7"/>
          <p:cNvSpPr>
            <a:spLocks noGrp="1" noChangeArrowheads="1"/>
          </p:cNvSpPr>
          <p:nvPr>
            <p:ph type="body" idx="1"/>
          </p:nvPr>
        </p:nvSpPr>
        <p:spPr>
          <a:xfrm>
            <a:off x="631825" y="4568825"/>
            <a:ext cx="7585075" cy="896938"/>
          </a:xfrm>
          <a:noFill/>
          <a:ln/>
          <a:extLs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p>
            <a:r>
              <a:rPr lang="en-US" altLang="en-US"/>
              <a:t>So here’s the first check point.  Is this a relationship with a future? If Differentiation, as we say, is greater than Relevance…</a:t>
            </a:r>
          </a:p>
          <a:p>
            <a:r>
              <a:rPr lang="en-US" altLang="en-US"/>
              <a:t>(refer to the slide)</a:t>
            </a:r>
          </a:p>
          <a:p>
            <a:endParaRPr lang="en-US" altLang="en-US"/>
          </a:p>
          <a:p>
            <a:r>
              <a:rPr lang="en-US" altLang="en-US"/>
              <a:t>If Relevance is greater than Differentiation...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7"/>
          <p:cNvSpPr>
            <a:spLocks noGrp="1" noChangeArrowheads="1"/>
          </p:cNvSpPr>
          <p:nvPr>
            <p:ph type="sldNum" sz="quarter" idx="5"/>
          </p:nvPr>
        </p:nvSpPr>
        <p:spPr>
          <a:ln/>
        </p:spPr>
        <p:txBody>
          <a:bodyPr/>
          <a:lstStyle/>
          <a:p>
            <a:fld id="{AFA0F834-CAF4-4E6B-9BE4-D1AD38703C70}" type="slidenum">
              <a:rPr lang="en-US"/>
              <a:pPr/>
              <a:t>27</a:t>
            </a:fld>
            <a:endParaRPr lang="en-US"/>
          </a:p>
        </p:txBody>
      </p:sp>
      <p:sp>
        <p:nvSpPr>
          <p:cNvPr id="50178" name="Rectangle 2"/>
          <p:cNvSpPr>
            <a:spLocks noChangeArrowheads="1"/>
          </p:cNvSpPr>
          <p:nvPr/>
        </p:nvSpPr>
        <p:spPr bwMode="auto">
          <a:xfrm>
            <a:off x="6196013" y="0"/>
            <a:ext cx="674687"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0179" name="Rectangle 3"/>
          <p:cNvSpPr>
            <a:spLocks noChangeArrowheads="1"/>
          </p:cNvSpPr>
          <p:nvPr/>
        </p:nvSpPr>
        <p:spPr bwMode="auto">
          <a:xfrm>
            <a:off x="6718300" y="8983663"/>
            <a:ext cx="152400" cy="182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b">
            <a:spAutoFit/>
          </a:bodyPr>
          <a:lstStyle/>
          <a:p>
            <a:pPr algn="r"/>
            <a:r>
              <a:rPr lang="en-US" altLang="en-US" sz="1200">
                <a:solidFill>
                  <a:srgbClr val="000000"/>
                </a:solidFill>
                <a:latin typeface="Times New Roman" pitchFamily="18" charset="0"/>
              </a:rPr>
              <a:t>11</a:t>
            </a:r>
          </a:p>
        </p:txBody>
      </p:sp>
      <p:sp>
        <p:nvSpPr>
          <p:cNvPr id="50180" name="Rectangle 4"/>
          <p:cNvSpPr>
            <a:spLocks noChangeArrowheads="1"/>
          </p:cNvSpPr>
          <p:nvPr/>
        </p:nvSpPr>
        <p:spPr bwMode="auto">
          <a:xfrm>
            <a:off x="0" y="8985250"/>
            <a:ext cx="46672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0181" name="Rectangle 5"/>
          <p:cNvSpPr>
            <a:spLocks noChangeArrowheads="1"/>
          </p:cNvSpPr>
          <p:nvPr/>
        </p:nvSpPr>
        <p:spPr bwMode="auto">
          <a:xfrm>
            <a:off x="0" y="0"/>
            <a:ext cx="509588"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0182" name="Rectangle 6"/>
          <p:cNvSpPr>
            <a:spLocks noChangeArrowheads="1"/>
          </p:cNvSpPr>
          <p:nvPr/>
        </p:nvSpPr>
        <p:spPr bwMode="auto">
          <a:xfrm>
            <a:off x="927100" y="4289425"/>
            <a:ext cx="5100638" cy="831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nSpc>
                <a:spcPct val="90000"/>
              </a:lnSpc>
            </a:pPr>
            <a:endParaRPr lang="en-US" altLang="en-US" b="1">
              <a:latin typeface="Times New Roman" pitchFamily="18" charset="0"/>
            </a:endParaRPr>
          </a:p>
          <a:p>
            <a:pPr>
              <a:lnSpc>
                <a:spcPct val="90000"/>
              </a:lnSpc>
            </a:pPr>
            <a:endParaRPr lang="en-US" altLang="en-US" b="1">
              <a:latin typeface="Times New Roman" pitchFamily="18" charset="0"/>
            </a:endParaRPr>
          </a:p>
          <a:p>
            <a:pPr eaLnBrk="1">
              <a:lnSpc>
                <a:spcPct val="90000"/>
              </a:lnSpc>
            </a:pPr>
            <a:endParaRPr lang="en-US" altLang="en-US" b="1">
              <a:latin typeface="Times New Roman" pitchFamily="18" charset="0"/>
            </a:endParaRPr>
          </a:p>
        </p:txBody>
      </p:sp>
      <p:sp>
        <p:nvSpPr>
          <p:cNvPr id="50183" name="Rectangle 7"/>
          <p:cNvSpPr>
            <a:spLocks noGrp="1" noRot="1" noChangeAspect="1" noChangeArrowheads="1" noTextEdit="1"/>
          </p:cNvSpPr>
          <p:nvPr>
            <p:ph type="sldImg"/>
          </p:nvPr>
        </p:nvSpPr>
        <p:spPr>
          <a:xfrm>
            <a:off x="3397250" y="2400300"/>
            <a:ext cx="0" cy="0"/>
          </a:xfrm>
          <a:ln w="12700" cap="flat">
            <a:solidFill>
              <a:schemeClr val="tx1"/>
            </a:solidFill>
          </a:ln>
          <a:extLst>
            <a:ext uri="{909E8E84-426E-40DD-AFC4-6F175D3DCCD1}">
              <a14:hiddenFill xmlns:a14="http://schemas.microsoft.com/office/drawing/2010/main" xmlns="">
                <a:noFill/>
              </a14:hiddenFill>
            </a:ext>
          </a:extLst>
        </p:spPr>
      </p:sp>
      <p:sp>
        <p:nvSpPr>
          <p:cNvPr id="50184" name="Rectangle 8"/>
          <p:cNvSpPr>
            <a:spLocks noGrp="1" noChangeArrowheads="1"/>
          </p:cNvSpPr>
          <p:nvPr>
            <p:ph type="body" idx="1"/>
          </p:nvPr>
        </p:nvSpPr>
        <p:spPr>
          <a:xfrm>
            <a:off x="631825" y="4568825"/>
            <a:ext cx="5741988" cy="4062413"/>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nSpc>
                <a:spcPct val="95000"/>
              </a:lnSpc>
            </a:pPr>
            <a:r>
              <a:rPr lang="en-US" altLang="en-US"/>
              <a:t>OK, so here’s the cheat sheet.</a:t>
            </a:r>
          </a:p>
          <a:p>
            <a:pPr>
              <a:lnSpc>
                <a:spcPct val="95000"/>
              </a:lnSpc>
            </a:pPr>
            <a:endParaRPr lang="en-US" altLang="en-US"/>
          </a:p>
          <a:p>
            <a:pPr>
              <a:lnSpc>
                <a:spcPct val="95000"/>
              </a:lnSpc>
            </a:pPr>
            <a:r>
              <a:rPr lang="en-US" altLang="en-US"/>
              <a:t>I’m Miss Lonelyhearts and I’m checking out what you’re telling me about the brands.</a:t>
            </a:r>
          </a:p>
          <a:p>
            <a:pPr>
              <a:lnSpc>
                <a:spcPct val="95000"/>
              </a:lnSpc>
            </a:pPr>
            <a:endParaRPr lang="en-US" altLang="en-US"/>
          </a:p>
          <a:p>
            <a:pPr>
              <a:lnSpc>
                <a:spcPct val="95000"/>
              </a:lnSpc>
            </a:pPr>
            <a:r>
              <a:rPr lang="en-US" altLang="en-US"/>
              <a:t>I want to know about Brand Strength and Brand Stature and what they tell me about pursuing the relationship further.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fld id="{124C5BC1-7E12-4DF0-87AC-04453B66BF23}" type="slidenum">
              <a:rPr lang="en-US"/>
              <a:pPr/>
              <a:t>28</a:t>
            </a:fld>
            <a:endParaRPr lang="en-US"/>
          </a:p>
        </p:txBody>
      </p:sp>
      <p:sp>
        <p:nvSpPr>
          <p:cNvPr id="52226" name="Rectangle 2"/>
          <p:cNvSpPr>
            <a:spLocks noChangeArrowheads="1"/>
          </p:cNvSpPr>
          <p:nvPr/>
        </p:nvSpPr>
        <p:spPr bwMode="auto">
          <a:xfrm>
            <a:off x="6196013" y="0"/>
            <a:ext cx="674687"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2227" name="Rectangle 3"/>
          <p:cNvSpPr>
            <a:spLocks noChangeArrowheads="1"/>
          </p:cNvSpPr>
          <p:nvPr/>
        </p:nvSpPr>
        <p:spPr bwMode="auto">
          <a:xfrm>
            <a:off x="6718300" y="8983663"/>
            <a:ext cx="152400" cy="182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b">
            <a:spAutoFit/>
          </a:bodyPr>
          <a:lstStyle/>
          <a:p>
            <a:pPr algn="r"/>
            <a:r>
              <a:rPr lang="en-US" altLang="en-US" sz="1200">
                <a:solidFill>
                  <a:srgbClr val="000000"/>
                </a:solidFill>
                <a:latin typeface="Times New Roman" pitchFamily="18" charset="0"/>
              </a:rPr>
              <a:t>12</a:t>
            </a:r>
          </a:p>
        </p:txBody>
      </p:sp>
      <p:sp>
        <p:nvSpPr>
          <p:cNvPr id="52228" name="Rectangle 4"/>
          <p:cNvSpPr>
            <a:spLocks noChangeArrowheads="1"/>
          </p:cNvSpPr>
          <p:nvPr/>
        </p:nvSpPr>
        <p:spPr bwMode="auto">
          <a:xfrm>
            <a:off x="0" y="8985250"/>
            <a:ext cx="466725"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2229" name="Rectangle 5"/>
          <p:cNvSpPr>
            <a:spLocks noChangeArrowheads="1"/>
          </p:cNvSpPr>
          <p:nvPr/>
        </p:nvSpPr>
        <p:spPr bwMode="auto">
          <a:xfrm>
            <a:off x="0" y="0"/>
            <a:ext cx="509588" cy="180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2230" name="Rectangle 6"/>
          <p:cNvSpPr>
            <a:spLocks noGrp="1" noRot="1" noChangeAspect="1" noChangeArrowheads="1" noTextEdit="1"/>
          </p:cNvSpPr>
          <p:nvPr>
            <p:ph type="sldImg"/>
          </p:nvPr>
        </p:nvSpPr>
        <p:spPr>
          <a:xfrm>
            <a:off x="3397250" y="2400300"/>
            <a:ext cx="0" cy="0"/>
          </a:xfrm>
          <a:ln w="12700" cap="flat"/>
        </p:spPr>
      </p:sp>
      <p:sp>
        <p:nvSpPr>
          <p:cNvPr id="52231" name="Rectangle 7"/>
          <p:cNvSpPr>
            <a:spLocks noGrp="1" noChangeArrowheads="1"/>
          </p:cNvSpPr>
          <p:nvPr>
            <p:ph type="body" idx="1"/>
          </p:nvPr>
        </p:nvSpPr>
        <p:spPr>
          <a:xfrm>
            <a:off x="915988" y="4319588"/>
            <a:ext cx="1016000" cy="182562"/>
          </a:xfrm>
          <a:ln/>
          <a:extLs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F41040-DFEE-4478-A5CC-BE8DB25B3F5F}" type="slidenum">
              <a:rPr lang="en-US"/>
              <a:pPr/>
              <a:t>29</a:t>
            </a:fld>
            <a:endParaRPr lang="en-US"/>
          </a:p>
        </p:txBody>
      </p:sp>
      <p:sp>
        <p:nvSpPr>
          <p:cNvPr id="54274" name="Rectangle 2"/>
          <p:cNvSpPr>
            <a:spLocks noGrp="1" noRot="1" noChangeAspect="1" noChangeArrowheads="1" noTextEdit="1"/>
          </p:cNvSpPr>
          <p:nvPr>
            <p:ph type="sldImg"/>
          </p:nvPr>
        </p:nvSpPr>
        <p:spPr>
          <a:xfrm>
            <a:off x="3435350" y="2386013"/>
            <a:ext cx="0" cy="0"/>
          </a:xfrm>
          <a:ln/>
        </p:spPr>
      </p:sp>
      <p:sp>
        <p:nvSpPr>
          <p:cNvPr id="54275" name="Rectangle 3"/>
          <p:cNvSpPr>
            <a:spLocks noGrp="1" noChangeArrowheads="1"/>
          </p:cNvSpPr>
          <p:nvPr>
            <p:ph type="body" idx="1"/>
          </p:nvPr>
        </p:nvSpPr>
        <p:spPr>
          <a:xfrm>
            <a:off x="915988" y="4318000"/>
            <a:ext cx="1017587" cy="182563"/>
          </a:xfrm>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489239-4C0C-49A8-9215-968AAFB62315}" type="slidenum">
              <a:rPr lang="en-US"/>
              <a:pPr/>
              <a:t>30</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758BC4-B59D-46B5-A13C-498D7FCA59C4}" type="slidenum">
              <a:rPr lang="en-US"/>
              <a:pPr/>
              <a:t>31</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E7EDF-5DBC-4996-98C6-BA266A3A0C0A}" type="slidenum">
              <a:rPr lang="en-US" smtClean="0"/>
              <a:pPr/>
              <a:t>‹#›</a:t>
            </a:fld>
            <a:endParaRPr lang="en-US"/>
          </a:p>
        </p:txBody>
      </p:sp>
    </p:spTree>
    <p:extLst>
      <p:ext uri="{BB962C8B-B14F-4D97-AF65-F5344CB8AC3E}">
        <p14:creationId xmlns:p14="http://schemas.microsoft.com/office/powerpoint/2010/main" xmlns="" val="17239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9.</a:t>
            </a:r>
            <a:fld id="{437C58F3-AF96-45C2-9669-F0CF1A02BE82}" type="slidenum">
              <a:rPr lang="en-US" smtClean="0"/>
              <a:pPr/>
              <a:t>‹#›</a:t>
            </a:fld>
            <a:endParaRPr lang="en-US"/>
          </a:p>
        </p:txBody>
      </p:sp>
    </p:spTree>
    <p:extLst>
      <p:ext uri="{BB962C8B-B14F-4D97-AF65-F5344CB8AC3E}">
        <p14:creationId xmlns:p14="http://schemas.microsoft.com/office/powerpoint/2010/main" xmlns="" val="4085892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9.</a:t>
            </a:r>
            <a:fld id="{743B2190-A4FC-43A6-A467-F2D7DB88823F}" type="slidenum">
              <a:rPr lang="en-US" smtClean="0"/>
              <a:pPr/>
              <a:t>‹#›</a:t>
            </a:fld>
            <a:endParaRPr lang="en-US"/>
          </a:p>
        </p:txBody>
      </p:sp>
    </p:spTree>
    <p:extLst>
      <p:ext uri="{BB962C8B-B14F-4D97-AF65-F5344CB8AC3E}">
        <p14:creationId xmlns:p14="http://schemas.microsoft.com/office/powerpoint/2010/main" xmlns="" val="4076768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9.</a:t>
            </a:r>
            <a:fld id="{41D99008-D9B2-4C4C-8A68-E40DB47CBC19}" type="slidenum">
              <a:rPr lang="en-US" smtClean="0"/>
              <a:pPr/>
              <a:t>‹#›</a:t>
            </a:fld>
            <a:endParaRPr lang="en-US"/>
          </a:p>
        </p:txBody>
      </p:sp>
    </p:spTree>
    <p:extLst>
      <p:ext uri="{BB962C8B-B14F-4D97-AF65-F5344CB8AC3E}">
        <p14:creationId xmlns:p14="http://schemas.microsoft.com/office/powerpoint/2010/main" xmlns="" val="3789419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9.</a:t>
            </a:r>
            <a:fld id="{F50642FC-DFA5-4626-92C1-4D219E99C6D7}" type="slidenum">
              <a:rPr lang="en-US" smtClean="0"/>
              <a:pPr/>
              <a:t>‹#›</a:t>
            </a:fld>
            <a:endParaRPr lang="en-US"/>
          </a:p>
        </p:txBody>
      </p:sp>
    </p:spTree>
    <p:extLst>
      <p:ext uri="{BB962C8B-B14F-4D97-AF65-F5344CB8AC3E}">
        <p14:creationId xmlns:p14="http://schemas.microsoft.com/office/powerpoint/2010/main" xmlns="" val="2105289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9.</a:t>
            </a:r>
            <a:fld id="{D8355CF8-F3E9-4EA2-84F4-B3A30F2B2B70}" type="slidenum">
              <a:rPr lang="en-US" smtClean="0"/>
              <a:pPr/>
              <a:t>‹#›</a:t>
            </a:fld>
            <a:endParaRPr lang="en-US"/>
          </a:p>
        </p:txBody>
      </p:sp>
    </p:spTree>
    <p:extLst>
      <p:ext uri="{BB962C8B-B14F-4D97-AF65-F5344CB8AC3E}">
        <p14:creationId xmlns:p14="http://schemas.microsoft.com/office/powerpoint/2010/main" xmlns="" val="2477688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9.</a:t>
            </a:r>
            <a:fld id="{35352E54-6815-403A-9D47-499C548E807C}" type="slidenum">
              <a:rPr lang="en-US" smtClean="0"/>
              <a:pPr/>
              <a:t>‹#›</a:t>
            </a:fld>
            <a:endParaRPr lang="en-US"/>
          </a:p>
        </p:txBody>
      </p:sp>
    </p:spTree>
    <p:extLst>
      <p:ext uri="{BB962C8B-B14F-4D97-AF65-F5344CB8AC3E}">
        <p14:creationId xmlns:p14="http://schemas.microsoft.com/office/powerpoint/2010/main" xmlns="" val="2930947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9.</a:t>
            </a:r>
            <a:fld id="{664A720C-1F99-4344-8E4B-298820E64769}" type="slidenum">
              <a:rPr lang="en-US" smtClean="0"/>
              <a:pPr/>
              <a:t>‹#›</a:t>
            </a:fld>
            <a:endParaRPr lang="en-US"/>
          </a:p>
        </p:txBody>
      </p:sp>
    </p:spTree>
    <p:extLst>
      <p:ext uri="{BB962C8B-B14F-4D97-AF65-F5344CB8AC3E}">
        <p14:creationId xmlns:p14="http://schemas.microsoft.com/office/powerpoint/2010/main" xmlns="" val="116896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9.</a:t>
            </a:r>
            <a:fld id="{30D57854-F20C-467C-AF7B-2F41D353B23E}" type="slidenum">
              <a:rPr lang="en-US" smtClean="0"/>
              <a:pPr/>
              <a:t>‹#›</a:t>
            </a:fld>
            <a:endParaRPr lang="en-US"/>
          </a:p>
        </p:txBody>
      </p:sp>
    </p:spTree>
    <p:extLst>
      <p:ext uri="{BB962C8B-B14F-4D97-AF65-F5344CB8AC3E}">
        <p14:creationId xmlns:p14="http://schemas.microsoft.com/office/powerpoint/2010/main" xmlns="" val="936519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9.</a:t>
            </a:r>
            <a:fld id="{3C0C36AB-857E-4AAA-A779-6B0766DECB28}" type="slidenum">
              <a:rPr lang="en-US" smtClean="0"/>
              <a:pPr/>
              <a:t>‹#›</a:t>
            </a:fld>
            <a:endParaRPr lang="en-US"/>
          </a:p>
        </p:txBody>
      </p:sp>
    </p:spTree>
    <p:extLst>
      <p:ext uri="{BB962C8B-B14F-4D97-AF65-F5344CB8AC3E}">
        <p14:creationId xmlns:p14="http://schemas.microsoft.com/office/powerpoint/2010/main" xmlns="" val="1346354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9.</a:t>
            </a:r>
            <a:fld id="{0645D459-6693-4167-B848-554ACE66DA42}" type="slidenum">
              <a:rPr lang="en-US" smtClean="0"/>
              <a:pPr/>
              <a:t>‹#›</a:t>
            </a:fld>
            <a:endParaRPr lang="en-US"/>
          </a:p>
        </p:txBody>
      </p:sp>
    </p:spTree>
    <p:extLst>
      <p:ext uri="{BB962C8B-B14F-4D97-AF65-F5344CB8AC3E}">
        <p14:creationId xmlns:p14="http://schemas.microsoft.com/office/powerpoint/2010/main" xmlns="" val="3489179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9.</a:t>
            </a:r>
            <a:fld id="{FDD5BB49-9DA3-4DB5-8414-F8EDD03341EB}" type="slidenum">
              <a:rPr lang="en-US" smtClean="0"/>
              <a:pPr/>
              <a:t>‹#›</a:t>
            </a:fld>
            <a:endParaRPr lang="en-US"/>
          </a:p>
        </p:txBody>
      </p:sp>
    </p:spTree>
    <p:extLst>
      <p:ext uri="{BB962C8B-B14F-4D97-AF65-F5344CB8AC3E}">
        <p14:creationId xmlns:p14="http://schemas.microsoft.com/office/powerpoint/2010/main" xmlns="" val="7314259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0" y="1219200"/>
            <a:ext cx="91440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ormAutofit/>
          </a:bodyPr>
          <a:lstStyle/>
          <a:p>
            <a:r>
              <a:rPr lang="en-US" sz="3000" dirty="0" smtClean="0">
                <a:solidFill>
                  <a:schemeClr val="hlink"/>
                </a:solidFill>
              </a:rPr>
              <a:t> </a:t>
            </a:r>
            <a:r>
              <a:rPr lang="en-US" sz="3000" dirty="0">
                <a:solidFill>
                  <a:schemeClr val="hlink"/>
                </a:solidFill>
              </a:rPr>
              <a:t>MEASURING SOURCES OF BRAND EQUITY: CAPURING CUSTOMER MINDSET</a:t>
            </a:r>
          </a:p>
        </p:txBody>
      </p:sp>
      <p:sp>
        <p:nvSpPr>
          <p:cNvPr id="23555" name="Rectangle 3"/>
          <p:cNvSpPr>
            <a:spLocks noGrp="1" noChangeArrowheads="1"/>
          </p:cNvSpPr>
          <p:nvPr>
            <p:ph idx="1"/>
          </p:nvPr>
        </p:nvSpPr>
        <p:spPr>
          <a:xfrm>
            <a:off x="1066800" y="4724400"/>
            <a:ext cx="6732588" cy="1627187"/>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spcBef>
                <a:spcPct val="10000"/>
              </a:spcBef>
              <a:buFont typeface="Wingdings" pitchFamily="2" charset="2"/>
              <a:buNone/>
            </a:pPr>
            <a:r>
              <a:rPr lang="en-US" sz="2800" dirty="0" err="1" smtClean="0"/>
              <a:t>Zeenat</a:t>
            </a:r>
            <a:r>
              <a:rPr lang="en-US" sz="2800" dirty="0" smtClean="0"/>
              <a:t> </a:t>
            </a:r>
            <a:r>
              <a:rPr lang="en-US" sz="2800" dirty="0" err="1" smtClean="0"/>
              <a:t>Jabbar</a:t>
            </a:r>
            <a:endParaRPr lang="en-US" dirty="0"/>
          </a:p>
        </p:txBody>
      </p:sp>
      <p:sp>
        <p:nvSpPr>
          <p:cNvPr id="5" name="Slide Number Placeholder 4"/>
          <p:cNvSpPr>
            <a:spLocks noGrp="1"/>
          </p:cNvSpPr>
          <p:nvPr>
            <p:ph type="sldNum" sz="quarter" idx="12"/>
          </p:nvPr>
        </p:nvSpPr>
        <p:spPr/>
        <p:txBody>
          <a:bodyPr/>
          <a:lstStyle/>
          <a:p>
            <a:r>
              <a:rPr lang="en-US"/>
              <a:t>9.</a:t>
            </a:r>
            <a:fld id="{691C44B0-8A99-4E35-92BE-D52835D88286}" type="slidenum">
              <a:rPr lang="en-US"/>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457200" y="0"/>
            <a:ext cx="8229600" cy="1143000"/>
          </a:xfrm>
        </p:spPr>
        <p:txBody>
          <a:bodyPr/>
          <a:lstStyle/>
          <a:p>
            <a:r>
              <a:rPr lang="en-US" sz="4000">
                <a:solidFill>
                  <a:schemeClr val="hlink"/>
                </a:solidFill>
              </a:rPr>
              <a:t>Qualitative Research Techniques</a:t>
            </a:r>
          </a:p>
        </p:txBody>
      </p:sp>
      <p:sp>
        <p:nvSpPr>
          <p:cNvPr id="25603" name="Rectangle 3"/>
          <p:cNvSpPr>
            <a:spLocks noGrp="1" noChangeArrowheads="1"/>
          </p:cNvSpPr>
          <p:nvPr>
            <p:ph idx="1"/>
          </p:nvPr>
        </p:nvSpPr>
        <p:spPr>
          <a:xfrm>
            <a:off x="457200" y="1371600"/>
            <a:ext cx="8382000" cy="4876800"/>
          </a:xfrm>
        </p:spPr>
        <p:txBody>
          <a:bodyPr/>
          <a:lstStyle/>
          <a:p>
            <a:r>
              <a:rPr lang="en-US"/>
              <a:t>Free association</a:t>
            </a:r>
          </a:p>
          <a:p>
            <a:pPr lvl="1"/>
            <a:r>
              <a:rPr lang="en-US" altLang="ja-JP">
                <a:ea typeface="ＭＳ Ｐゴシック" charset="-128"/>
              </a:rPr>
              <a:t>What do you like best about the brand? What are its positive aspects? </a:t>
            </a:r>
            <a:endParaRPr lang="en-US" altLang="ja-JP" b="1">
              <a:ea typeface="ＭＳ Ｐゴシック" charset="-128"/>
            </a:endParaRPr>
          </a:p>
          <a:p>
            <a:pPr lvl="1"/>
            <a:r>
              <a:rPr lang="en-US" altLang="ja-JP">
                <a:ea typeface="ＭＳ Ｐゴシック" charset="-128"/>
              </a:rPr>
              <a:t>What do you dislike? What are its disadvantages?</a:t>
            </a:r>
            <a:endParaRPr lang="en-US" altLang="ja-JP" b="1">
              <a:ea typeface="ＭＳ Ｐゴシック" charset="-128"/>
            </a:endParaRPr>
          </a:p>
          <a:p>
            <a:pPr lvl="1"/>
            <a:r>
              <a:rPr lang="en-US" altLang="ja-JP">
                <a:ea typeface="ＭＳ Ｐゴシック" charset="-128"/>
              </a:rPr>
              <a:t>What do you find unique about the brand? How is it different from other brands? In what ways is it the same?</a:t>
            </a:r>
            <a:endParaRPr lang="en-US"/>
          </a:p>
        </p:txBody>
      </p:sp>
      <p:sp>
        <p:nvSpPr>
          <p:cNvPr id="5" name="Slide Number Placeholder 4"/>
          <p:cNvSpPr>
            <a:spLocks noGrp="1"/>
          </p:cNvSpPr>
          <p:nvPr>
            <p:ph type="sldNum" sz="quarter" idx="12"/>
          </p:nvPr>
        </p:nvSpPr>
        <p:spPr/>
        <p:txBody>
          <a:bodyPr/>
          <a:lstStyle/>
          <a:p>
            <a:r>
              <a:rPr lang="en-US"/>
              <a:t>9.</a:t>
            </a:r>
            <a:fld id="{7F91B7CB-861A-4611-97F8-0C8E4D5E495E}" type="slidenum">
              <a:rPr lang="en-US"/>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xfrm>
            <a:off x="457200" y="0"/>
            <a:ext cx="8229600" cy="838200"/>
          </a:xfrm>
        </p:spPr>
        <p:txBody>
          <a:bodyPr/>
          <a:lstStyle/>
          <a:p>
            <a:r>
              <a:rPr lang="en-US" sz="4000">
                <a:solidFill>
                  <a:schemeClr val="hlink"/>
                </a:solidFill>
              </a:rPr>
              <a:t>Free Associations</a:t>
            </a:r>
          </a:p>
        </p:txBody>
      </p:sp>
      <p:sp>
        <p:nvSpPr>
          <p:cNvPr id="31" name="Slide Number Placeholder 4"/>
          <p:cNvSpPr>
            <a:spLocks noGrp="1"/>
          </p:cNvSpPr>
          <p:nvPr>
            <p:ph type="sldNum" sz="quarter" idx="12"/>
          </p:nvPr>
        </p:nvSpPr>
        <p:spPr/>
        <p:txBody>
          <a:bodyPr/>
          <a:lstStyle/>
          <a:p>
            <a:r>
              <a:rPr lang="en-US"/>
              <a:t>9.</a:t>
            </a:r>
            <a:fld id="{1B02DB60-28D9-4109-A954-F9AE5B75F872}" type="slidenum">
              <a:rPr lang="en-US"/>
              <a:pPr/>
              <a:t>3</a:t>
            </a:fld>
            <a:endParaRPr lang="en-US"/>
          </a:p>
        </p:txBody>
      </p:sp>
      <p:sp>
        <p:nvSpPr>
          <p:cNvPr id="27651" name="Oval 3"/>
          <p:cNvSpPr>
            <a:spLocks noChangeArrowheads="1"/>
          </p:cNvSpPr>
          <p:nvPr/>
        </p:nvSpPr>
        <p:spPr bwMode="auto">
          <a:xfrm>
            <a:off x="3429000" y="3048000"/>
            <a:ext cx="1752600" cy="1447800"/>
          </a:xfrm>
          <a:prstGeom prst="ellipse">
            <a:avLst/>
          </a:prstGeom>
          <a:solidFill>
            <a:srgbClr val="969696"/>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2400">
              <a:latin typeface="Times New Roman" pitchFamily="18" charset="0"/>
            </a:endParaRPr>
          </a:p>
        </p:txBody>
      </p:sp>
      <p:sp>
        <p:nvSpPr>
          <p:cNvPr id="27652" name="Line 4"/>
          <p:cNvSpPr>
            <a:spLocks noChangeShapeType="1"/>
          </p:cNvSpPr>
          <p:nvPr/>
        </p:nvSpPr>
        <p:spPr bwMode="auto">
          <a:xfrm flipV="1">
            <a:off x="5029200" y="3352800"/>
            <a:ext cx="1295400" cy="1524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7653" name="Line 5"/>
          <p:cNvSpPr>
            <a:spLocks noChangeShapeType="1"/>
          </p:cNvSpPr>
          <p:nvPr/>
        </p:nvSpPr>
        <p:spPr bwMode="auto">
          <a:xfrm>
            <a:off x="2743200" y="3048000"/>
            <a:ext cx="762000" cy="3810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7654" name="Line 6"/>
          <p:cNvSpPr>
            <a:spLocks noChangeShapeType="1"/>
          </p:cNvSpPr>
          <p:nvPr/>
        </p:nvSpPr>
        <p:spPr bwMode="auto">
          <a:xfrm>
            <a:off x="4114800" y="4495800"/>
            <a:ext cx="76200" cy="7620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7655" name="Line 7"/>
          <p:cNvSpPr>
            <a:spLocks noChangeShapeType="1"/>
          </p:cNvSpPr>
          <p:nvPr/>
        </p:nvSpPr>
        <p:spPr bwMode="auto">
          <a:xfrm flipH="1" flipV="1">
            <a:off x="3886200" y="2209800"/>
            <a:ext cx="152400" cy="8382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7656" name="Line 8"/>
          <p:cNvSpPr>
            <a:spLocks noChangeShapeType="1"/>
          </p:cNvSpPr>
          <p:nvPr/>
        </p:nvSpPr>
        <p:spPr bwMode="auto">
          <a:xfrm flipV="1">
            <a:off x="4724400" y="2286000"/>
            <a:ext cx="838200" cy="8382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7657" name="Line 9"/>
          <p:cNvSpPr>
            <a:spLocks noChangeShapeType="1"/>
          </p:cNvSpPr>
          <p:nvPr/>
        </p:nvSpPr>
        <p:spPr bwMode="auto">
          <a:xfrm flipH="1">
            <a:off x="2895600" y="4267200"/>
            <a:ext cx="762000" cy="5334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7665" name="Text Box 17"/>
          <p:cNvSpPr txBox="1">
            <a:spLocks noChangeArrowheads="1"/>
          </p:cNvSpPr>
          <p:nvPr/>
        </p:nvSpPr>
        <p:spPr bwMode="auto">
          <a:xfrm>
            <a:off x="3649663" y="3302000"/>
            <a:ext cx="1370012"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800" b="1">
                <a:solidFill>
                  <a:schemeClr val="bg2"/>
                </a:solidFill>
                <a:latin typeface="Times New Roman" pitchFamily="18" charset="0"/>
              </a:rPr>
              <a:t>LEVI’S</a:t>
            </a:r>
          </a:p>
          <a:p>
            <a:pPr algn="ctr"/>
            <a:r>
              <a:rPr lang="en-US" sz="2800" b="1">
                <a:solidFill>
                  <a:schemeClr val="bg2"/>
                </a:solidFill>
                <a:latin typeface="Times New Roman" pitchFamily="18" charset="0"/>
              </a:rPr>
              <a:t>501</a:t>
            </a:r>
          </a:p>
        </p:txBody>
      </p:sp>
      <p:sp>
        <p:nvSpPr>
          <p:cNvPr id="27669" name="Line 21"/>
          <p:cNvSpPr>
            <a:spLocks noChangeShapeType="1"/>
          </p:cNvSpPr>
          <p:nvPr/>
        </p:nvSpPr>
        <p:spPr bwMode="auto">
          <a:xfrm>
            <a:off x="4953000" y="4343400"/>
            <a:ext cx="1066800" cy="5334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7670" name="Text Box 22"/>
          <p:cNvSpPr txBox="1">
            <a:spLocks noChangeArrowheads="1"/>
          </p:cNvSpPr>
          <p:nvPr/>
        </p:nvSpPr>
        <p:spPr bwMode="auto">
          <a:xfrm>
            <a:off x="3276600" y="1524000"/>
            <a:ext cx="18288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27671" name="Rectangle 23"/>
          <p:cNvSpPr>
            <a:spLocks noChangeArrowheads="1"/>
          </p:cNvSpPr>
          <p:nvPr/>
        </p:nvSpPr>
        <p:spPr bwMode="auto">
          <a:xfrm>
            <a:off x="609600" y="4419600"/>
            <a:ext cx="2286000" cy="914400"/>
          </a:xfrm>
          <a:prstGeom prst="rect">
            <a:avLst/>
          </a:prstGeom>
          <a:solidFill>
            <a:srgbClr val="00008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7672" name="Text Box 24"/>
          <p:cNvSpPr txBox="1">
            <a:spLocks noChangeArrowheads="1"/>
          </p:cNvSpPr>
          <p:nvPr/>
        </p:nvSpPr>
        <p:spPr bwMode="auto">
          <a:xfrm>
            <a:off x="515938" y="4572000"/>
            <a:ext cx="2368550"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1600" dirty="0">
                <a:solidFill>
                  <a:schemeClr val="bg1"/>
                </a:solidFill>
                <a:latin typeface="Times New Roman" pitchFamily="18" charset="0"/>
              </a:rPr>
              <a:t>High quality, long lasting, </a:t>
            </a:r>
          </a:p>
          <a:p>
            <a:pPr algn="ctr"/>
            <a:r>
              <a:rPr lang="en-US" sz="1600" dirty="0">
                <a:solidFill>
                  <a:schemeClr val="bg1"/>
                </a:solidFill>
                <a:latin typeface="Times New Roman" pitchFamily="18" charset="0"/>
              </a:rPr>
              <a:t>and durable</a:t>
            </a:r>
          </a:p>
        </p:txBody>
      </p:sp>
      <p:sp>
        <p:nvSpPr>
          <p:cNvPr id="27673" name="Rectangle 25"/>
          <p:cNvSpPr>
            <a:spLocks noChangeArrowheads="1"/>
          </p:cNvSpPr>
          <p:nvPr/>
        </p:nvSpPr>
        <p:spPr bwMode="auto">
          <a:xfrm>
            <a:off x="685800" y="2057400"/>
            <a:ext cx="2133600" cy="1066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solidFill>
                  <a:schemeClr val="bg2"/>
                </a:solidFill>
              </a:rPr>
              <a:t>Blue denim, shrink-to-fit </a:t>
            </a:r>
          </a:p>
          <a:p>
            <a:pPr algn="ctr"/>
            <a:r>
              <a:rPr lang="en-US" sz="1600">
                <a:solidFill>
                  <a:schemeClr val="bg2"/>
                </a:solidFill>
              </a:rPr>
              <a:t>cotton fabric, button-fly, </a:t>
            </a:r>
          </a:p>
          <a:p>
            <a:pPr algn="ctr"/>
            <a:r>
              <a:rPr lang="en-US" sz="1600">
                <a:solidFill>
                  <a:schemeClr val="bg2"/>
                </a:solidFill>
              </a:rPr>
              <a:t>two-horse patch, </a:t>
            </a:r>
          </a:p>
          <a:p>
            <a:pPr algn="ctr"/>
            <a:r>
              <a:rPr lang="en-US" sz="1600">
                <a:solidFill>
                  <a:schemeClr val="bg2"/>
                </a:solidFill>
              </a:rPr>
              <a:t>and small red pocket tag</a:t>
            </a:r>
          </a:p>
        </p:txBody>
      </p:sp>
      <p:sp>
        <p:nvSpPr>
          <p:cNvPr id="27674" name="Rectangle 26"/>
          <p:cNvSpPr>
            <a:spLocks noChangeArrowheads="1"/>
          </p:cNvSpPr>
          <p:nvPr/>
        </p:nvSpPr>
        <p:spPr bwMode="auto">
          <a:xfrm>
            <a:off x="6019800" y="4572000"/>
            <a:ext cx="2438400" cy="990600"/>
          </a:xfrm>
          <a:prstGeom prst="rect">
            <a:avLst/>
          </a:prstGeom>
          <a:solidFill>
            <a:srgbClr val="00008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dirty="0">
                <a:solidFill>
                  <a:schemeClr val="bg1"/>
                </a:solidFill>
              </a:rPr>
              <a:t>Feelings of self-confidence</a:t>
            </a:r>
          </a:p>
          <a:p>
            <a:pPr algn="ctr"/>
            <a:r>
              <a:rPr lang="en-US" dirty="0">
                <a:solidFill>
                  <a:schemeClr val="bg1"/>
                </a:solidFill>
              </a:rPr>
              <a:t>and self-assurance</a:t>
            </a:r>
          </a:p>
        </p:txBody>
      </p:sp>
      <p:sp>
        <p:nvSpPr>
          <p:cNvPr id="27675" name="Rectangle 27"/>
          <p:cNvSpPr>
            <a:spLocks noChangeArrowheads="1"/>
          </p:cNvSpPr>
          <p:nvPr/>
        </p:nvSpPr>
        <p:spPr bwMode="auto">
          <a:xfrm>
            <a:off x="3200400" y="5105400"/>
            <a:ext cx="2286000" cy="914400"/>
          </a:xfrm>
          <a:prstGeom prst="rect">
            <a:avLst/>
          </a:prstGeom>
          <a:solidFill>
            <a:srgbClr val="00008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dirty="0">
                <a:solidFill>
                  <a:schemeClr val="bg1"/>
                </a:solidFill>
              </a:rPr>
              <a:t>Comfortable fitting</a:t>
            </a:r>
          </a:p>
          <a:p>
            <a:pPr algn="ctr"/>
            <a:r>
              <a:rPr lang="en-US" dirty="0">
                <a:solidFill>
                  <a:schemeClr val="bg1"/>
                </a:solidFill>
              </a:rPr>
              <a:t>and relaxing to wear</a:t>
            </a:r>
          </a:p>
        </p:txBody>
      </p:sp>
      <p:sp>
        <p:nvSpPr>
          <p:cNvPr id="27676" name="Rectangle 28"/>
          <p:cNvSpPr>
            <a:spLocks noChangeArrowheads="1"/>
          </p:cNvSpPr>
          <p:nvPr/>
        </p:nvSpPr>
        <p:spPr bwMode="auto">
          <a:xfrm>
            <a:off x="6324600" y="3048000"/>
            <a:ext cx="2438400" cy="9906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solidFill>
                  <a:schemeClr val="bg2"/>
                </a:solidFill>
              </a:rPr>
              <a:t>Honest, classic,</a:t>
            </a:r>
          </a:p>
          <a:p>
            <a:pPr algn="ctr"/>
            <a:r>
              <a:rPr lang="en-US" sz="1600">
                <a:solidFill>
                  <a:schemeClr val="bg2"/>
                </a:solidFill>
              </a:rPr>
              <a:t>Contemporary, approachable,</a:t>
            </a:r>
          </a:p>
          <a:p>
            <a:pPr algn="ctr"/>
            <a:r>
              <a:rPr lang="en-US" sz="1600">
                <a:solidFill>
                  <a:schemeClr val="bg2"/>
                </a:solidFill>
              </a:rPr>
              <a:t>independent, and universal</a:t>
            </a:r>
          </a:p>
        </p:txBody>
      </p:sp>
      <p:sp>
        <p:nvSpPr>
          <p:cNvPr id="27677" name="Rectangle 29"/>
          <p:cNvSpPr>
            <a:spLocks noChangeArrowheads="1"/>
          </p:cNvSpPr>
          <p:nvPr/>
        </p:nvSpPr>
        <p:spPr bwMode="auto">
          <a:xfrm>
            <a:off x="5334000" y="1752600"/>
            <a:ext cx="1981200" cy="8382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solidFill>
                  <a:schemeClr val="bg2"/>
                </a:solidFill>
              </a:rPr>
              <a:t>Appropriate for outdoor</a:t>
            </a:r>
          </a:p>
          <a:p>
            <a:pPr algn="ctr"/>
            <a:r>
              <a:rPr lang="en-US" sz="1600">
                <a:solidFill>
                  <a:schemeClr val="bg2"/>
                </a:solidFill>
              </a:rPr>
              <a:t>work and casual social</a:t>
            </a:r>
          </a:p>
          <a:p>
            <a:pPr algn="ctr"/>
            <a:r>
              <a:rPr lang="en-US" sz="1600">
                <a:solidFill>
                  <a:schemeClr val="bg2"/>
                </a:solidFill>
              </a:rPr>
              <a:t>situations</a:t>
            </a:r>
          </a:p>
        </p:txBody>
      </p:sp>
      <p:sp>
        <p:nvSpPr>
          <p:cNvPr id="27678" name="Rectangle 30"/>
          <p:cNvSpPr>
            <a:spLocks noChangeArrowheads="1"/>
          </p:cNvSpPr>
          <p:nvPr/>
        </p:nvSpPr>
        <p:spPr bwMode="auto">
          <a:xfrm>
            <a:off x="2895600" y="1600200"/>
            <a:ext cx="2133600" cy="9906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solidFill>
                  <a:schemeClr val="bg2"/>
                </a:solidFill>
              </a:rPr>
              <a:t>Western, American, </a:t>
            </a:r>
          </a:p>
          <a:p>
            <a:pPr algn="ctr"/>
            <a:r>
              <a:rPr lang="en-US" sz="1600">
                <a:solidFill>
                  <a:schemeClr val="bg2"/>
                </a:solidFill>
              </a:rPr>
              <a:t>blue collar, hard-working, </a:t>
            </a:r>
          </a:p>
          <a:p>
            <a:pPr algn="ctr"/>
            <a:r>
              <a:rPr lang="en-US" sz="1600">
                <a:solidFill>
                  <a:schemeClr val="bg2"/>
                </a:solidFill>
              </a:rPr>
              <a:t>traditional, strong, </a:t>
            </a:r>
          </a:p>
          <a:p>
            <a:pPr algn="ctr"/>
            <a:r>
              <a:rPr lang="en-US" sz="1600">
                <a:solidFill>
                  <a:schemeClr val="bg2"/>
                </a:solidFill>
              </a:rPr>
              <a:t>rugged, and masculine</a:t>
            </a:r>
          </a:p>
        </p:txBody>
      </p:sp>
      <p:sp>
        <p:nvSpPr>
          <p:cNvPr id="27680" name="Text Box 32"/>
          <p:cNvSpPr txBox="1">
            <a:spLocks noChangeArrowheads="1"/>
          </p:cNvSpPr>
          <p:nvPr/>
        </p:nvSpPr>
        <p:spPr bwMode="auto">
          <a:xfrm>
            <a:off x="3810000" y="6461125"/>
            <a:ext cx="144303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b="1">
                <a:solidFill>
                  <a:srgbClr val="D72D0B"/>
                </a:solidFill>
                <a:latin typeface="Times New Roman" pitchFamily="18" charset="0"/>
              </a:rPr>
              <a:t>BENEFITS</a:t>
            </a:r>
          </a:p>
        </p:txBody>
      </p:sp>
      <p:sp>
        <p:nvSpPr>
          <p:cNvPr id="27681" name="Text Box 33"/>
          <p:cNvSpPr txBox="1">
            <a:spLocks noChangeArrowheads="1"/>
          </p:cNvSpPr>
          <p:nvPr/>
        </p:nvSpPr>
        <p:spPr bwMode="auto">
          <a:xfrm>
            <a:off x="3505200" y="762000"/>
            <a:ext cx="18256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b="1">
                <a:solidFill>
                  <a:srgbClr val="D72D0B"/>
                </a:solidFill>
                <a:latin typeface="Times New Roman" pitchFamily="18" charset="0"/>
              </a:rPr>
              <a:t>ATTRIBUTES</a:t>
            </a:r>
          </a:p>
        </p:txBody>
      </p:sp>
      <p:sp>
        <p:nvSpPr>
          <p:cNvPr id="27684" name="Text Box 36"/>
          <p:cNvSpPr txBox="1">
            <a:spLocks noChangeArrowheads="1"/>
          </p:cNvSpPr>
          <p:nvPr/>
        </p:nvSpPr>
        <p:spPr bwMode="auto">
          <a:xfrm>
            <a:off x="6629400" y="5638800"/>
            <a:ext cx="9874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1600" b="1">
                <a:latin typeface="Times New Roman" pitchFamily="18" charset="0"/>
              </a:rPr>
              <a:t>Symbolic</a:t>
            </a:r>
          </a:p>
        </p:txBody>
      </p:sp>
      <p:sp>
        <p:nvSpPr>
          <p:cNvPr id="27685" name="Text Box 37"/>
          <p:cNvSpPr txBox="1">
            <a:spLocks noChangeArrowheads="1"/>
          </p:cNvSpPr>
          <p:nvPr/>
        </p:nvSpPr>
        <p:spPr bwMode="auto">
          <a:xfrm>
            <a:off x="5630863" y="1295400"/>
            <a:ext cx="148907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1600" b="1">
                <a:latin typeface="Times New Roman" pitchFamily="18" charset="0"/>
              </a:rPr>
              <a:t>Usage Imagery</a:t>
            </a:r>
          </a:p>
        </p:txBody>
      </p:sp>
      <p:sp>
        <p:nvSpPr>
          <p:cNvPr id="27686" name="Text Box 38"/>
          <p:cNvSpPr txBox="1">
            <a:spLocks noChangeArrowheads="1"/>
          </p:cNvSpPr>
          <p:nvPr/>
        </p:nvSpPr>
        <p:spPr bwMode="auto">
          <a:xfrm>
            <a:off x="3200400" y="1219200"/>
            <a:ext cx="13763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1600" b="1">
                <a:latin typeface="Times New Roman" pitchFamily="18" charset="0"/>
              </a:rPr>
              <a:t>User Imagery</a:t>
            </a:r>
          </a:p>
        </p:txBody>
      </p:sp>
      <p:sp>
        <p:nvSpPr>
          <p:cNvPr id="27687" name="Text Box 39"/>
          <p:cNvSpPr txBox="1">
            <a:spLocks noChangeArrowheads="1"/>
          </p:cNvSpPr>
          <p:nvPr/>
        </p:nvSpPr>
        <p:spPr bwMode="auto">
          <a:xfrm>
            <a:off x="6705600" y="2667000"/>
            <a:ext cx="177165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1600" b="1">
                <a:latin typeface="Times New Roman" pitchFamily="18" charset="0"/>
              </a:rPr>
              <a:t>Brand Personality</a:t>
            </a:r>
          </a:p>
        </p:txBody>
      </p:sp>
      <p:sp>
        <p:nvSpPr>
          <p:cNvPr id="27688" name="Text Box 40"/>
          <p:cNvSpPr txBox="1">
            <a:spLocks noChangeArrowheads="1"/>
          </p:cNvSpPr>
          <p:nvPr/>
        </p:nvSpPr>
        <p:spPr bwMode="auto">
          <a:xfrm>
            <a:off x="1166813" y="5334000"/>
            <a:ext cx="112236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1600" b="1">
                <a:latin typeface="Times New Roman" pitchFamily="18" charset="0"/>
              </a:rPr>
              <a:t>Functional</a:t>
            </a:r>
          </a:p>
        </p:txBody>
      </p:sp>
      <p:sp>
        <p:nvSpPr>
          <p:cNvPr id="27689" name="Text Box 41"/>
          <p:cNvSpPr txBox="1">
            <a:spLocks noChangeArrowheads="1"/>
          </p:cNvSpPr>
          <p:nvPr/>
        </p:nvSpPr>
        <p:spPr bwMode="auto">
          <a:xfrm>
            <a:off x="838200" y="1676400"/>
            <a:ext cx="161925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1600" b="1">
                <a:latin typeface="Times New Roman" pitchFamily="18" charset="0"/>
              </a:rPr>
              <a:t>Product-Related</a:t>
            </a:r>
          </a:p>
        </p:txBody>
      </p:sp>
      <p:sp>
        <p:nvSpPr>
          <p:cNvPr id="27690" name="Text Box 42"/>
          <p:cNvSpPr txBox="1">
            <a:spLocks noChangeArrowheads="1"/>
          </p:cNvSpPr>
          <p:nvPr/>
        </p:nvSpPr>
        <p:spPr bwMode="auto">
          <a:xfrm>
            <a:off x="3689350" y="6019800"/>
            <a:ext cx="1258888"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1600" b="1">
                <a:latin typeface="Times New Roman" pitchFamily="18" charset="0"/>
              </a:rPr>
              <a:t>Experiential</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p:txBody>
          <a:bodyPr/>
          <a:lstStyle/>
          <a:p>
            <a:r>
              <a:rPr lang="en-US">
                <a:solidFill>
                  <a:schemeClr val="hlink"/>
                </a:solidFill>
              </a:rPr>
              <a:t>Qualitative Research Techniques</a:t>
            </a:r>
          </a:p>
        </p:txBody>
      </p:sp>
      <p:sp>
        <p:nvSpPr>
          <p:cNvPr id="78851" name="Rectangle 3"/>
          <p:cNvSpPr>
            <a:spLocks noGrp="1" noChangeArrowheads="1"/>
          </p:cNvSpPr>
          <p:nvPr>
            <p:ph idx="1"/>
          </p:nvPr>
        </p:nvSpPr>
        <p:spPr/>
        <p:txBody>
          <a:bodyPr/>
          <a:lstStyle/>
          <a:p>
            <a:r>
              <a:rPr lang="en-US"/>
              <a:t>Projective techniques</a:t>
            </a:r>
          </a:p>
          <a:p>
            <a:pPr lvl="1"/>
            <a:r>
              <a:rPr lang="en-US" altLang="ja-JP">
                <a:ea typeface="ＭＳ Ｐゴシック" charset="-128"/>
              </a:rPr>
              <a:t>Diagnostic tools to uncover the true opinions and feelings of consumers when they are unwilling or otherwise unable to express themselves on these matters </a:t>
            </a:r>
            <a:endParaRPr lang="en-US"/>
          </a:p>
        </p:txBody>
      </p:sp>
      <p:sp>
        <p:nvSpPr>
          <p:cNvPr id="5" name="Slide Number Placeholder 4"/>
          <p:cNvSpPr>
            <a:spLocks noGrp="1"/>
          </p:cNvSpPr>
          <p:nvPr>
            <p:ph type="sldNum" sz="quarter" idx="12"/>
          </p:nvPr>
        </p:nvSpPr>
        <p:spPr/>
        <p:txBody>
          <a:bodyPr/>
          <a:lstStyle/>
          <a:p>
            <a:r>
              <a:rPr lang="en-US"/>
              <a:t>9.</a:t>
            </a:r>
            <a:fld id="{2DADBF81-C546-4A51-829E-335F660CEEEB}" type="slidenum">
              <a:rPr lang="en-US"/>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a:xfrm>
            <a:off x="457200" y="0"/>
            <a:ext cx="8229600" cy="1143000"/>
          </a:xfrm>
        </p:spPr>
        <p:txBody>
          <a:bodyPr/>
          <a:lstStyle/>
          <a:p>
            <a:r>
              <a:rPr lang="en-US" sz="4000">
                <a:solidFill>
                  <a:schemeClr val="hlink"/>
                </a:solidFill>
              </a:rPr>
              <a:t>Projective Techniques</a:t>
            </a:r>
          </a:p>
        </p:txBody>
      </p:sp>
      <p:sp>
        <p:nvSpPr>
          <p:cNvPr id="28675" name="Rectangle 3"/>
          <p:cNvSpPr>
            <a:spLocks noGrp="1" noChangeArrowheads="1"/>
          </p:cNvSpPr>
          <p:nvPr>
            <p:ph idx="1"/>
          </p:nvPr>
        </p:nvSpPr>
        <p:spPr>
          <a:xfrm>
            <a:off x="457200" y="1371600"/>
            <a:ext cx="8382000" cy="4876800"/>
          </a:xfrm>
        </p:spPr>
        <p:txBody>
          <a:bodyPr/>
          <a:lstStyle/>
          <a:p>
            <a:r>
              <a:rPr lang="en-US"/>
              <a:t>Consumers might feel that it would be socially unacceptable to express their true feelings</a:t>
            </a:r>
          </a:p>
          <a:p>
            <a:r>
              <a:rPr lang="en-US"/>
              <a:t>Projective techniques are diagnostic tools to uncover the true opinions and feelings of consumers</a:t>
            </a:r>
          </a:p>
          <a:p>
            <a:r>
              <a:rPr lang="en-US"/>
              <a:t>Examples:</a:t>
            </a:r>
          </a:p>
          <a:p>
            <a:pPr lvl="1"/>
            <a:r>
              <a:rPr lang="en-US"/>
              <a:t>Completion and interpretation tasks</a:t>
            </a:r>
          </a:p>
          <a:p>
            <a:pPr lvl="1"/>
            <a:r>
              <a:rPr lang="en-US"/>
              <a:t>Comparison tasks</a:t>
            </a:r>
          </a:p>
        </p:txBody>
      </p:sp>
      <p:sp>
        <p:nvSpPr>
          <p:cNvPr id="5" name="Slide Number Placeholder 4"/>
          <p:cNvSpPr>
            <a:spLocks noGrp="1"/>
          </p:cNvSpPr>
          <p:nvPr>
            <p:ph type="sldNum" sz="quarter" idx="12"/>
          </p:nvPr>
        </p:nvSpPr>
        <p:spPr/>
        <p:txBody>
          <a:bodyPr/>
          <a:lstStyle/>
          <a:p>
            <a:r>
              <a:rPr lang="en-US"/>
              <a:t>9.</a:t>
            </a:r>
            <a:fld id="{77EF73F5-4322-4773-A9C0-42172ECA9044}" type="slidenum">
              <a:rPr lang="en-US"/>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r>
              <a:rPr lang="en-US" altLang="ja-JP">
                <a:solidFill>
                  <a:schemeClr val="hlink"/>
                </a:solidFill>
                <a:ea typeface="ＭＳ Ｐゴシック" charset="-128"/>
              </a:rPr>
              <a:t>New approach: ZMET</a:t>
            </a:r>
            <a:endParaRPr lang="en-US">
              <a:solidFill>
                <a:schemeClr val="hlink"/>
              </a:solidFill>
            </a:endParaRPr>
          </a:p>
        </p:txBody>
      </p:sp>
      <p:sp>
        <p:nvSpPr>
          <p:cNvPr id="80899" name="Rectangle 3"/>
          <p:cNvSpPr>
            <a:spLocks noGrp="1" noChangeArrowheads="1"/>
          </p:cNvSpPr>
          <p:nvPr>
            <p:ph idx="1"/>
          </p:nvPr>
        </p:nvSpPr>
        <p:spPr/>
        <p:txBody>
          <a:bodyPr/>
          <a:lstStyle/>
          <a:p>
            <a:r>
              <a:rPr lang="en-US" altLang="ja-JP">
                <a:ea typeface="ＭＳ Ｐゴシック" charset="-128"/>
              </a:rPr>
              <a:t>Zaltman Metaphor Elicitation Technique (ZMET)</a:t>
            </a:r>
            <a:endParaRPr lang="en-US" altLang="ja-JP" u="sng">
              <a:ea typeface="ＭＳ Ｐゴシック" charset="-128"/>
            </a:endParaRPr>
          </a:p>
          <a:p>
            <a:r>
              <a:rPr lang="en-US" altLang="ja-JP">
                <a:ea typeface="ＭＳ Ｐゴシック" charset="-128"/>
              </a:rPr>
              <a:t>ZMET is “a technique for eliciting interconnected constructs that influence thought and behavior.” </a:t>
            </a:r>
            <a:endParaRPr lang="en-US"/>
          </a:p>
        </p:txBody>
      </p:sp>
      <p:sp>
        <p:nvSpPr>
          <p:cNvPr id="5" name="Slide Number Placeholder 4"/>
          <p:cNvSpPr>
            <a:spLocks noGrp="1"/>
          </p:cNvSpPr>
          <p:nvPr>
            <p:ph type="sldNum" sz="quarter" idx="12"/>
          </p:nvPr>
        </p:nvSpPr>
        <p:spPr/>
        <p:txBody>
          <a:bodyPr/>
          <a:lstStyle/>
          <a:p>
            <a:r>
              <a:rPr lang="en-US"/>
              <a:t>9.</a:t>
            </a:r>
            <a:fld id="{DBC11312-B21D-4C88-86D7-68F3B79531D5}" type="slidenum">
              <a:rPr lang="en-US"/>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p:txBody>
          <a:bodyPr/>
          <a:lstStyle/>
          <a:p>
            <a:r>
              <a:rPr lang="en-US">
                <a:solidFill>
                  <a:schemeClr val="hlink"/>
                </a:solidFill>
              </a:rPr>
              <a:t>ZMET</a:t>
            </a:r>
          </a:p>
        </p:txBody>
      </p:sp>
      <p:sp>
        <p:nvSpPr>
          <p:cNvPr id="81923" name="Rectangle 3"/>
          <p:cNvSpPr>
            <a:spLocks noGrp="1" noChangeArrowheads="1"/>
          </p:cNvSpPr>
          <p:nvPr>
            <p:ph idx="1"/>
          </p:nvPr>
        </p:nvSpPr>
        <p:spPr/>
        <p:txBody>
          <a:bodyPr/>
          <a:lstStyle/>
          <a:p>
            <a:pPr>
              <a:lnSpc>
                <a:spcPct val="80000"/>
              </a:lnSpc>
            </a:pPr>
            <a:r>
              <a:rPr lang="en-US" altLang="ja-JP" sz="2800">
                <a:ea typeface="ＭＳ Ｐゴシック" charset="-128"/>
              </a:rPr>
              <a:t>The guided conversation consists of a series of steps that includes some or all of the following:</a:t>
            </a:r>
          </a:p>
          <a:p>
            <a:pPr lvl="1">
              <a:lnSpc>
                <a:spcPct val="80000"/>
              </a:lnSpc>
            </a:pPr>
            <a:r>
              <a:rPr lang="en-US" altLang="ja-JP" sz="2400">
                <a:ea typeface="ＭＳ Ｐゴシック" charset="-128"/>
              </a:rPr>
              <a:t>Story telling</a:t>
            </a:r>
          </a:p>
          <a:p>
            <a:pPr lvl="1">
              <a:lnSpc>
                <a:spcPct val="80000"/>
              </a:lnSpc>
            </a:pPr>
            <a:r>
              <a:rPr lang="en-US" altLang="ja-JP" sz="2400">
                <a:ea typeface="ＭＳ Ｐゴシック" charset="-128"/>
              </a:rPr>
              <a:t>Missed images</a:t>
            </a:r>
          </a:p>
          <a:p>
            <a:pPr lvl="1">
              <a:lnSpc>
                <a:spcPct val="80000"/>
              </a:lnSpc>
            </a:pPr>
            <a:r>
              <a:rPr lang="en-US" altLang="ja-JP" sz="2400">
                <a:ea typeface="ＭＳ Ｐゴシック" charset="-128"/>
              </a:rPr>
              <a:t>Sorting task</a:t>
            </a:r>
          </a:p>
          <a:p>
            <a:pPr lvl="1">
              <a:lnSpc>
                <a:spcPct val="80000"/>
              </a:lnSpc>
            </a:pPr>
            <a:r>
              <a:rPr lang="en-US" altLang="ja-JP" sz="2400">
                <a:ea typeface="ＭＳ Ｐゴシック" charset="-128"/>
              </a:rPr>
              <a:t>Construct elicitation</a:t>
            </a:r>
          </a:p>
          <a:p>
            <a:pPr lvl="1">
              <a:lnSpc>
                <a:spcPct val="80000"/>
              </a:lnSpc>
            </a:pPr>
            <a:r>
              <a:rPr lang="en-US" altLang="ja-JP" sz="2400">
                <a:ea typeface="ＭＳ Ｐゴシック" charset="-128"/>
              </a:rPr>
              <a:t>The most representative picture</a:t>
            </a:r>
          </a:p>
          <a:p>
            <a:pPr lvl="1">
              <a:lnSpc>
                <a:spcPct val="80000"/>
              </a:lnSpc>
            </a:pPr>
            <a:r>
              <a:rPr lang="en-US" altLang="ja-JP" sz="2400">
                <a:ea typeface="ＭＳ Ｐゴシック" charset="-128"/>
              </a:rPr>
              <a:t>Opposite images</a:t>
            </a:r>
          </a:p>
          <a:p>
            <a:pPr lvl="1">
              <a:lnSpc>
                <a:spcPct val="80000"/>
              </a:lnSpc>
            </a:pPr>
            <a:r>
              <a:rPr lang="en-US" altLang="ja-JP" sz="2400">
                <a:ea typeface="ＭＳ Ｐゴシック" charset="-128"/>
              </a:rPr>
              <a:t>Sensory images</a:t>
            </a:r>
          </a:p>
          <a:p>
            <a:pPr lvl="1">
              <a:lnSpc>
                <a:spcPct val="80000"/>
              </a:lnSpc>
            </a:pPr>
            <a:r>
              <a:rPr lang="en-US" altLang="ja-JP" sz="2400">
                <a:ea typeface="ＭＳ Ｐゴシック" charset="-128"/>
              </a:rPr>
              <a:t>Mental map</a:t>
            </a:r>
          </a:p>
          <a:p>
            <a:pPr lvl="1">
              <a:lnSpc>
                <a:spcPct val="80000"/>
              </a:lnSpc>
            </a:pPr>
            <a:r>
              <a:rPr lang="en-US" altLang="ja-JP" sz="2400">
                <a:ea typeface="ＭＳ Ｐゴシック" charset="-128"/>
              </a:rPr>
              <a:t>Summary image</a:t>
            </a:r>
          </a:p>
          <a:p>
            <a:pPr lvl="1">
              <a:lnSpc>
                <a:spcPct val="80000"/>
              </a:lnSpc>
            </a:pPr>
            <a:r>
              <a:rPr lang="en-US" altLang="ja-JP" sz="2400">
                <a:ea typeface="ＭＳ Ｐゴシック" charset="-128"/>
              </a:rPr>
              <a:t>Vignette</a:t>
            </a:r>
            <a:endParaRPr lang="en-US" sz="2400"/>
          </a:p>
        </p:txBody>
      </p:sp>
      <p:sp>
        <p:nvSpPr>
          <p:cNvPr id="5" name="Slide Number Placeholder 4"/>
          <p:cNvSpPr>
            <a:spLocks noGrp="1"/>
          </p:cNvSpPr>
          <p:nvPr>
            <p:ph type="sldNum" sz="quarter" idx="12"/>
          </p:nvPr>
        </p:nvSpPr>
        <p:spPr/>
        <p:txBody>
          <a:bodyPr/>
          <a:lstStyle/>
          <a:p>
            <a:r>
              <a:rPr lang="en-US"/>
              <a:t>9.</a:t>
            </a:r>
            <a:fld id="{50462846-D853-4488-8B4C-679AE8858C20}" type="slidenum">
              <a:rPr lang="en-US"/>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457200" y="0"/>
            <a:ext cx="8229600" cy="1143000"/>
          </a:xfrm>
        </p:spPr>
        <p:txBody>
          <a:bodyPr/>
          <a:lstStyle/>
          <a:p>
            <a:r>
              <a:rPr lang="en-US" sz="4000">
                <a:solidFill>
                  <a:schemeClr val="hlink"/>
                </a:solidFill>
              </a:rPr>
              <a:t>Brand Personality and Values</a:t>
            </a:r>
          </a:p>
        </p:txBody>
      </p:sp>
      <p:sp>
        <p:nvSpPr>
          <p:cNvPr id="29699" name="Rectangle 3"/>
          <p:cNvSpPr>
            <a:spLocks noGrp="1" noChangeArrowheads="1"/>
          </p:cNvSpPr>
          <p:nvPr>
            <p:ph idx="1"/>
          </p:nvPr>
        </p:nvSpPr>
        <p:spPr>
          <a:xfrm>
            <a:off x="228600" y="1066800"/>
            <a:ext cx="8610600" cy="5181600"/>
          </a:xfrm>
        </p:spPr>
        <p:txBody>
          <a:bodyPr>
            <a:normAutofit lnSpcReduction="10000"/>
          </a:bodyPr>
          <a:lstStyle/>
          <a:p>
            <a:r>
              <a:rPr lang="en-US" i="1"/>
              <a:t>Brand personality</a:t>
            </a:r>
            <a:r>
              <a:rPr lang="en-US"/>
              <a:t> refers to the human characteristics or traits that can be attributed to a brand.</a:t>
            </a:r>
          </a:p>
          <a:p>
            <a:r>
              <a:rPr lang="en-US"/>
              <a:t>The Big Five</a:t>
            </a:r>
          </a:p>
          <a:p>
            <a:pPr lvl="1"/>
            <a:r>
              <a:rPr lang="en-US"/>
              <a:t>Sincerity (down-to-earth, wholesome, and cheerful)</a:t>
            </a:r>
          </a:p>
          <a:p>
            <a:pPr lvl="1"/>
            <a:r>
              <a:rPr lang="en-US"/>
              <a:t>Excitement (daring, spirited, imaginative, and up-to-date)</a:t>
            </a:r>
          </a:p>
          <a:p>
            <a:pPr lvl="1"/>
            <a:r>
              <a:rPr lang="en-US"/>
              <a:t>Competence (reliable, intelligent, and successful)</a:t>
            </a:r>
          </a:p>
          <a:p>
            <a:pPr lvl="1"/>
            <a:r>
              <a:rPr lang="en-US"/>
              <a:t>Sophistication (upper class and charming)</a:t>
            </a:r>
          </a:p>
          <a:p>
            <a:pPr lvl="1"/>
            <a:r>
              <a:rPr lang="en-US"/>
              <a:t>Ruggedness (outdoorsy and tough)</a:t>
            </a:r>
          </a:p>
          <a:p>
            <a:pPr algn="r">
              <a:buFont typeface="Wingdings" pitchFamily="2" charset="2"/>
              <a:buNone/>
            </a:pPr>
            <a:r>
              <a:rPr lang="en-US" sz="2000"/>
              <a:t>Jennifer Aaker, 1997</a:t>
            </a:r>
          </a:p>
        </p:txBody>
      </p:sp>
      <p:sp>
        <p:nvSpPr>
          <p:cNvPr id="5" name="Slide Number Placeholder 4"/>
          <p:cNvSpPr>
            <a:spLocks noGrp="1"/>
          </p:cNvSpPr>
          <p:nvPr>
            <p:ph type="sldNum" sz="quarter" idx="12"/>
          </p:nvPr>
        </p:nvSpPr>
        <p:spPr/>
        <p:txBody>
          <a:bodyPr/>
          <a:lstStyle/>
          <a:p>
            <a:r>
              <a:rPr lang="en-US"/>
              <a:t>9.</a:t>
            </a:r>
            <a:fld id="{A8B4D7A3-3B42-478E-A904-622680C86CB2}" type="slidenum">
              <a:rPr lang="en-US"/>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p:txBody>
          <a:bodyPr>
            <a:normAutofit fontScale="90000"/>
          </a:bodyPr>
          <a:lstStyle/>
          <a:p>
            <a:r>
              <a:rPr lang="en-US" altLang="ja-JP" sz="3600">
                <a:solidFill>
                  <a:schemeClr val="hlink"/>
                </a:solidFill>
                <a:ea typeface="ＭＳ Ｐゴシック" charset="-128"/>
              </a:rPr>
              <a:t>Identifying Key Brand Personality Associations</a:t>
            </a:r>
            <a:r>
              <a:rPr lang="en-US" altLang="ja-JP" sz="4000">
                <a:ea typeface="ＭＳ Ｐゴシック" charset="-128"/>
              </a:rPr>
              <a:t> </a:t>
            </a:r>
            <a:endParaRPr lang="en-US" sz="4000"/>
          </a:p>
        </p:txBody>
      </p:sp>
      <p:sp>
        <p:nvSpPr>
          <p:cNvPr id="79875" name="Rectangle 3"/>
          <p:cNvSpPr>
            <a:spLocks noGrp="1" noChangeArrowheads="1"/>
          </p:cNvSpPr>
          <p:nvPr>
            <p:ph idx="1"/>
          </p:nvPr>
        </p:nvSpPr>
        <p:spPr/>
        <p:txBody>
          <a:bodyPr/>
          <a:lstStyle/>
          <a:p>
            <a:pPr lvl="1">
              <a:buFont typeface="Wingdings" pitchFamily="2" charset="2"/>
              <a:buNone/>
            </a:pPr>
            <a:r>
              <a:rPr lang="en-US" altLang="ja-JP" b="1">
                <a:ea typeface="ＭＳ Ｐゴシック" charset="-128"/>
              </a:rPr>
              <a:t>					BUSH		KERRY</a:t>
            </a:r>
          </a:p>
          <a:p>
            <a:r>
              <a:rPr lang="en-US" altLang="ja-JP" b="1">
                <a:ea typeface="ＭＳ Ｐゴシック" charset="-128"/>
              </a:rPr>
              <a:t>Coffee		</a:t>
            </a:r>
            <a:r>
              <a:rPr lang="en-US" altLang="ja-JP">
                <a:ea typeface="ＭＳ Ｐゴシック" charset="-128"/>
              </a:rPr>
              <a:t>Dunkin’ Donuts		Starbucks</a:t>
            </a:r>
            <a:endParaRPr lang="en-US" altLang="ja-JP" b="1">
              <a:ea typeface="ＭＳ Ｐゴシック" charset="-128"/>
            </a:endParaRPr>
          </a:p>
          <a:p>
            <a:r>
              <a:rPr lang="en-US" altLang="ja-JP" b="1">
                <a:ea typeface="ＭＳ Ｐゴシック" charset="-128"/>
              </a:rPr>
              <a:t>Technology	</a:t>
            </a:r>
            <a:r>
              <a:rPr lang="en-US" altLang="ja-JP">
                <a:ea typeface="ＭＳ Ｐゴシック" charset="-128"/>
              </a:rPr>
              <a:t>IBM				Apple</a:t>
            </a:r>
            <a:endParaRPr lang="en-US" altLang="ja-JP" b="1">
              <a:ea typeface="ＭＳ Ｐゴシック" charset="-128"/>
            </a:endParaRPr>
          </a:p>
          <a:p>
            <a:r>
              <a:rPr lang="en-US" altLang="ja-JP" b="1">
                <a:ea typeface="ＭＳ Ｐゴシック" charset="-128"/>
              </a:rPr>
              <a:t>Auto		</a:t>
            </a:r>
            <a:r>
              <a:rPr lang="en-US" altLang="ja-JP">
                <a:ea typeface="ＭＳ Ｐゴシック" charset="-128"/>
              </a:rPr>
              <a:t>Ford				BMW</a:t>
            </a:r>
            <a:endParaRPr lang="en-US" altLang="ja-JP" b="1">
              <a:ea typeface="ＭＳ Ｐゴシック" charset="-128"/>
            </a:endParaRPr>
          </a:p>
          <a:p>
            <a:r>
              <a:rPr lang="en-US" altLang="ja-JP" b="1">
                <a:ea typeface="ＭＳ Ｐゴシック" charset="-128"/>
              </a:rPr>
              <a:t>Retail		</a:t>
            </a:r>
            <a:r>
              <a:rPr lang="en-US" altLang="ja-JP">
                <a:ea typeface="ＭＳ Ｐゴシック" charset="-128"/>
              </a:rPr>
              <a:t>Kmart			Target</a:t>
            </a:r>
            <a:endParaRPr lang="en-US" altLang="ja-JP" b="1">
              <a:ea typeface="ＭＳ Ｐゴシック" charset="-128"/>
            </a:endParaRPr>
          </a:p>
          <a:p>
            <a:r>
              <a:rPr lang="en-US" altLang="ja-JP" b="1">
                <a:ea typeface="ＭＳ Ｐゴシック" charset="-128"/>
              </a:rPr>
              <a:t>Fast Food	</a:t>
            </a:r>
            <a:r>
              <a:rPr lang="en-US" altLang="ja-JP">
                <a:ea typeface="ＭＳ Ｐゴシック" charset="-128"/>
              </a:rPr>
              <a:t>McDonald’s		Subway</a:t>
            </a:r>
            <a:endParaRPr lang="en-US"/>
          </a:p>
        </p:txBody>
      </p:sp>
      <p:sp>
        <p:nvSpPr>
          <p:cNvPr id="6" name="Slide Number Placeholder 4"/>
          <p:cNvSpPr>
            <a:spLocks noGrp="1"/>
          </p:cNvSpPr>
          <p:nvPr>
            <p:ph type="sldNum" sz="quarter" idx="12"/>
          </p:nvPr>
        </p:nvSpPr>
        <p:spPr/>
        <p:txBody>
          <a:bodyPr/>
          <a:lstStyle/>
          <a:p>
            <a:r>
              <a:rPr lang="en-US"/>
              <a:t>9.</a:t>
            </a:r>
            <a:fld id="{097E7C61-536F-4C3A-9629-1DB79303E746}" type="slidenum">
              <a:rPr lang="en-US"/>
              <a:pPr/>
              <a:t>9</a:t>
            </a:fld>
            <a:endParaRPr lang="en-US"/>
          </a:p>
        </p:txBody>
      </p:sp>
      <p:sp>
        <p:nvSpPr>
          <p:cNvPr id="79876" name="Rectangle 4"/>
          <p:cNvSpPr>
            <a:spLocks noChangeArrowheads="1"/>
          </p:cNvSpPr>
          <p:nvPr/>
        </p:nvSpPr>
        <p:spPr bwMode="auto">
          <a:xfrm>
            <a:off x="1447800" y="5638800"/>
            <a:ext cx="6269038"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eaLnBrk="1" hangingPunct="1"/>
            <a:r>
              <a:rPr lang="en-US" altLang="ja-JP">
                <a:ea typeface="ＭＳ Ｐゴシック" charset="-128"/>
              </a:rPr>
              <a:t>2004 U.S. presidential election,  random sample of undecided voters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rrowheads="1"/>
          </p:cNvSpPr>
          <p:nvPr>
            <p:ph type="title"/>
          </p:nvPr>
        </p:nvSpPr>
        <p:spPr/>
        <p:txBody>
          <a:bodyPr/>
          <a:lstStyle/>
          <a:p>
            <a:r>
              <a:rPr lang="en-US" altLang="ja-JP">
                <a:solidFill>
                  <a:schemeClr val="hlink"/>
                </a:solidFill>
                <a:ea typeface="ＭＳ Ｐゴシック" charset="-128"/>
              </a:rPr>
              <a:t>Experiential Methods</a:t>
            </a:r>
            <a:r>
              <a:rPr lang="en-US" altLang="ja-JP">
                <a:ea typeface="ＭＳ Ｐゴシック" charset="-128"/>
              </a:rPr>
              <a:t> </a:t>
            </a:r>
            <a:endParaRPr lang="en-US"/>
          </a:p>
        </p:txBody>
      </p:sp>
      <p:sp>
        <p:nvSpPr>
          <p:cNvPr id="82947" name="Rectangle 3"/>
          <p:cNvSpPr>
            <a:spLocks noGrp="1" noChangeArrowheads="1"/>
          </p:cNvSpPr>
          <p:nvPr>
            <p:ph idx="1"/>
          </p:nvPr>
        </p:nvSpPr>
        <p:spPr/>
        <p:txBody>
          <a:bodyPr>
            <a:normAutofit fontScale="92500"/>
          </a:bodyPr>
          <a:lstStyle/>
          <a:p>
            <a:r>
              <a:rPr lang="en-US" altLang="ja-JP" sz="2800">
                <a:ea typeface="ＭＳ Ｐゴシック" charset="-128"/>
              </a:rPr>
              <a:t>By tapping more directly into their actual home, work, or shopping behaviors, researchers might be able to elicit more meaningful responses from consumers. </a:t>
            </a:r>
          </a:p>
          <a:p>
            <a:r>
              <a:rPr lang="en-US" altLang="ja-JP" sz="2800">
                <a:ea typeface="ＭＳ Ｐゴシック" charset="-128"/>
              </a:rPr>
              <a:t>Advocates of the experiential approach have sent researchers to consumers’ homes in the morning to see how they approach their days, given business travelers Polaroid cameras and diaries to capture their feelings when in hotel rooms, and conducted “beeper studies” in which participants are instructed to write down what they’re doing when they are paged. </a:t>
            </a:r>
            <a:endParaRPr lang="en-US" sz="2800"/>
          </a:p>
        </p:txBody>
      </p:sp>
      <p:sp>
        <p:nvSpPr>
          <p:cNvPr id="5" name="Slide Number Placeholder 4"/>
          <p:cNvSpPr>
            <a:spLocks noGrp="1"/>
          </p:cNvSpPr>
          <p:nvPr>
            <p:ph type="sldNum" sz="quarter" idx="12"/>
          </p:nvPr>
        </p:nvSpPr>
        <p:spPr/>
        <p:txBody>
          <a:bodyPr/>
          <a:lstStyle/>
          <a:p>
            <a:r>
              <a:rPr lang="en-US"/>
              <a:t>9.</a:t>
            </a:r>
            <a:fld id="{5922EAEC-93DD-4E9C-A220-1AC4B339916F}" type="slidenum">
              <a:rPr lang="en-US"/>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a:xfrm>
            <a:off x="457200" y="0"/>
            <a:ext cx="8229600" cy="1143000"/>
          </a:xfrm>
        </p:spPr>
        <p:txBody>
          <a:bodyPr/>
          <a:lstStyle/>
          <a:p>
            <a:r>
              <a:rPr lang="en-US" sz="4000">
                <a:solidFill>
                  <a:schemeClr val="hlink"/>
                </a:solidFill>
              </a:rPr>
              <a:t>Quantitative Research Techniques</a:t>
            </a:r>
          </a:p>
        </p:txBody>
      </p:sp>
      <p:sp>
        <p:nvSpPr>
          <p:cNvPr id="26627" name="Rectangle 3"/>
          <p:cNvSpPr>
            <a:spLocks noGrp="1" noChangeArrowheads="1"/>
          </p:cNvSpPr>
          <p:nvPr>
            <p:ph idx="1"/>
          </p:nvPr>
        </p:nvSpPr>
        <p:spPr>
          <a:xfrm>
            <a:off x="457200" y="1371600"/>
            <a:ext cx="8382000" cy="4876800"/>
          </a:xfrm>
        </p:spPr>
        <p:txBody>
          <a:bodyPr/>
          <a:lstStyle/>
          <a:p>
            <a:r>
              <a:rPr lang="en-US"/>
              <a:t>Awareness</a:t>
            </a:r>
          </a:p>
          <a:p>
            <a:r>
              <a:rPr lang="en-US"/>
              <a:t>Image</a:t>
            </a:r>
          </a:p>
          <a:p>
            <a:r>
              <a:rPr lang="en-US"/>
              <a:t>Brand responses</a:t>
            </a:r>
          </a:p>
          <a:p>
            <a:r>
              <a:rPr lang="en-US"/>
              <a:t>Brand relationships</a:t>
            </a:r>
          </a:p>
        </p:txBody>
      </p:sp>
      <p:sp>
        <p:nvSpPr>
          <p:cNvPr id="5" name="Slide Number Placeholder 4"/>
          <p:cNvSpPr>
            <a:spLocks noGrp="1"/>
          </p:cNvSpPr>
          <p:nvPr>
            <p:ph type="sldNum" sz="quarter" idx="12"/>
          </p:nvPr>
        </p:nvSpPr>
        <p:spPr/>
        <p:txBody>
          <a:bodyPr/>
          <a:lstStyle/>
          <a:p>
            <a:r>
              <a:rPr lang="en-US"/>
              <a:t>9.</a:t>
            </a:r>
            <a:fld id="{F3A4B3A9-990A-4D91-979B-78D8F4295D02}" type="slidenum">
              <a:rPr lang="en-US"/>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457200" y="0"/>
            <a:ext cx="8229600" cy="1143000"/>
          </a:xfrm>
        </p:spPr>
        <p:txBody>
          <a:bodyPr/>
          <a:lstStyle/>
          <a:p>
            <a:r>
              <a:rPr lang="en-US" sz="4000">
                <a:solidFill>
                  <a:schemeClr val="hlink"/>
                </a:solidFill>
              </a:rPr>
              <a:t>Awareness</a:t>
            </a:r>
          </a:p>
        </p:txBody>
      </p:sp>
      <p:sp>
        <p:nvSpPr>
          <p:cNvPr id="31747" name="Rectangle 3"/>
          <p:cNvSpPr>
            <a:spLocks noGrp="1" noChangeArrowheads="1"/>
          </p:cNvSpPr>
          <p:nvPr>
            <p:ph idx="1"/>
          </p:nvPr>
        </p:nvSpPr>
        <p:spPr>
          <a:xfrm>
            <a:off x="457200" y="1219200"/>
            <a:ext cx="8382000" cy="4876800"/>
          </a:xfrm>
        </p:spPr>
        <p:txBody>
          <a:bodyPr/>
          <a:lstStyle/>
          <a:p>
            <a:r>
              <a:rPr lang="en-US"/>
              <a:t>Recognition</a:t>
            </a:r>
          </a:p>
          <a:p>
            <a:pPr lvl="1"/>
            <a:r>
              <a:rPr lang="en-US"/>
              <a:t>Ability of consumers to identify the brand (and its elements) under various circumstances</a:t>
            </a:r>
          </a:p>
          <a:p>
            <a:r>
              <a:rPr lang="en-US"/>
              <a:t>Recall</a:t>
            </a:r>
          </a:p>
          <a:p>
            <a:pPr lvl="1"/>
            <a:r>
              <a:rPr lang="en-US"/>
              <a:t>Ability of consumers to retrieve the actual brand elements from memory</a:t>
            </a:r>
          </a:p>
          <a:p>
            <a:pPr lvl="1"/>
            <a:r>
              <a:rPr lang="en-US"/>
              <a:t>Unaided vs. aided recall </a:t>
            </a:r>
          </a:p>
        </p:txBody>
      </p:sp>
      <p:sp>
        <p:nvSpPr>
          <p:cNvPr id="5" name="Slide Number Placeholder 4"/>
          <p:cNvSpPr>
            <a:spLocks noGrp="1"/>
          </p:cNvSpPr>
          <p:nvPr>
            <p:ph type="sldNum" sz="quarter" idx="12"/>
          </p:nvPr>
        </p:nvSpPr>
        <p:spPr/>
        <p:txBody>
          <a:bodyPr/>
          <a:lstStyle/>
          <a:p>
            <a:r>
              <a:rPr lang="en-US"/>
              <a:t>9.</a:t>
            </a:r>
            <a:fld id="{A2A1E0AB-2BD5-48B9-9869-DD5E3A7B11B0}" type="slidenum">
              <a:rPr lang="en-US"/>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rrowheads="1"/>
          </p:cNvSpPr>
          <p:nvPr>
            <p:ph type="title"/>
          </p:nvPr>
        </p:nvSpPr>
        <p:spPr/>
        <p:txBody>
          <a:bodyPr/>
          <a:lstStyle/>
          <a:p>
            <a:r>
              <a:rPr lang="en-US">
                <a:solidFill>
                  <a:schemeClr val="hlink"/>
                </a:solidFill>
              </a:rPr>
              <a:t>Awareness</a:t>
            </a:r>
          </a:p>
        </p:txBody>
      </p:sp>
      <p:sp>
        <p:nvSpPr>
          <p:cNvPr id="77827" name="Rectangle 3"/>
          <p:cNvSpPr>
            <a:spLocks noGrp="1" noChangeArrowheads="1"/>
          </p:cNvSpPr>
          <p:nvPr>
            <p:ph idx="1"/>
          </p:nvPr>
        </p:nvSpPr>
        <p:spPr/>
        <p:txBody>
          <a:bodyPr/>
          <a:lstStyle/>
          <a:p>
            <a:pPr>
              <a:lnSpc>
                <a:spcPct val="90000"/>
              </a:lnSpc>
            </a:pPr>
            <a:r>
              <a:rPr lang="en-US" altLang="ja-JP" sz="2800">
                <a:ea typeface="ＭＳ Ｐゴシック" charset="-128"/>
              </a:rPr>
              <a:t>Corrections for guessing </a:t>
            </a:r>
          </a:p>
          <a:p>
            <a:pPr lvl="1">
              <a:lnSpc>
                <a:spcPct val="90000"/>
              </a:lnSpc>
            </a:pPr>
            <a:r>
              <a:rPr lang="en-US" altLang="ja-JP" sz="2400">
                <a:ea typeface="ＭＳ Ｐゴシック" charset="-128"/>
              </a:rPr>
              <a:t>Any research measure must consider the issue of consumers making up responses or guessing. </a:t>
            </a:r>
          </a:p>
          <a:p>
            <a:pPr>
              <a:lnSpc>
                <a:spcPct val="90000"/>
              </a:lnSpc>
            </a:pPr>
            <a:r>
              <a:rPr lang="en-US" altLang="ja-JP" sz="2800">
                <a:ea typeface="ＭＳ Ｐゴシック" charset="-128"/>
              </a:rPr>
              <a:t>Strategic implications </a:t>
            </a:r>
          </a:p>
          <a:p>
            <a:pPr lvl="1">
              <a:lnSpc>
                <a:spcPct val="90000"/>
              </a:lnSpc>
            </a:pPr>
            <a:r>
              <a:rPr lang="en-US" altLang="ja-JP" sz="2400">
                <a:ea typeface="ＭＳ Ｐゴシック" charset="-128"/>
              </a:rPr>
              <a:t>The advantage of aided recall measures is that they yield insight into how brand knowledge is organized in memory and what kind of cues or reminders may be necessary for consumers to be able to retrieve the brand from memory. </a:t>
            </a:r>
          </a:p>
          <a:p>
            <a:pPr lvl="1">
              <a:lnSpc>
                <a:spcPct val="90000"/>
              </a:lnSpc>
            </a:pPr>
            <a:r>
              <a:rPr lang="en-US" altLang="ja-JP" sz="2400">
                <a:ea typeface="ＭＳ Ｐゴシック" charset="-128"/>
              </a:rPr>
              <a:t>The important point to note is that the category structure that exists in consumers’ minds—as reflected by brand recall performance—can have profound implications for consumer choice and marketing strategy. </a:t>
            </a:r>
            <a:endParaRPr lang="en-US" sz="2400"/>
          </a:p>
        </p:txBody>
      </p:sp>
      <p:sp>
        <p:nvSpPr>
          <p:cNvPr id="5" name="Slide Number Placeholder 4"/>
          <p:cNvSpPr>
            <a:spLocks noGrp="1"/>
          </p:cNvSpPr>
          <p:nvPr>
            <p:ph type="sldNum" sz="quarter" idx="12"/>
          </p:nvPr>
        </p:nvSpPr>
        <p:spPr/>
        <p:txBody>
          <a:bodyPr/>
          <a:lstStyle/>
          <a:p>
            <a:r>
              <a:rPr lang="en-US"/>
              <a:t>9.</a:t>
            </a:r>
            <a:fld id="{4CDB9DA3-C847-4762-B40B-572D3D9D52A6}" type="slidenum">
              <a:rPr lang="en-US"/>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457200" y="0"/>
            <a:ext cx="8229600" cy="1143000"/>
          </a:xfrm>
        </p:spPr>
        <p:txBody>
          <a:bodyPr/>
          <a:lstStyle/>
          <a:p>
            <a:r>
              <a:rPr lang="en-US" sz="4000">
                <a:solidFill>
                  <a:schemeClr val="hlink"/>
                </a:solidFill>
              </a:rPr>
              <a:t>Image</a:t>
            </a:r>
          </a:p>
        </p:txBody>
      </p:sp>
      <p:sp>
        <p:nvSpPr>
          <p:cNvPr id="32771" name="Rectangle 3"/>
          <p:cNvSpPr>
            <a:spLocks noGrp="1" noChangeArrowheads="1"/>
          </p:cNvSpPr>
          <p:nvPr>
            <p:ph idx="1"/>
          </p:nvPr>
        </p:nvSpPr>
        <p:spPr>
          <a:xfrm>
            <a:off x="457200" y="1371600"/>
            <a:ext cx="8382000" cy="4876800"/>
          </a:xfrm>
        </p:spPr>
        <p:txBody>
          <a:bodyPr/>
          <a:lstStyle/>
          <a:p>
            <a:pPr marL="609600" indent="-609600"/>
            <a:r>
              <a:rPr lang="en-US"/>
              <a:t>Ask open-ended questions to tap into the strength, favorability, and uniqueness of brand associations.</a:t>
            </a:r>
          </a:p>
          <a:p>
            <a:pPr marL="609600" indent="-609600"/>
            <a:r>
              <a:rPr lang="en-US"/>
              <a:t>These associations should be rated on scales for quantitative analysis.</a:t>
            </a:r>
          </a:p>
        </p:txBody>
      </p:sp>
      <p:sp>
        <p:nvSpPr>
          <p:cNvPr id="5" name="Slide Number Placeholder 4"/>
          <p:cNvSpPr>
            <a:spLocks noGrp="1"/>
          </p:cNvSpPr>
          <p:nvPr>
            <p:ph type="sldNum" sz="quarter" idx="12"/>
          </p:nvPr>
        </p:nvSpPr>
        <p:spPr/>
        <p:txBody>
          <a:bodyPr/>
          <a:lstStyle/>
          <a:p>
            <a:r>
              <a:rPr lang="en-US"/>
              <a:t>9.</a:t>
            </a:r>
            <a:fld id="{77AD5509-8C6A-40E2-99CE-28280D271818}" type="slidenum">
              <a:rPr lang="en-US"/>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xfrm>
            <a:off x="457200" y="0"/>
            <a:ext cx="8229600" cy="1143000"/>
          </a:xfrm>
        </p:spPr>
        <p:txBody>
          <a:bodyPr/>
          <a:lstStyle/>
          <a:p>
            <a:r>
              <a:rPr lang="en-US">
                <a:solidFill>
                  <a:schemeClr val="hlink"/>
                </a:solidFill>
              </a:rPr>
              <a:t>Brand Responses</a:t>
            </a:r>
          </a:p>
        </p:txBody>
      </p:sp>
      <p:sp>
        <p:nvSpPr>
          <p:cNvPr id="33795" name="Rectangle 3"/>
          <p:cNvSpPr>
            <a:spLocks noGrp="1" noChangeArrowheads="1"/>
          </p:cNvSpPr>
          <p:nvPr>
            <p:ph idx="1"/>
          </p:nvPr>
        </p:nvSpPr>
        <p:spPr>
          <a:xfrm>
            <a:off x="457200" y="1371600"/>
            <a:ext cx="8382000" cy="4876800"/>
          </a:xfrm>
        </p:spPr>
        <p:txBody>
          <a:bodyPr/>
          <a:lstStyle/>
          <a:p>
            <a:pPr>
              <a:lnSpc>
                <a:spcPct val="90000"/>
              </a:lnSpc>
            </a:pPr>
            <a:endParaRPr lang="en-US" sz="2800"/>
          </a:p>
          <a:p>
            <a:pPr>
              <a:lnSpc>
                <a:spcPct val="90000"/>
              </a:lnSpc>
            </a:pPr>
            <a:r>
              <a:rPr lang="en-US" altLang="ja-JP" sz="2800">
                <a:ea typeface="ＭＳ Ｐゴシック" charset="-128"/>
              </a:rPr>
              <a:t>Research in psychology suggests that purchase  intentions are most likely to be predictive of actual purchase when there is correspondence between the  two in the following categories:</a:t>
            </a:r>
          </a:p>
          <a:p>
            <a:pPr>
              <a:lnSpc>
                <a:spcPct val="90000"/>
              </a:lnSpc>
            </a:pPr>
            <a:r>
              <a:rPr lang="en-US" sz="2800"/>
              <a:t>Purchase Intentions</a:t>
            </a:r>
          </a:p>
          <a:p>
            <a:pPr lvl="1">
              <a:lnSpc>
                <a:spcPct val="90000"/>
              </a:lnSpc>
            </a:pPr>
            <a:r>
              <a:rPr lang="en-US" altLang="ja-JP" sz="2400">
                <a:ea typeface="ＭＳ Ｐゴシック" charset="-128"/>
              </a:rPr>
              <a:t>Action (buying for own use or to give as a gift)</a:t>
            </a:r>
          </a:p>
          <a:p>
            <a:pPr lvl="1">
              <a:lnSpc>
                <a:spcPct val="90000"/>
              </a:lnSpc>
            </a:pPr>
            <a:r>
              <a:rPr lang="en-US" altLang="ja-JP" sz="2400">
                <a:ea typeface="ＭＳ Ｐゴシック" charset="-128"/>
              </a:rPr>
              <a:t>Target (specific type of product and brand)</a:t>
            </a:r>
          </a:p>
          <a:p>
            <a:pPr lvl="1">
              <a:lnSpc>
                <a:spcPct val="90000"/>
              </a:lnSpc>
            </a:pPr>
            <a:r>
              <a:rPr lang="en-US" altLang="ja-JP" sz="2400">
                <a:ea typeface="ＭＳ Ｐゴシック" charset="-128"/>
              </a:rPr>
              <a:t>Context (in what type of store based on what prices and   other conditions)</a:t>
            </a:r>
          </a:p>
          <a:p>
            <a:pPr lvl="1">
              <a:lnSpc>
                <a:spcPct val="90000"/>
              </a:lnSpc>
            </a:pPr>
            <a:r>
              <a:rPr lang="en-US" altLang="ja-JP" sz="2400">
                <a:ea typeface="ＭＳ Ｐゴシック" charset="-128"/>
              </a:rPr>
              <a:t>Time (within a week, month, or year)</a:t>
            </a:r>
            <a:endParaRPr lang="en-US" sz="2400"/>
          </a:p>
        </p:txBody>
      </p:sp>
      <p:sp>
        <p:nvSpPr>
          <p:cNvPr id="5" name="Slide Number Placeholder 4"/>
          <p:cNvSpPr>
            <a:spLocks noGrp="1"/>
          </p:cNvSpPr>
          <p:nvPr>
            <p:ph type="sldNum" sz="quarter" idx="12"/>
          </p:nvPr>
        </p:nvSpPr>
        <p:spPr/>
        <p:txBody>
          <a:bodyPr/>
          <a:lstStyle/>
          <a:p>
            <a:r>
              <a:rPr lang="en-US"/>
              <a:t>9.</a:t>
            </a:r>
            <a:fld id="{9F32F936-8BB1-46D3-852D-C630047ED04C}" type="slidenum">
              <a:rPr lang="en-US"/>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a:xfrm>
            <a:off x="457200" y="0"/>
            <a:ext cx="8229600" cy="1143000"/>
          </a:xfrm>
        </p:spPr>
        <p:txBody>
          <a:bodyPr/>
          <a:lstStyle/>
          <a:p>
            <a:r>
              <a:rPr lang="en-US" sz="4000">
                <a:solidFill>
                  <a:schemeClr val="hlink"/>
                </a:solidFill>
              </a:rPr>
              <a:t>Brand Relationships</a:t>
            </a:r>
          </a:p>
        </p:txBody>
      </p:sp>
      <p:sp>
        <p:nvSpPr>
          <p:cNvPr id="34819" name="Rectangle 3"/>
          <p:cNvSpPr>
            <a:spLocks noGrp="1" noChangeArrowheads="1"/>
          </p:cNvSpPr>
          <p:nvPr>
            <p:ph idx="1"/>
          </p:nvPr>
        </p:nvSpPr>
        <p:spPr>
          <a:xfrm>
            <a:off x="457200" y="1371600"/>
            <a:ext cx="8382000" cy="4876800"/>
          </a:xfrm>
        </p:spPr>
        <p:txBody>
          <a:bodyPr/>
          <a:lstStyle/>
          <a:p>
            <a:r>
              <a:rPr lang="en-US"/>
              <a:t>Behavioral loyalty</a:t>
            </a:r>
          </a:p>
          <a:p>
            <a:r>
              <a:rPr lang="en-US"/>
              <a:t>Brand substitutability</a:t>
            </a:r>
          </a:p>
          <a:p>
            <a:r>
              <a:rPr lang="en-US"/>
              <a:t>Other brand resonance dimensions</a:t>
            </a:r>
          </a:p>
          <a:p>
            <a:pPr lvl="1"/>
            <a:r>
              <a:rPr lang="en-US" altLang="ja-JP">
                <a:ea typeface="ＭＳ Ｐゴシック" charset="-128"/>
              </a:rPr>
              <a:t>For example, in terms of engagement, measures  could explore word-of-mouth behavior, online behavior, and so forth in depth </a:t>
            </a:r>
            <a:endParaRPr lang="en-US"/>
          </a:p>
        </p:txBody>
      </p:sp>
      <p:sp>
        <p:nvSpPr>
          <p:cNvPr id="5" name="Slide Number Placeholder 4"/>
          <p:cNvSpPr>
            <a:spLocks noGrp="1"/>
          </p:cNvSpPr>
          <p:nvPr>
            <p:ph type="sldNum" sz="quarter" idx="12"/>
          </p:nvPr>
        </p:nvSpPr>
        <p:spPr/>
        <p:txBody>
          <a:bodyPr/>
          <a:lstStyle/>
          <a:p>
            <a:r>
              <a:rPr lang="en-US"/>
              <a:t>9.</a:t>
            </a:r>
            <a:fld id="{B175EC9C-ADD8-46CE-98CD-E28DA92CE897}" type="slidenum">
              <a:rPr lang="en-US"/>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457200" y="304800"/>
            <a:ext cx="8229600" cy="1143000"/>
          </a:xfrm>
        </p:spPr>
        <p:txBody>
          <a:bodyPr>
            <a:normAutofit fontScale="90000"/>
          </a:bodyPr>
          <a:lstStyle/>
          <a:p>
            <a:r>
              <a:rPr lang="en-US" sz="4000">
                <a:solidFill>
                  <a:schemeClr val="hlink"/>
                </a:solidFill>
              </a:rPr>
              <a:t>Comprehensive Models of </a:t>
            </a:r>
            <a:br>
              <a:rPr lang="en-US" sz="4000">
                <a:solidFill>
                  <a:schemeClr val="hlink"/>
                </a:solidFill>
              </a:rPr>
            </a:br>
            <a:r>
              <a:rPr lang="en-US" sz="4000">
                <a:solidFill>
                  <a:schemeClr val="hlink"/>
                </a:solidFill>
              </a:rPr>
              <a:t>Customer-Based Brand Equity</a:t>
            </a:r>
          </a:p>
        </p:txBody>
      </p:sp>
      <p:sp>
        <p:nvSpPr>
          <p:cNvPr id="35843" name="Rectangle 3"/>
          <p:cNvSpPr>
            <a:spLocks noGrp="1" noChangeArrowheads="1"/>
          </p:cNvSpPr>
          <p:nvPr>
            <p:ph idx="1"/>
          </p:nvPr>
        </p:nvSpPr>
        <p:spPr>
          <a:xfrm>
            <a:off x="304800" y="1752600"/>
            <a:ext cx="8534400" cy="4876800"/>
          </a:xfrm>
        </p:spPr>
        <p:txBody>
          <a:bodyPr/>
          <a:lstStyle/>
          <a:p>
            <a:r>
              <a:rPr lang="en-US"/>
              <a:t>Brand dynamics </a:t>
            </a:r>
          </a:p>
          <a:p>
            <a:r>
              <a:rPr lang="en-US"/>
              <a:t>Equity engines</a:t>
            </a:r>
          </a:p>
          <a:p>
            <a:r>
              <a:rPr lang="en-US"/>
              <a:t>Young &amp; Rubicam’s Brand Asset Valuator   (BAV)</a:t>
            </a:r>
          </a:p>
        </p:txBody>
      </p:sp>
      <p:sp>
        <p:nvSpPr>
          <p:cNvPr id="5" name="Slide Number Placeholder 4"/>
          <p:cNvSpPr>
            <a:spLocks noGrp="1"/>
          </p:cNvSpPr>
          <p:nvPr>
            <p:ph type="sldNum" sz="quarter" idx="12"/>
          </p:nvPr>
        </p:nvSpPr>
        <p:spPr/>
        <p:txBody>
          <a:bodyPr/>
          <a:lstStyle/>
          <a:p>
            <a:r>
              <a:rPr lang="en-US"/>
              <a:t>9.</a:t>
            </a:r>
            <a:fld id="{89E11BE8-9FC9-48C4-8DAF-7DE823A1C199}" type="slidenum">
              <a:rPr lang="en-US"/>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p:txBody>
          <a:bodyPr/>
          <a:lstStyle/>
          <a:p>
            <a:r>
              <a:rPr lang="en-US">
                <a:solidFill>
                  <a:schemeClr val="hlink"/>
                </a:solidFill>
              </a:rPr>
              <a:t>Brand Dynamics</a:t>
            </a:r>
          </a:p>
        </p:txBody>
      </p:sp>
      <p:sp>
        <p:nvSpPr>
          <p:cNvPr id="83971" name="Rectangle 3"/>
          <p:cNvSpPr>
            <a:spLocks noGrp="1" noChangeArrowheads="1"/>
          </p:cNvSpPr>
          <p:nvPr>
            <p:ph idx="1"/>
          </p:nvPr>
        </p:nvSpPr>
        <p:spPr/>
        <p:txBody>
          <a:bodyPr>
            <a:normAutofit lnSpcReduction="10000"/>
          </a:bodyPr>
          <a:lstStyle/>
          <a:p>
            <a:pPr>
              <a:lnSpc>
                <a:spcPct val="90000"/>
              </a:lnSpc>
            </a:pPr>
            <a:r>
              <a:rPr lang="en-US"/>
              <a:t>The Brand Dynamics model adopts a hierarchical approach to determine the strength of relationship a consumer has with a brand. </a:t>
            </a:r>
          </a:p>
          <a:p>
            <a:pPr>
              <a:lnSpc>
                <a:spcPct val="90000"/>
              </a:lnSpc>
            </a:pPr>
            <a:r>
              <a:rPr lang="en-US"/>
              <a:t>The five levels of the model are:</a:t>
            </a:r>
          </a:p>
          <a:p>
            <a:pPr lvl="1">
              <a:lnSpc>
                <a:spcPct val="90000"/>
              </a:lnSpc>
            </a:pPr>
            <a:r>
              <a:rPr lang="en-US"/>
              <a:t>Presence</a:t>
            </a:r>
          </a:p>
          <a:p>
            <a:pPr lvl="1">
              <a:lnSpc>
                <a:spcPct val="90000"/>
              </a:lnSpc>
            </a:pPr>
            <a:r>
              <a:rPr lang="en-US"/>
              <a:t>Relevance </a:t>
            </a:r>
          </a:p>
          <a:p>
            <a:pPr lvl="1">
              <a:lnSpc>
                <a:spcPct val="90000"/>
              </a:lnSpc>
            </a:pPr>
            <a:r>
              <a:rPr lang="en-US"/>
              <a:t>Performance</a:t>
            </a:r>
          </a:p>
          <a:p>
            <a:pPr lvl="1">
              <a:lnSpc>
                <a:spcPct val="90000"/>
              </a:lnSpc>
            </a:pPr>
            <a:r>
              <a:rPr lang="en-US"/>
              <a:t>Advantage</a:t>
            </a:r>
          </a:p>
          <a:p>
            <a:pPr lvl="1">
              <a:lnSpc>
                <a:spcPct val="90000"/>
              </a:lnSpc>
            </a:pPr>
            <a:r>
              <a:rPr lang="en-US"/>
              <a:t>Bonding </a:t>
            </a:r>
          </a:p>
        </p:txBody>
      </p:sp>
      <p:sp>
        <p:nvSpPr>
          <p:cNvPr id="5" name="Slide Number Placeholder 4"/>
          <p:cNvSpPr>
            <a:spLocks noGrp="1"/>
          </p:cNvSpPr>
          <p:nvPr>
            <p:ph type="sldNum" sz="quarter" idx="12"/>
          </p:nvPr>
        </p:nvSpPr>
        <p:spPr/>
        <p:txBody>
          <a:bodyPr/>
          <a:lstStyle/>
          <a:p>
            <a:r>
              <a:rPr lang="en-US"/>
              <a:t>9.</a:t>
            </a:r>
            <a:fld id="{71B1786B-1773-44AB-AD5D-0E434D413425}" type="slidenum">
              <a:rPr lang="en-US"/>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p:txBody>
          <a:bodyPr/>
          <a:lstStyle/>
          <a:p>
            <a:r>
              <a:rPr lang="en-US">
                <a:solidFill>
                  <a:schemeClr val="hlink"/>
                </a:solidFill>
              </a:rPr>
              <a:t>Equity Engines</a:t>
            </a:r>
          </a:p>
        </p:txBody>
      </p:sp>
      <p:sp>
        <p:nvSpPr>
          <p:cNvPr id="84995" name="Rectangle 3"/>
          <p:cNvSpPr>
            <a:spLocks noGrp="1" noChangeArrowheads="1"/>
          </p:cNvSpPr>
          <p:nvPr>
            <p:ph idx="1"/>
          </p:nvPr>
        </p:nvSpPr>
        <p:spPr/>
        <p:txBody>
          <a:bodyPr/>
          <a:lstStyle/>
          <a:p>
            <a:r>
              <a:rPr lang="en-US" sz="2800"/>
              <a:t>This model delineates three key dimensions of brand affinity</a:t>
            </a:r>
            <a:r>
              <a:rPr lang="en-US" sz="2800">
                <a:latin typeface="Arial" charset="0"/>
                <a:cs typeface="Arial" charset="0"/>
              </a:rPr>
              <a:t>—</a:t>
            </a:r>
            <a:r>
              <a:rPr lang="en-US" sz="2800"/>
              <a:t>the emotional and intangible benefits of a brand</a:t>
            </a:r>
            <a:r>
              <a:rPr lang="en-US" sz="2800">
                <a:latin typeface="Arial" charset="0"/>
                <a:cs typeface="Arial" charset="0"/>
              </a:rPr>
              <a:t>—</a:t>
            </a:r>
            <a:r>
              <a:rPr lang="en-US" sz="2800"/>
              <a:t>as follows:</a:t>
            </a:r>
          </a:p>
          <a:p>
            <a:pPr lvl="1"/>
            <a:r>
              <a:rPr lang="en-US" sz="2400" i="1"/>
              <a:t>Authority:</a:t>
            </a:r>
            <a:r>
              <a:rPr lang="en-US" sz="2400"/>
              <a:t> The reputation of a brand, whether as a long-standing leader or as a pioneer in innovation </a:t>
            </a:r>
          </a:p>
          <a:p>
            <a:pPr lvl="1"/>
            <a:r>
              <a:rPr lang="en-US" sz="2400" i="1"/>
              <a:t>Identification:</a:t>
            </a:r>
            <a:r>
              <a:rPr lang="en-US" sz="2400"/>
              <a:t> The closeness customers feel for a brand and how well they feel the brand matches their personal needs </a:t>
            </a:r>
          </a:p>
          <a:p>
            <a:pPr lvl="1"/>
            <a:r>
              <a:rPr lang="en-US" sz="2400" i="1"/>
              <a:t>Approval:</a:t>
            </a:r>
            <a:r>
              <a:rPr lang="en-US" sz="2400"/>
              <a:t> The way a brand fits into the wider social matrix and the intangible status it holds for experts and friends</a:t>
            </a:r>
          </a:p>
          <a:p>
            <a:pPr lvl="1"/>
            <a:endParaRPr lang="en-US" sz="2400"/>
          </a:p>
        </p:txBody>
      </p:sp>
      <p:sp>
        <p:nvSpPr>
          <p:cNvPr id="5" name="Slide Number Placeholder 4"/>
          <p:cNvSpPr>
            <a:spLocks noGrp="1"/>
          </p:cNvSpPr>
          <p:nvPr>
            <p:ph type="sldNum" sz="quarter" idx="12"/>
          </p:nvPr>
        </p:nvSpPr>
        <p:spPr/>
        <p:txBody>
          <a:bodyPr/>
          <a:lstStyle/>
          <a:p>
            <a:r>
              <a:rPr lang="en-US"/>
              <a:t>9.</a:t>
            </a:r>
            <a:fld id="{92089577-196C-4F6C-B8AF-A2A07AE116D2}" type="slidenum">
              <a:rPr lang="en-US"/>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p:cNvSpPr>
          <p:nvPr>
            <p:ph type="title"/>
          </p:nvPr>
        </p:nvSpPr>
        <p:spPr/>
        <p:txBody>
          <a:bodyPr>
            <a:normAutofit fontScale="90000"/>
          </a:bodyPr>
          <a:lstStyle/>
          <a:p>
            <a:r>
              <a:rPr lang="en-US" sz="3600">
                <a:solidFill>
                  <a:schemeClr val="hlink"/>
                </a:solidFill>
              </a:rPr>
              <a:t>Young &amp; Rubicam’s Brand Asset Valuator (BAV)</a:t>
            </a:r>
          </a:p>
        </p:txBody>
      </p:sp>
      <p:sp>
        <p:nvSpPr>
          <p:cNvPr id="86019" name="Rectangle 3"/>
          <p:cNvSpPr>
            <a:spLocks noGrp="1" noChangeArrowheads="1"/>
          </p:cNvSpPr>
          <p:nvPr>
            <p:ph idx="1"/>
          </p:nvPr>
        </p:nvSpPr>
        <p:spPr/>
        <p:txBody>
          <a:bodyPr/>
          <a:lstStyle/>
          <a:p>
            <a:pPr>
              <a:lnSpc>
                <a:spcPct val="90000"/>
              </a:lnSpc>
            </a:pPr>
            <a:r>
              <a:rPr lang="en-US" altLang="ja-JP" sz="2800">
                <a:ea typeface="ＭＳ Ｐゴシック" charset="-128"/>
              </a:rPr>
              <a:t>There are five key components of brand health in BAV—the five pillars. </a:t>
            </a:r>
          </a:p>
          <a:p>
            <a:pPr>
              <a:lnSpc>
                <a:spcPct val="90000"/>
              </a:lnSpc>
            </a:pPr>
            <a:r>
              <a:rPr lang="en-US" altLang="ja-JP" sz="2800">
                <a:ea typeface="ＭＳ Ｐゴシック" charset="-128"/>
              </a:rPr>
              <a:t>Each pillar is derived from various measures that relate to different aspects of consumers’ brand perceptions and that together trace the progression of a brand’s development.</a:t>
            </a:r>
            <a:endParaRPr lang="en-US" altLang="ja-JP" sz="2800" i="1">
              <a:ea typeface="ＭＳ Ｐゴシック" charset="-128"/>
            </a:endParaRPr>
          </a:p>
          <a:p>
            <a:pPr lvl="1">
              <a:lnSpc>
                <a:spcPct val="90000"/>
              </a:lnSpc>
            </a:pPr>
            <a:r>
              <a:rPr lang="en-US" altLang="ja-JP" sz="2400">
                <a:ea typeface="ＭＳ Ｐゴシック" charset="-128"/>
              </a:rPr>
              <a:t>Differentiation </a:t>
            </a:r>
          </a:p>
          <a:p>
            <a:pPr lvl="1">
              <a:lnSpc>
                <a:spcPct val="90000"/>
              </a:lnSpc>
            </a:pPr>
            <a:r>
              <a:rPr lang="en-US" altLang="ja-JP" sz="2400">
                <a:ea typeface="ＭＳ Ｐゴシック" charset="-128"/>
              </a:rPr>
              <a:t>Energy </a:t>
            </a:r>
          </a:p>
          <a:p>
            <a:pPr lvl="1">
              <a:lnSpc>
                <a:spcPct val="90000"/>
              </a:lnSpc>
            </a:pPr>
            <a:r>
              <a:rPr lang="en-US" altLang="ja-JP" sz="2400">
                <a:ea typeface="ＭＳ Ｐゴシック" charset="-128"/>
              </a:rPr>
              <a:t>Relevance </a:t>
            </a:r>
          </a:p>
          <a:p>
            <a:pPr lvl="1">
              <a:lnSpc>
                <a:spcPct val="90000"/>
              </a:lnSpc>
            </a:pPr>
            <a:r>
              <a:rPr lang="en-US" altLang="ja-JP" sz="2400">
                <a:ea typeface="ＭＳ Ｐゴシック" charset="-128"/>
              </a:rPr>
              <a:t>Esteem </a:t>
            </a:r>
          </a:p>
          <a:p>
            <a:pPr lvl="1">
              <a:lnSpc>
                <a:spcPct val="90000"/>
              </a:lnSpc>
            </a:pPr>
            <a:r>
              <a:rPr lang="en-US" altLang="ja-JP" sz="2400">
                <a:ea typeface="ＭＳ Ｐゴシック" charset="-128"/>
              </a:rPr>
              <a:t>Knowledge</a:t>
            </a:r>
            <a:endParaRPr lang="en-US" sz="2400"/>
          </a:p>
        </p:txBody>
      </p:sp>
      <p:sp>
        <p:nvSpPr>
          <p:cNvPr id="5" name="Slide Number Placeholder 4"/>
          <p:cNvSpPr>
            <a:spLocks noGrp="1"/>
          </p:cNvSpPr>
          <p:nvPr>
            <p:ph type="sldNum" sz="quarter" idx="12"/>
          </p:nvPr>
        </p:nvSpPr>
        <p:spPr/>
        <p:txBody>
          <a:bodyPr/>
          <a:lstStyle/>
          <a:p>
            <a:r>
              <a:rPr lang="en-US"/>
              <a:t>9.</a:t>
            </a:r>
            <a:fld id="{B8DA0220-9268-4067-8B0A-09E6B51BB9FD}" type="slidenum">
              <a:rPr lang="en-US"/>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34" name="Rectangle 70"/>
          <p:cNvSpPr>
            <a:spLocks noGrp="1" noRot="1" noChangeArrowheads="1"/>
          </p:cNvSpPr>
          <p:nvPr>
            <p:ph type="title"/>
          </p:nvPr>
        </p:nvSpPr>
        <p:spPr>
          <a:xfrm>
            <a:off x="1319213" y="53975"/>
            <a:ext cx="7824787" cy="1009650"/>
          </a:xfrm>
        </p:spPr>
        <p:txBody>
          <a:bodyPr/>
          <a:lstStyle/>
          <a:p>
            <a:r>
              <a:rPr lang="en-US" altLang="en-US" sz="4000">
                <a:solidFill>
                  <a:schemeClr val="hlink"/>
                </a:solidFill>
              </a:rPr>
              <a:t>BrandAsset® Valuator (BAV)</a:t>
            </a:r>
          </a:p>
        </p:txBody>
      </p:sp>
      <p:sp>
        <p:nvSpPr>
          <p:cNvPr id="72" name="Slide Number Placeholder 3"/>
          <p:cNvSpPr>
            <a:spLocks noGrp="1"/>
          </p:cNvSpPr>
          <p:nvPr>
            <p:ph type="sldNum" sz="quarter" idx="12"/>
          </p:nvPr>
        </p:nvSpPr>
        <p:spPr/>
        <p:txBody>
          <a:bodyPr/>
          <a:lstStyle/>
          <a:p>
            <a:r>
              <a:rPr lang="en-US"/>
              <a:t>9.</a:t>
            </a:r>
            <a:fld id="{F703A6EC-A98A-451C-B92B-244B18DC8192}" type="slidenum">
              <a:rPr lang="en-US"/>
              <a:pPr/>
              <a:t>21</a:t>
            </a:fld>
            <a:endParaRPr lang="en-US"/>
          </a:p>
        </p:txBody>
      </p:sp>
      <p:sp>
        <p:nvSpPr>
          <p:cNvPr id="36866" name="AutoShape 2"/>
          <p:cNvSpPr>
            <a:spLocks noChangeArrowheads="1"/>
          </p:cNvSpPr>
          <p:nvPr/>
        </p:nvSpPr>
        <p:spPr bwMode="auto">
          <a:xfrm>
            <a:off x="4881563" y="1504950"/>
            <a:ext cx="4046537" cy="2819400"/>
          </a:xfrm>
          <a:prstGeom prst="flowChartAlternateProcess">
            <a:avLst/>
          </a:prstGeom>
          <a:solidFill>
            <a:srgbClr val="6699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67" name="Freeform 3"/>
          <p:cNvSpPr>
            <a:spLocks/>
          </p:cNvSpPr>
          <p:nvPr/>
        </p:nvSpPr>
        <p:spPr bwMode="auto">
          <a:xfrm>
            <a:off x="5049838" y="1733550"/>
            <a:ext cx="836612" cy="996950"/>
          </a:xfrm>
          <a:custGeom>
            <a:avLst/>
            <a:gdLst>
              <a:gd name="T0" fmla="*/ 92 w 1158"/>
              <a:gd name="T1" fmla="*/ 217 h 1157"/>
              <a:gd name="T2" fmla="*/ 74 w 1158"/>
              <a:gd name="T3" fmla="*/ 153 h 1157"/>
              <a:gd name="T4" fmla="*/ 165 w 1158"/>
              <a:gd name="T5" fmla="*/ 99 h 1157"/>
              <a:gd name="T6" fmla="*/ 206 w 1158"/>
              <a:gd name="T7" fmla="*/ 58 h 1157"/>
              <a:gd name="T8" fmla="*/ 277 w 1158"/>
              <a:gd name="T9" fmla="*/ 50 h 1157"/>
              <a:gd name="T10" fmla="*/ 498 w 1158"/>
              <a:gd name="T11" fmla="*/ 52 h 1157"/>
              <a:gd name="T12" fmla="*/ 610 w 1158"/>
              <a:gd name="T13" fmla="*/ 73 h 1157"/>
              <a:gd name="T14" fmla="*/ 567 w 1158"/>
              <a:gd name="T15" fmla="*/ 70 h 1157"/>
              <a:gd name="T16" fmla="*/ 539 w 1158"/>
              <a:gd name="T17" fmla="*/ 2 h 1157"/>
              <a:gd name="T18" fmla="*/ 594 w 1158"/>
              <a:gd name="T19" fmla="*/ 0 h 1157"/>
              <a:gd name="T20" fmla="*/ 637 w 1158"/>
              <a:gd name="T21" fmla="*/ 31 h 1157"/>
              <a:gd name="T22" fmla="*/ 703 w 1158"/>
              <a:gd name="T23" fmla="*/ 79 h 1157"/>
              <a:gd name="T24" fmla="*/ 690 w 1158"/>
              <a:gd name="T25" fmla="*/ 25 h 1157"/>
              <a:gd name="T26" fmla="*/ 813 w 1158"/>
              <a:gd name="T27" fmla="*/ 77 h 1157"/>
              <a:gd name="T28" fmla="*/ 815 w 1158"/>
              <a:gd name="T29" fmla="*/ 97 h 1157"/>
              <a:gd name="T30" fmla="*/ 776 w 1158"/>
              <a:gd name="T31" fmla="*/ 149 h 1157"/>
              <a:gd name="T32" fmla="*/ 745 w 1158"/>
              <a:gd name="T33" fmla="*/ 234 h 1157"/>
              <a:gd name="T34" fmla="*/ 859 w 1158"/>
              <a:gd name="T35" fmla="*/ 281 h 1157"/>
              <a:gd name="T36" fmla="*/ 863 w 1158"/>
              <a:gd name="T37" fmla="*/ 356 h 1157"/>
              <a:gd name="T38" fmla="*/ 879 w 1158"/>
              <a:gd name="T39" fmla="*/ 298 h 1157"/>
              <a:gd name="T40" fmla="*/ 879 w 1158"/>
              <a:gd name="T41" fmla="*/ 190 h 1157"/>
              <a:gd name="T42" fmla="*/ 959 w 1158"/>
              <a:gd name="T43" fmla="*/ 219 h 1157"/>
              <a:gd name="T44" fmla="*/ 1009 w 1158"/>
              <a:gd name="T45" fmla="*/ 188 h 1157"/>
              <a:gd name="T46" fmla="*/ 1098 w 1158"/>
              <a:gd name="T47" fmla="*/ 267 h 1157"/>
              <a:gd name="T48" fmla="*/ 1158 w 1158"/>
              <a:gd name="T49" fmla="*/ 335 h 1157"/>
              <a:gd name="T50" fmla="*/ 1110 w 1158"/>
              <a:gd name="T51" fmla="*/ 362 h 1157"/>
              <a:gd name="T52" fmla="*/ 1026 w 1158"/>
              <a:gd name="T53" fmla="*/ 385 h 1157"/>
              <a:gd name="T54" fmla="*/ 1085 w 1158"/>
              <a:gd name="T55" fmla="*/ 399 h 1157"/>
              <a:gd name="T56" fmla="*/ 1110 w 1158"/>
              <a:gd name="T57" fmla="*/ 461 h 1157"/>
              <a:gd name="T58" fmla="*/ 1087 w 1158"/>
              <a:gd name="T59" fmla="*/ 465 h 1157"/>
              <a:gd name="T60" fmla="*/ 1053 w 1158"/>
              <a:gd name="T61" fmla="*/ 490 h 1157"/>
              <a:gd name="T62" fmla="*/ 1000 w 1158"/>
              <a:gd name="T63" fmla="*/ 548 h 1157"/>
              <a:gd name="T64" fmla="*/ 994 w 1158"/>
              <a:gd name="T65" fmla="*/ 628 h 1157"/>
              <a:gd name="T66" fmla="*/ 937 w 1158"/>
              <a:gd name="T67" fmla="*/ 750 h 1157"/>
              <a:gd name="T68" fmla="*/ 953 w 1158"/>
              <a:gd name="T69" fmla="*/ 854 h 1157"/>
              <a:gd name="T70" fmla="*/ 921 w 1158"/>
              <a:gd name="T71" fmla="*/ 783 h 1157"/>
              <a:gd name="T72" fmla="*/ 866 w 1158"/>
              <a:gd name="T73" fmla="*/ 752 h 1157"/>
              <a:gd name="T74" fmla="*/ 818 w 1158"/>
              <a:gd name="T75" fmla="*/ 773 h 1157"/>
              <a:gd name="T76" fmla="*/ 736 w 1158"/>
              <a:gd name="T77" fmla="*/ 783 h 1157"/>
              <a:gd name="T78" fmla="*/ 695 w 1158"/>
              <a:gd name="T79" fmla="*/ 860 h 1157"/>
              <a:gd name="T80" fmla="*/ 788 w 1158"/>
              <a:gd name="T81" fmla="*/ 963 h 1157"/>
              <a:gd name="T82" fmla="*/ 804 w 1158"/>
              <a:gd name="T83" fmla="*/ 905 h 1157"/>
              <a:gd name="T84" fmla="*/ 856 w 1158"/>
              <a:gd name="T85" fmla="*/ 947 h 1157"/>
              <a:gd name="T86" fmla="*/ 884 w 1158"/>
              <a:gd name="T87" fmla="*/ 1004 h 1157"/>
              <a:gd name="T88" fmla="*/ 907 w 1158"/>
              <a:gd name="T89" fmla="*/ 1058 h 1157"/>
              <a:gd name="T90" fmla="*/ 961 w 1158"/>
              <a:gd name="T91" fmla="*/ 1137 h 1157"/>
              <a:gd name="T92" fmla="*/ 1041 w 1158"/>
              <a:gd name="T93" fmla="*/ 1135 h 1157"/>
              <a:gd name="T94" fmla="*/ 993 w 1158"/>
              <a:gd name="T95" fmla="*/ 1145 h 1157"/>
              <a:gd name="T96" fmla="*/ 898 w 1158"/>
              <a:gd name="T97" fmla="*/ 1133 h 1157"/>
              <a:gd name="T98" fmla="*/ 832 w 1158"/>
              <a:gd name="T99" fmla="*/ 1062 h 1157"/>
              <a:gd name="T100" fmla="*/ 781 w 1158"/>
              <a:gd name="T101" fmla="*/ 1033 h 1157"/>
              <a:gd name="T102" fmla="*/ 704 w 1158"/>
              <a:gd name="T103" fmla="*/ 1000 h 1157"/>
              <a:gd name="T104" fmla="*/ 569 w 1158"/>
              <a:gd name="T105" fmla="*/ 889 h 1157"/>
              <a:gd name="T106" fmla="*/ 459 w 1158"/>
              <a:gd name="T107" fmla="*/ 726 h 1157"/>
              <a:gd name="T108" fmla="*/ 496 w 1158"/>
              <a:gd name="T109" fmla="*/ 872 h 1157"/>
              <a:gd name="T110" fmla="*/ 425 w 1158"/>
              <a:gd name="T111" fmla="*/ 771 h 1157"/>
              <a:gd name="T112" fmla="*/ 359 w 1158"/>
              <a:gd name="T113" fmla="*/ 573 h 1157"/>
              <a:gd name="T114" fmla="*/ 366 w 1158"/>
              <a:gd name="T115" fmla="*/ 424 h 1157"/>
              <a:gd name="T116" fmla="*/ 343 w 1158"/>
              <a:gd name="T117" fmla="*/ 312 h 1157"/>
              <a:gd name="T118" fmla="*/ 324 w 1158"/>
              <a:gd name="T119" fmla="*/ 246 h 1157"/>
              <a:gd name="T120" fmla="*/ 279 w 1158"/>
              <a:gd name="T121" fmla="*/ 207 h 1157"/>
              <a:gd name="T122" fmla="*/ 185 w 1158"/>
              <a:gd name="T123" fmla="*/ 217 h 1157"/>
              <a:gd name="T124" fmla="*/ 114 w 1158"/>
              <a:gd name="T125" fmla="*/ 259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8" h="1157">
                <a:moveTo>
                  <a:pt x="0" y="298"/>
                </a:moveTo>
                <a:lnTo>
                  <a:pt x="55" y="259"/>
                </a:lnTo>
                <a:lnTo>
                  <a:pt x="87" y="242"/>
                </a:lnTo>
                <a:lnTo>
                  <a:pt x="92" y="217"/>
                </a:lnTo>
                <a:lnTo>
                  <a:pt x="67" y="203"/>
                </a:lnTo>
                <a:lnTo>
                  <a:pt x="66" y="174"/>
                </a:lnTo>
                <a:lnTo>
                  <a:pt x="76" y="166"/>
                </a:lnTo>
                <a:lnTo>
                  <a:pt x="74" y="153"/>
                </a:lnTo>
                <a:lnTo>
                  <a:pt x="117" y="149"/>
                </a:lnTo>
                <a:lnTo>
                  <a:pt x="128" y="126"/>
                </a:lnTo>
                <a:lnTo>
                  <a:pt x="130" y="106"/>
                </a:lnTo>
                <a:lnTo>
                  <a:pt x="165" y="99"/>
                </a:lnTo>
                <a:lnTo>
                  <a:pt x="169" y="79"/>
                </a:lnTo>
                <a:lnTo>
                  <a:pt x="135" y="73"/>
                </a:lnTo>
                <a:lnTo>
                  <a:pt x="151" y="58"/>
                </a:lnTo>
                <a:lnTo>
                  <a:pt x="206" y="58"/>
                </a:lnTo>
                <a:lnTo>
                  <a:pt x="222" y="42"/>
                </a:lnTo>
                <a:lnTo>
                  <a:pt x="245" y="40"/>
                </a:lnTo>
                <a:lnTo>
                  <a:pt x="259" y="25"/>
                </a:lnTo>
                <a:lnTo>
                  <a:pt x="277" y="50"/>
                </a:lnTo>
                <a:lnTo>
                  <a:pt x="347" y="46"/>
                </a:lnTo>
                <a:lnTo>
                  <a:pt x="379" y="70"/>
                </a:lnTo>
                <a:lnTo>
                  <a:pt x="482" y="64"/>
                </a:lnTo>
                <a:lnTo>
                  <a:pt x="498" y="52"/>
                </a:lnTo>
                <a:lnTo>
                  <a:pt x="537" y="73"/>
                </a:lnTo>
                <a:lnTo>
                  <a:pt x="578" y="91"/>
                </a:lnTo>
                <a:lnTo>
                  <a:pt x="598" y="83"/>
                </a:lnTo>
                <a:lnTo>
                  <a:pt x="610" y="73"/>
                </a:lnTo>
                <a:lnTo>
                  <a:pt x="644" y="79"/>
                </a:lnTo>
                <a:lnTo>
                  <a:pt x="621" y="64"/>
                </a:lnTo>
                <a:lnTo>
                  <a:pt x="599" y="66"/>
                </a:lnTo>
                <a:lnTo>
                  <a:pt x="567" y="70"/>
                </a:lnTo>
                <a:lnTo>
                  <a:pt x="551" y="50"/>
                </a:lnTo>
                <a:lnTo>
                  <a:pt x="534" y="40"/>
                </a:lnTo>
                <a:lnTo>
                  <a:pt x="534" y="21"/>
                </a:lnTo>
                <a:lnTo>
                  <a:pt x="539" y="2"/>
                </a:lnTo>
                <a:lnTo>
                  <a:pt x="553" y="0"/>
                </a:lnTo>
                <a:lnTo>
                  <a:pt x="573" y="17"/>
                </a:lnTo>
                <a:lnTo>
                  <a:pt x="578" y="9"/>
                </a:lnTo>
                <a:lnTo>
                  <a:pt x="594" y="0"/>
                </a:lnTo>
                <a:lnTo>
                  <a:pt x="614" y="13"/>
                </a:lnTo>
                <a:lnTo>
                  <a:pt x="624" y="2"/>
                </a:lnTo>
                <a:lnTo>
                  <a:pt x="635" y="19"/>
                </a:lnTo>
                <a:lnTo>
                  <a:pt x="637" y="31"/>
                </a:lnTo>
                <a:lnTo>
                  <a:pt x="665" y="46"/>
                </a:lnTo>
                <a:lnTo>
                  <a:pt x="655" y="58"/>
                </a:lnTo>
                <a:lnTo>
                  <a:pt x="655" y="75"/>
                </a:lnTo>
                <a:lnTo>
                  <a:pt x="703" y="79"/>
                </a:lnTo>
                <a:lnTo>
                  <a:pt x="715" y="58"/>
                </a:lnTo>
                <a:lnTo>
                  <a:pt x="706" y="48"/>
                </a:lnTo>
                <a:lnTo>
                  <a:pt x="685" y="50"/>
                </a:lnTo>
                <a:lnTo>
                  <a:pt x="690" y="25"/>
                </a:lnTo>
                <a:lnTo>
                  <a:pt x="733" y="40"/>
                </a:lnTo>
                <a:lnTo>
                  <a:pt x="742" y="56"/>
                </a:lnTo>
                <a:lnTo>
                  <a:pt x="777" y="56"/>
                </a:lnTo>
                <a:lnTo>
                  <a:pt x="813" y="77"/>
                </a:lnTo>
                <a:lnTo>
                  <a:pt x="831" y="73"/>
                </a:lnTo>
                <a:lnTo>
                  <a:pt x="850" y="91"/>
                </a:lnTo>
                <a:lnTo>
                  <a:pt x="831" y="116"/>
                </a:lnTo>
                <a:lnTo>
                  <a:pt x="815" y="97"/>
                </a:lnTo>
                <a:lnTo>
                  <a:pt x="804" y="104"/>
                </a:lnTo>
                <a:lnTo>
                  <a:pt x="788" y="118"/>
                </a:lnTo>
                <a:lnTo>
                  <a:pt x="763" y="130"/>
                </a:lnTo>
                <a:lnTo>
                  <a:pt x="776" y="149"/>
                </a:lnTo>
                <a:lnTo>
                  <a:pt x="754" y="151"/>
                </a:lnTo>
                <a:lnTo>
                  <a:pt x="736" y="176"/>
                </a:lnTo>
                <a:lnTo>
                  <a:pt x="719" y="207"/>
                </a:lnTo>
                <a:lnTo>
                  <a:pt x="745" y="234"/>
                </a:lnTo>
                <a:lnTo>
                  <a:pt x="767" y="265"/>
                </a:lnTo>
                <a:lnTo>
                  <a:pt x="808" y="269"/>
                </a:lnTo>
                <a:lnTo>
                  <a:pt x="843" y="265"/>
                </a:lnTo>
                <a:lnTo>
                  <a:pt x="859" y="281"/>
                </a:lnTo>
                <a:lnTo>
                  <a:pt x="852" y="290"/>
                </a:lnTo>
                <a:lnTo>
                  <a:pt x="841" y="306"/>
                </a:lnTo>
                <a:lnTo>
                  <a:pt x="857" y="335"/>
                </a:lnTo>
                <a:lnTo>
                  <a:pt x="863" y="356"/>
                </a:lnTo>
                <a:lnTo>
                  <a:pt x="882" y="366"/>
                </a:lnTo>
                <a:lnTo>
                  <a:pt x="909" y="347"/>
                </a:lnTo>
                <a:lnTo>
                  <a:pt x="902" y="321"/>
                </a:lnTo>
                <a:lnTo>
                  <a:pt x="879" y="298"/>
                </a:lnTo>
                <a:lnTo>
                  <a:pt x="905" y="271"/>
                </a:lnTo>
                <a:lnTo>
                  <a:pt x="882" y="225"/>
                </a:lnTo>
                <a:lnTo>
                  <a:pt x="861" y="207"/>
                </a:lnTo>
                <a:lnTo>
                  <a:pt x="879" y="190"/>
                </a:lnTo>
                <a:lnTo>
                  <a:pt x="875" y="166"/>
                </a:lnTo>
                <a:lnTo>
                  <a:pt x="888" y="151"/>
                </a:lnTo>
                <a:lnTo>
                  <a:pt x="909" y="166"/>
                </a:lnTo>
                <a:lnTo>
                  <a:pt x="959" y="219"/>
                </a:lnTo>
                <a:lnTo>
                  <a:pt x="989" y="228"/>
                </a:lnTo>
                <a:lnTo>
                  <a:pt x="998" y="213"/>
                </a:lnTo>
                <a:lnTo>
                  <a:pt x="991" y="184"/>
                </a:lnTo>
                <a:lnTo>
                  <a:pt x="1009" y="188"/>
                </a:lnTo>
                <a:lnTo>
                  <a:pt x="1039" y="221"/>
                </a:lnTo>
                <a:lnTo>
                  <a:pt x="1044" y="240"/>
                </a:lnTo>
                <a:lnTo>
                  <a:pt x="1062" y="252"/>
                </a:lnTo>
                <a:lnTo>
                  <a:pt x="1098" y="267"/>
                </a:lnTo>
                <a:lnTo>
                  <a:pt x="1115" y="294"/>
                </a:lnTo>
                <a:lnTo>
                  <a:pt x="1142" y="312"/>
                </a:lnTo>
                <a:lnTo>
                  <a:pt x="1156" y="318"/>
                </a:lnTo>
                <a:lnTo>
                  <a:pt x="1158" y="335"/>
                </a:lnTo>
                <a:lnTo>
                  <a:pt x="1137" y="345"/>
                </a:lnTo>
                <a:lnTo>
                  <a:pt x="1124" y="333"/>
                </a:lnTo>
                <a:lnTo>
                  <a:pt x="1114" y="335"/>
                </a:lnTo>
                <a:lnTo>
                  <a:pt x="1110" y="362"/>
                </a:lnTo>
                <a:lnTo>
                  <a:pt x="1092" y="368"/>
                </a:lnTo>
                <a:lnTo>
                  <a:pt x="1073" y="354"/>
                </a:lnTo>
                <a:lnTo>
                  <a:pt x="1032" y="354"/>
                </a:lnTo>
                <a:lnTo>
                  <a:pt x="1026" y="385"/>
                </a:lnTo>
                <a:lnTo>
                  <a:pt x="1037" y="403"/>
                </a:lnTo>
                <a:lnTo>
                  <a:pt x="1053" y="393"/>
                </a:lnTo>
                <a:lnTo>
                  <a:pt x="1069" y="389"/>
                </a:lnTo>
                <a:lnTo>
                  <a:pt x="1085" y="399"/>
                </a:lnTo>
                <a:lnTo>
                  <a:pt x="1064" y="422"/>
                </a:lnTo>
                <a:lnTo>
                  <a:pt x="1085" y="442"/>
                </a:lnTo>
                <a:lnTo>
                  <a:pt x="1114" y="449"/>
                </a:lnTo>
                <a:lnTo>
                  <a:pt x="1110" y="461"/>
                </a:lnTo>
                <a:lnTo>
                  <a:pt x="1099" y="463"/>
                </a:lnTo>
                <a:lnTo>
                  <a:pt x="1073" y="533"/>
                </a:lnTo>
                <a:lnTo>
                  <a:pt x="1074" y="488"/>
                </a:lnTo>
                <a:lnTo>
                  <a:pt x="1087" y="465"/>
                </a:lnTo>
                <a:lnTo>
                  <a:pt x="1073" y="455"/>
                </a:lnTo>
                <a:lnTo>
                  <a:pt x="1057" y="469"/>
                </a:lnTo>
                <a:lnTo>
                  <a:pt x="1066" y="482"/>
                </a:lnTo>
                <a:lnTo>
                  <a:pt x="1053" y="490"/>
                </a:lnTo>
                <a:lnTo>
                  <a:pt x="1041" y="500"/>
                </a:lnTo>
                <a:lnTo>
                  <a:pt x="1042" y="531"/>
                </a:lnTo>
                <a:lnTo>
                  <a:pt x="1025" y="544"/>
                </a:lnTo>
                <a:lnTo>
                  <a:pt x="1000" y="548"/>
                </a:lnTo>
                <a:lnTo>
                  <a:pt x="1009" y="564"/>
                </a:lnTo>
                <a:lnTo>
                  <a:pt x="1000" y="583"/>
                </a:lnTo>
                <a:lnTo>
                  <a:pt x="1009" y="597"/>
                </a:lnTo>
                <a:lnTo>
                  <a:pt x="994" y="628"/>
                </a:lnTo>
                <a:lnTo>
                  <a:pt x="989" y="657"/>
                </a:lnTo>
                <a:lnTo>
                  <a:pt x="968" y="674"/>
                </a:lnTo>
                <a:lnTo>
                  <a:pt x="941" y="719"/>
                </a:lnTo>
                <a:lnTo>
                  <a:pt x="937" y="750"/>
                </a:lnTo>
                <a:lnTo>
                  <a:pt x="946" y="775"/>
                </a:lnTo>
                <a:lnTo>
                  <a:pt x="959" y="806"/>
                </a:lnTo>
                <a:lnTo>
                  <a:pt x="966" y="839"/>
                </a:lnTo>
                <a:lnTo>
                  <a:pt x="953" y="854"/>
                </a:lnTo>
                <a:lnTo>
                  <a:pt x="937" y="843"/>
                </a:lnTo>
                <a:lnTo>
                  <a:pt x="941" y="827"/>
                </a:lnTo>
                <a:lnTo>
                  <a:pt x="932" y="790"/>
                </a:lnTo>
                <a:lnTo>
                  <a:pt x="921" y="783"/>
                </a:lnTo>
                <a:lnTo>
                  <a:pt x="914" y="761"/>
                </a:lnTo>
                <a:lnTo>
                  <a:pt x="900" y="761"/>
                </a:lnTo>
                <a:lnTo>
                  <a:pt x="884" y="748"/>
                </a:lnTo>
                <a:lnTo>
                  <a:pt x="866" y="752"/>
                </a:lnTo>
                <a:lnTo>
                  <a:pt x="850" y="744"/>
                </a:lnTo>
                <a:lnTo>
                  <a:pt x="831" y="754"/>
                </a:lnTo>
                <a:lnTo>
                  <a:pt x="795" y="746"/>
                </a:lnTo>
                <a:lnTo>
                  <a:pt x="818" y="773"/>
                </a:lnTo>
                <a:lnTo>
                  <a:pt x="788" y="771"/>
                </a:lnTo>
                <a:lnTo>
                  <a:pt x="767" y="750"/>
                </a:lnTo>
                <a:lnTo>
                  <a:pt x="731" y="750"/>
                </a:lnTo>
                <a:lnTo>
                  <a:pt x="736" y="783"/>
                </a:lnTo>
                <a:lnTo>
                  <a:pt x="710" y="773"/>
                </a:lnTo>
                <a:lnTo>
                  <a:pt x="695" y="806"/>
                </a:lnTo>
                <a:lnTo>
                  <a:pt x="706" y="821"/>
                </a:lnTo>
                <a:lnTo>
                  <a:pt x="695" y="860"/>
                </a:lnTo>
                <a:lnTo>
                  <a:pt x="708" y="905"/>
                </a:lnTo>
                <a:lnTo>
                  <a:pt x="722" y="936"/>
                </a:lnTo>
                <a:lnTo>
                  <a:pt x="738" y="965"/>
                </a:lnTo>
                <a:lnTo>
                  <a:pt x="788" y="963"/>
                </a:lnTo>
                <a:lnTo>
                  <a:pt x="809" y="957"/>
                </a:lnTo>
                <a:lnTo>
                  <a:pt x="813" y="936"/>
                </a:lnTo>
                <a:lnTo>
                  <a:pt x="802" y="920"/>
                </a:lnTo>
                <a:lnTo>
                  <a:pt x="804" y="905"/>
                </a:lnTo>
                <a:lnTo>
                  <a:pt x="834" y="909"/>
                </a:lnTo>
                <a:lnTo>
                  <a:pt x="865" y="901"/>
                </a:lnTo>
                <a:lnTo>
                  <a:pt x="865" y="920"/>
                </a:lnTo>
                <a:lnTo>
                  <a:pt x="856" y="947"/>
                </a:lnTo>
                <a:lnTo>
                  <a:pt x="841" y="967"/>
                </a:lnTo>
                <a:lnTo>
                  <a:pt x="838" y="996"/>
                </a:lnTo>
                <a:lnTo>
                  <a:pt x="857" y="1009"/>
                </a:lnTo>
                <a:lnTo>
                  <a:pt x="884" y="1004"/>
                </a:lnTo>
                <a:lnTo>
                  <a:pt x="900" y="1015"/>
                </a:lnTo>
                <a:lnTo>
                  <a:pt x="914" y="1011"/>
                </a:lnTo>
                <a:lnTo>
                  <a:pt x="920" y="1029"/>
                </a:lnTo>
                <a:lnTo>
                  <a:pt x="907" y="1058"/>
                </a:lnTo>
                <a:lnTo>
                  <a:pt x="918" y="1075"/>
                </a:lnTo>
                <a:lnTo>
                  <a:pt x="920" y="1108"/>
                </a:lnTo>
                <a:lnTo>
                  <a:pt x="937" y="1131"/>
                </a:lnTo>
                <a:lnTo>
                  <a:pt x="961" y="1137"/>
                </a:lnTo>
                <a:lnTo>
                  <a:pt x="977" y="1131"/>
                </a:lnTo>
                <a:lnTo>
                  <a:pt x="984" y="1133"/>
                </a:lnTo>
                <a:lnTo>
                  <a:pt x="1014" y="1133"/>
                </a:lnTo>
                <a:lnTo>
                  <a:pt x="1041" y="1135"/>
                </a:lnTo>
                <a:lnTo>
                  <a:pt x="1048" y="1120"/>
                </a:lnTo>
                <a:lnTo>
                  <a:pt x="1025" y="1145"/>
                </a:lnTo>
                <a:lnTo>
                  <a:pt x="1009" y="1143"/>
                </a:lnTo>
                <a:lnTo>
                  <a:pt x="993" y="1145"/>
                </a:lnTo>
                <a:lnTo>
                  <a:pt x="961" y="1157"/>
                </a:lnTo>
                <a:lnTo>
                  <a:pt x="934" y="1141"/>
                </a:lnTo>
                <a:lnTo>
                  <a:pt x="909" y="1131"/>
                </a:lnTo>
                <a:lnTo>
                  <a:pt x="898" y="1133"/>
                </a:lnTo>
                <a:lnTo>
                  <a:pt x="900" y="1118"/>
                </a:lnTo>
                <a:lnTo>
                  <a:pt x="898" y="1095"/>
                </a:lnTo>
                <a:lnTo>
                  <a:pt x="877" y="1075"/>
                </a:lnTo>
                <a:lnTo>
                  <a:pt x="832" y="1062"/>
                </a:lnTo>
                <a:lnTo>
                  <a:pt x="825" y="1052"/>
                </a:lnTo>
                <a:lnTo>
                  <a:pt x="813" y="1054"/>
                </a:lnTo>
                <a:lnTo>
                  <a:pt x="800" y="1044"/>
                </a:lnTo>
                <a:lnTo>
                  <a:pt x="781" y="1033"/>
                </a:lnTo>
                <a:lnTo>
                  <a:pt x="760" y="1004"/>
                </a:lnTo>
                <a:lnTo>
                  <a:pt x="735" y="996"/>
                </a:lnTo>
                <a:lnTo>
                  <a:pt x="720" y="1015"/>
                </a:lnTo>
                <a:lnTo>
                  <a:pt x="704" y="1000"/>
                </a:lnTo>
                <a:lnTo>
                  <a:pt x="685" y="1000"/>
                </a:lnTo>
                <a:lnTo>
                  <a:pt x="646" y="990"/>
                </a:lnTo>
                <a:lnTo>
                  <a:pt x="574" y="940"/>
                </a:lnTo>
                <a:lnTo>
                  <a:pt x="569" y="889"/>
                </a:lnTo>
                <a:lnTo>
                  <a:pt x="562" y="868"/>
                </a:lnTo>
                <a:lnTo>
                  <a:pt x="550" y="854"/>
                </a:lnTo>
                <a:lnTo>
                  <a:pt x="534" y="825"/>
                </a:lnTo>
                <a:lnTo>
                  <a:pt x="459" y="726"/>
                </a:lnTo>
                <a:lnTo>
                  <a:pt x="459" y="763"/>
                </a:lnTo>
                <a:lnTo>
                  <a:pt x="505" y="829"/>
                </a:lnTo>
                <a:lnTo>
                  <a:pt x="525" y="885"/>
                </a:lnTo>
                <a:lnTo>
                  <a:pt x="496" y="872"/>
                </a:lnTo>
                <a:lnTo>
                  <a:pt x="491" y="839"/>
                </a:lnTo>
                <a:lnTo>
                  <a:pt x="453" y="819"/>
                </a:lnTo>
                <a:lnTo>
                  <a:pt x="475" y="806"/>
                </a:lnTo>
                <a:lnTo>
                  <a:pt x="425" y="771"/>
                </a:lnTo>
                <a:lnTo>
                  <a:pt x="445" y="750"/>
                </a:lnTo>
                <a:lnTo>
                  <a:pt x="427" y="709"/>
                </a:lnTo>
                <a:lnTo>
                  <a:pt x="366" y="622"/>
                </a:lnTo>
                <a:lnTo>
                  <a:pt x="359" y="573"/>
                </a:lnTo>
                <a:lnTo>
                  <a:pt x="363" y="531"/>
                </a:lnTo>
                <a:lnTo>
                  <a:pt x="379" y="490"/>
                </a:lnTo>
                <a:lnTo>
                  <a:pt x="379" y="449"/>
                </a:lnTo>
                <a:lnTo>
                  <a:pt x="366" y="424"/>
                </a:lnTo>
                <a:lnTo>
                  <a:pt x="400" y="416"/>
                </a:lnTo>
                <a:lnTo>
                  <a:pt x="359" y="366"/>
                </a:lnTo>
                <a:lnTo>
                  <a:pt x="361" y="343"/>
                </a:lnTo>
                <a:lnTo>
                  <a:pt x="343" y="312"/>
                </a:lnTo>
                <a:lnTo>
                  <a:pt x="350" y="294"/>
                </a:lnTo>
                <a:lnTo>
                  <a:pt x="338" y="283"/>
                </a:lnTo>
                <a:lnTo>
                  <a:pt x="336" y="263"/>
                </a:lnTo>
                <a:lnTo>
                  <a:pt x="324" y="246"/>
                </a:lnTo>
                <a:lnTo>
                  <a:pt x="338" y="232"/>
                </a:lnTo>
                <a:lnTo>
                  <a:pt x="318" y="221"/>
                </a:lnTo>
                <a:lnTo>
                  <a:pt x="302" y="236"/>
                </a:lnTo>
                <a:lnTo>
                  <a:pt x="279" y="207"/>
                </a:lnTo>
                <a:lnTo>
                  <a:pt x="254" y="199"/>
                </a:lnTo>
                <a:lnTo>
                  <a:pt x="219" y="199"/>
                </a:lnTo>
                <a:lnTo>
                  <a:pt x="195" y="225"/>
                </a:lnTo>
                <a:lnTo>
                  <a:pt x="185" y="217"/>
                </a:lnTo>
                <a:lnTo>
                  <a:pt x="204" y="182"/>
                </a:lnTo>
                <a:lnTo>
                  <a:pt x="187" y="188"/>
                </a:lnTo>
                <a:lnTo>
                  <a:pt x="151" y="225"/>
                </a:lnTo>
                <a:lnTo>
                  <a:pt x="114" y="259"/>
                </a:lnTo>
                <a:lnTo>
                  <a:pt x="80" y="267"/>
                </a:lnTo>
                <a:lnTo>
                  <a:pt x="23" y="300"/>
                </a:lnTo>
                <a:lnTo>
                  <a:pt x="0" y="298"/>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68" name="Freeform 4"/>
          <p:cNvSpPr>
            <a:spLocks/>
          </p:cNvSpPr>
          <p:nvPr/>
        </p:nvSpPr>
        <p:spPr bwMode="auto">
          <a:xfrm>
            <a:off x="5648325" y="1639888"/>
            <a:ext cx="284163" cy="260350"/>
          </a:xfrm>
          <a:custGeom>
            <a:avLst/>
            <a:gdLst>
              <a:gd name="T0" fmla="*/ 0 w 393"/>
              <a:gd name="T1" fmla="*/ 62 h 303"/>
              <a:gd name="T2" fmla="*/ 9 w 393"/>
              <a:gd name="T3" fmla="*/ 39 h 303"/>
              <a:gd name="T4" fmla="*/ 9 w 393"/>
              <a:gd name="T5" fmla="*/ 22 h 303"/>
              <a:gd name="T6" fmla="*/ 23 w 393"/>
              <a:gd name="T7" fmla="*/ 0 h 303"/>
              <a:gd name="T8" fmla="*/ 94 w 393"/>
              <a:gd name="T9" fmla="*/ 14 h 303"/>
              <a:gd name="T10" fmla="*/ 217 w 393"/>
              <a:gd name="T11" fmla="*/ 41 h 303"/>
              <a:gd name="T12" fmla="*/ 265 w 393"/>
              <a:gd name="T13" fmla="*/ 64 h 303"/>
              <a:gd name="T14" fmla="*/ 329 w 393"/>
              <a:gd name="T15" fmla="*/ 84 h 303"/>
              <a:gd name="T16" fmla="*/ 361 w 393"/>
              <a:gd name="T17" fmla="*/ 124 h 303"/>
              <a:gd name="T18" fmla="*/ 393 w 393"/>
              <a:gd name="T19" fmla="*/ 144 h 303"/>
              <a:gd name="T20" fmla="*/ 381 w 393"/>
              <a:gd name="T21" fmla="*/ 159 h 303"/>
              <a:gd name="T22" fmla="*/ 381 w 393"/>
              <a:gd name="T23" fmla="*/ 177 h 303"/>
              <a:gd name="T24" fmla="*/ 368 w 393"/>
              <a:gd name="T25" fmla="*/ 182 h 303"/>
              <a:gd name="T26" fmla="*/ 358 w 393"/>
              <a:gd name="T27" fmla="*/ 198 h 303"/>
              <a:gd name="T28" fmla="*/ 368 w 393"/>
              <a:gd name="T29" fmla="*/ 215 h 303"/>
              <a:gd name="T30" fmla="*/ 366 w 393"/>
              <a:gd name="T31" fmla="*/ 227 h 303"/>
              <a:gd name="T32" fmla="*/ 354 w 393"/>
              <a:gd name="T33" fmla="*/ 244 h 303"/>
              <a:gd name="T34" fmla="*/ 356 w 393"/>
              <a:gd name="T35" fmla="*/ 260 h 303"/>
              <a:gd name="T36" fmla="*/ 377 w 393"/>
              <a:gd name="T37" fmla="*/ 277 h 303"/>
              <a:gd name="T38" fmla="*/ 379 w 393"/>
              <a:gd name="T39" fmla="*/ 293 h 303"/>
              <a:gd name="T40" fmla="*/ 374 w 393"/>
              <a:gd name="T41" fmla="*/ 301 h 303"/>
              <a:gd name="T42" fmla="*/ 352 w 393"/>
              <a:gd name="T43" fmla="*/ 303 h 303"/>
              <a:gd name="T44" fmla="*/ 336 w 393"/>
              <a:gd name="T45" fmla="*/ 295 h 303"/>
              <a:gd name="T46" fmla="*/ 318 w 393"/>
              <a:gd name="T47" fmla="*/ 275 h 303"/>
              <a:gd name="T48" fmla="*/ 311 w 393"/>
              <a:gd name="T49" fmla="*/ 275 h 303"/>
              <a:gd name="T50" fmla="*/ 302 w 393"/>
              <a:gd name="T51" fmla="*/ 266 h 303"/>
              <a:gd name="T52" fmla="*/ 294 w 393"/>
              <a:gd name="T53" fmla="*/ 241 h 303"/>
              <a:gd name="T54" fmla="*/ 283 w 393"/>
              <a:gd name="T55" fmla="*/ 233 h 303"/>
              <a:gd name="T56" fmla="*/ 260 w 393"/>
              <a:gd name="T57" fmla="*/ 221 h 303"/>
              <a:gd name="T58" fmla="*/ 240 w 393"/>
              <a:gd name="T59" fmla="*/ 213 h 303"/>
              <a:gd name="T60" fmla="*/ 212 w 393"/>
              <a:gd name="T61" fmla="*/ 190 h 303"/>
              <a:gd name="T62" fmla="*/ 199 w 393"/>
              <a:gd name="T63" fmla="*/ 173 h 303"/>
              <a:gd name="T64" fmla="*/ 201 w 393"/>
              <a:gd name="T65" fmla="*/ 161 h 303"/>
              <a:gd name="T66" fmla="*/ 213 w 393"/>
              <a:gd name="T67" fmla="*/ 151 h 303"/>
              <a:gd name="T68" fmla="*/ 203 w 393"/>
              <a:gd name="T69" fmla="*/ 136 h 303"/>
              <a:gd name="T70" fmla="*/ 192 w 393"/>
              <a:gd name="T71" fmla="*/ 144 h 303"/>
              <a:gd name="T72" fmla="*/ 174 w 393"/>
              <a:gd name="T73" fmla="*/ 124 h 303"/>
              <a:gd name="T74" fmla="*/ 171 w 393"/>
              <a:gd name="T75" fmla="*/ 134 h 303"/>
              <a:gd name="T76" fmla="*/ 155 w 393"/>
              <a:gd name="T77" fmla="*/ 134 h 303"/>
              <a:gd name="T78" fmla="*/ 151 w 393"/>
              <a:gd name="T79" fmla="*/ 126 h 303"/>
              <a:gd name="T80" fmla="*/ 151 w 393"/>
              <a:gd name="T81" fmla="*/ 111 h 303"/>
              <a:gd name="T82" fmla="*/ 144 w 393"/>
              <a:gd name="T83" fmla="*/ 103 h 303"/>
              <a:gd name="T84" fmla="*/ 133 w 393"/>
              <a:gd name="T85" fmla="*/ 105 h 303"/>
              <a:gd name="T86" fmla="*/ 119 w 393"/>
              <a:gd name="T87" fmla="*/ 82 h 303"/>
              <a:gd name="T88" fmla="*/ 108 w 393"/>
              <a:gd name="T89" fmla="*/ 80 h 303"/>
              <a:gd name="T90" fmla="*/ 92 w 393"/>
              <a:gd name="T91" fmla="*/ 70 h 303"/>
              <a:gd name="T92" fmla="*/ 59 w 393"/>
              <a:gd name="T93" fmla="*/ 72 h 303"/>
              <a:gd name="T94" fmla="*/ 25 w 393"/>
              <a:gd name="T95" fmla="*/ 70 h 303"/>
              <a:gd name="T96" fmla="*/ 0 w 393"/>
              <a:gd name="T97" fmla="*/ 62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3" h="303">
                <a:moveTo>
                  <a:pt x="0" y="62"/>
                </a:moveTo>
                <a:lnTo>
                  <a:pt x="9" y="39"/>
                </a:lnTo>
                <a:lnTo>
                  <a:pt x="9" y="22"/>
                </a:lnTo>
                <a:lnTo>
                  <a:pt x="23" y="0"/>
                </a:lnTo>
                <a:lnTo>
                  <a:pt x="94" y="14"/>
                </a:lnTo>
                <a:lnTo>
                  <a:pt x="217" y="41"/>
                </a:lnTo>
                <a:lnTo>
                  <a:pt x="265" y="64"/>
                </a:lnTo>
                <a:lnTo>
                  <a:pt x="329" y="84"/>
                </a:lnTo>
                <a:lnTo>
                  <a:pt x="361" y="124"/>
                </a:lnTo>
                <a:lnTo>
                  <a:pt x="393" y="144"/>
                </a:lnTo>
                <a:lnTo>
                  <a:pt x="381" y="159"/>
                </a:lnTo>
                <a:lnTo>
                  <a:pt x="381" y="177"/>
                </a:lnTo>
                <a:lnTo>
                  <a:pt x="368" y="182"/>
                </a:lnTo>
                <a:lnTo>
                  <a:pt x="358" y="198"/>
                </a:lnTo>
                <a:lnTo>
                  <a:pt x="368" y="215"/>
                </a:lnTo>
                <a:lnTo>
                  <a:pt x="366" y="227"/>
                </a:lnTo>
                <a:lnTo>
                  <a:pt x="354" y="244"/>
                </a:lnTo>
                <a:lnTo>
                  <a:pt x="356" y="260"/>
                </a:lnTo>
                <a:lnTo>
                  <a:pt x="377" y="277"/>
                </a:lnTo>
                <a:lnTo>
                  <a:pt x="379" y="293"/>
                </a:lnTo>
                <a:lnTo>
                  <a:pt x="374" y="301"/>
                </a:lnTo>
                <a:lnTo>
                  <a:pt x="352" y="303"/>
                </a:lnTo>
                <a:lnTo>
                  <a:pt x="336" y="295"/>
                </a:lnTo>
                <a:lnTo>
                  <a:pt x="318" y="275"/>
                </a:lnTo>
                <a:lnTo>
                  <a:pt x="311" y="275"/>
                </a:lnTo>
                <a:lnTo>
                  <a:pt x="302" y="266"/>
                </a:lnTo>
                <a:lnTo>
                  <a:pt x="294" y="241"/>
                </a:lnTo>
                <a:lnTo>
                  <a:pt x="283" y="233"/>
                </a:lnTo>
                <a:lnTo>
                  <a:pt x="260" y="221"/>
                </a:lnTo>
                <a:lnTo>
                  <a:pt x="240" y="213"/>
                </a:lnTo>
                <a:lnTo>
                  <a:pt x="212" y="190"/>
                </a:lnTo>
                <a:lnTo>
                  <a:pt x="199" y="173"/>
                </a:lnTo>
                <a:lnTo>
                  <a:pt x="201" y="161"/>
                </a:lnTo>
                <a:lnTo>
                  <a:pt x="213" y="151"/>
                </a:lnTo>
                <a:lnTo>
                  <a:pt x="203" y="136"/>
                </a:lnTo>
                <a:lnTo>
                  <a:pt x="192" y="144"/>
                </a:lnTo>
                <a:lnTo>
                  <a:pt x="174" y="124"/>
                </a:lnTo>
                <a:lnTo>
                  <a:pt x="171" y="134"/>
                </a:lnTo>
                <a:lnTo>
                  <a:pt x="155" y="134"/>
                </a:lnTo>
                <a:lnTo>
                  <a:pt x="151" y="126"/>
                </a:lnTo>
                <a:lnTo>
                  <a:pt x="151" y="111"/>
                </a:lnTo>
                <a:lnTo>
                  <a:pt x="144" y="103"/>
                </a:lnTo>
                <a:lnTo>
                  <a:pt x="133" y="105"/>
                </a:lnTo>
                <a:lnTo>
                  <a:pt x="119" y="82"/>
                </a:lnTo>
                <a:lnTo>
                  <a:pt x="108" y="80"/>
                </a:lnTo>
                <a:lnTo>
                  <a:pt x="92" y="70"/>
                </a:lnTo>
                <a:lnTo>
                  <a:pt x="59" y="72"/>
                </a:lnTo>
                <a:lnTo>
                  <a:pt x="25" y="70"/>
                </a:lnTo>
                <a:lnTo>
                  <a:pt x="0" y="62"/>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69" name="Freeform 5"/>
          <p:cNvSpPr>
            <a:spLocks/>
          </p:cNvSpPr>
          <p:nvPr/>
        </p:nvSpPr>
        <p:spPr bwMode="auto">
          <a:xfrm>
            <a:off x="5588000" y="1731963"/>
            <a:ext cx="185738" cy="134937"/>
          </a:xfrm>
          <a:custGeom>
            <a:avLst/>
            <a:gdLst>
              <a:gd name="T0" fmla="*/ 9 w 257"/>
              <a:gd name="T1" fmla="*/ 0 h 157"/>
              <a:gd name="T2" fmla="*/ 0 w 257"/>
              <a:gd name="T3" fmla="*/ 13 h 157"/>
              <a:gd name="T4" fmla="*/ 0 w 257"/>
              <a:gd name="T5" fmla="*/ 27 h 157"/>
              <a:gd name="T6" fmla="*/ 18 w 257"/>
              <a:gd name="T7" fmla="*/ 44 h 157"/>
              <a:gd name="T8" fmla="*/ 29 w 257"/>
              <a:gd name="T9" fmla="*/ 39 h 157"/>
              <a:gd name="T10" fmla="*/ 32 w 257"/>
              <a:gd name="T11" fmla="*/ 46 h 157"/>
              <a:gd name="T12" fmla="*/ 47 w 257"/>
              <a:gd name="T13" fmla="*/ 48 h 157"/>
              <a:gd name="T14" fmla="*/ 54 w 257"/>
              <a:gd name="T15" fmla="*/ 37 h 157"/>
              <a:gd name="T16" fmla="*/ 79 w 257"/>
              <a:gd name="T17" fmla="*/ 39 h 157"/>
              <a:gd name="T18" fmla="*/ 82 w 257"/>
              <a:gd name="T19" fmla="*/ 50 h 157"/>
              <a:gd name="T20" fmla="*/ 91 w 257"/>
              <a:gd name="T21" fmla="*/ 54 h 157"/>
              <a:gd name="T22" fmla="*/ 112 w 257"/>
              <a:gd name="T23" fmla="*/ 52 h 157"/>
              <a:gd name="T24" fmla="*/ 120 w 257"/>
              <a:gd name="T25" fmla="*/ 58 h 157"/>
              <a:gd name="T26" fmla="*/ 130 w 257"/>
              <a:gd name="T27" fmla="*/ 64 h 157"/>
              <a:gd name="T28" fmla="*/ 139 w 257"/>
              <a:gd name="T29" fmla="*/ 77 h 157"/>
              <a:gd name="T30" fmla="*/ 139 w 257"/>
              <a:gd name="T31" fmla="*/ 93 h 157"/>
              <a:gd name="T32" fmla="*/ 132 w 257"/>
              <a:gd name="T33" fmla="*/ 97 h 157"/>
              <a:gd name="T34" fmla="*/ 136 w 257"/>
              <a:gd name="T35" fmla="*/ 103 h 157"/>
              <a:gd name="T36" fmla="*/ 125 w 257"/>
              <a:gd name="T37" fmla="*/ 114 h 157"/>
              <a:gd name="T38" fmla="*/ 125 w 257"/>
              <a:gd name="T39" fmla="*/ 128 h 157"/>
              <a:gd name="T40" fmla="*/ 141 w 257"/>
              <a:gd name="T41" fmla="*/ 130 h 157"/>
              <a:gd name="T42" fmla="*/ 150 w 257"/>
              <a:gd name="T43" fmla="*/ 126 h 157"/>
              <a:gd name="T44" fmla="*/ 153 w 257"/>
              <a:gd name="T45" fmla="*/ 120 h 157"/>
              <a:gd name="T46" fmla="*/ 159 w 257"/>
              <a:gd name="T47" fmla="*/ 126 h 157"/>
              <a:gd name="T48" fmla="*/ 168 w 257"/>
              <a:gd name="T49" fmla="*/ 122 h 157"/>
              <a:gd name="T50" fmla="*/ 187 w 257"/>
              <a:gd name="T51" fmla="*/ 130 h 157"/>
              <a:gd name="T52" fmla="*/ 200 w 257"/>
              <a:gd name="T53" fmla="*/ 145 h 157"/>
              <a:gd name="T54" fmla="*/ 203 w 257"/>
              <a:gd name="T55" fmla="*/ 145 h 157"/>
              <a:gd name="T56" fmla="*/ 205 w 257"/>
              <a:gd name="T57" fmla="*/ 153 h 157"/>
              <a:gd name="T58" fmla="*/ 217 w 257"/>
              <a:gd name="T59" fmla="*/ 157 h 157"/>
              <a:gd name="T60" fmla="*/ 232 w 257"/>
              <a:gd name="T61" fmla="*/ 157 h 157"/>
              <a:gd name="T62" fmla="*/ 223 w 257"/>
              <a:gd name="T63" fmla="*/ 149 h 157"/>
              <a:gd name="T64" fmla="*/ 226 w 257"/>
              <a:gd name="T65" fmla="*/ 141 h 157"/>
              <a:gd name="T66" fmla="*/ 237 w 257"/>
              <a:gd name="T67" fmla="*/ 149 h 157"/>
              <a:gd name="T68" fmla="*/ 249 w 257"/>
              <a:gd name="T69" fmla="*/ 151 h 157"/>
              <a:gd name="T70" fmla="*/ 251 w 257"/>
              <a:gd name="T71" fmla="*/ 139 h 157"/>
              <a:gd name="T72" fmla="*/ 239 w 257"/>
              <a:gd name="T73" fmla="*/ 128 h 157"/>
              <a:gd name="T74" fmla="*/ 230 w 257"/>
              <a:gd name="T75" fmla="*/ 128 h 157"/>
              <a:gd name="T76" fmla="*/ 217 w 257"/>
              <a:gd name="T77" fmla="*/ 118 h 157"/>
              <a:gd name="T78" fmla="*/ 230 w 257"/>
              <a:gd name="T79" fmla="*/ 118 h 157"/>
              <a:gd name="T80" fmla="*/ 239 w 257"/>
              <a:gd name="T81" fmla="*/ 124 h 157"/>
              <a:gd name="T82" fmla="*/ 257 w 257"/>
              <a:gd name="T83" fmla="*/ 124 h 157"/>
              <a:gd name="T84" fmla="*/ 253 w 257"/>
              <a:gd name="T85" fmla="*/ 112 h 157"/>
              <a:gd name="T86" fmla="*/ 237 w 257"/>
              <a:gd name="T87" fmla="*/ 99 h 157"/>
              <a:gd name="T88" fmla="*/ 226 w 257"/>
              <a:gd name="T89" fmla="*/ 97 h 157"/>
              <a:gd name="T90" fmla="*/ 210 w 257"/>
              <a:gd name="T91" fmla="*/ 83 h 157"/>
              <a:gd name="T92" fmla="*/ 191 w 257"/>
              <a:gd name="T93" fmla="*/ 79 h 157"/>
              <a:gd name="T94" fmla="*/ 175 w 257"/>
              <a:gd name="T95" fmla="*/ 72 h 157"/>
              <a:gd name="T96" fmla="*/ 162 w 257"/>
              <a:gd name="T97" fmla="*/ 54 h 157"/>
              <a:gd name="T98" fmla="*/ 153 w 257"/>
              <a:gd name="T99" fmla="*/ 29 h 157"/>
              <a:gd name="T100" fmla="*/ 141 w 257"/>
              <a:gd name="T101" fmla="*/ 29 h 157"/>
              <a:gd name="T102" fmla="*/ 137 w 257"/>
              <a:gd name="T103" fmla="*/ 23 h 157"/>
              <a:gd name="T104" fmla="*/ 130 w 257"/>
              <a:gd name="T105" fmla="*/ 25 h 157"/>
              <a:gd name="T106" fmla="*/ 118 w 257"/>
              <a:gd name="T107" fmla="*/ 15 h 157"/>
              <a:gd name="T108" fmla="*/ 96 w 257"/>
              <a:gd name="T109" fmla="*/ 11 h 157"/>
              <a:gd name="T110" fmla="*/ 87 w 257"/>
              <a:gd name="T111" fmla="*/ 17 h 157"/>
              <a:gd name="T112" fmla="*/ 68 w 257"/>
              <a:gd name="T113" fmla="*/ 11 h 157"/>
              <a:gd name="T114" fmla="*/ 55 w 257"/>
              <a:gd name="T115" fmla="*/ 11 h 157"/>
              <a:gd name="T116" fmla="*/ 50 w 257"/>
              <a:gd name="T117" fmla="*/ 2 h 157"/>
              <a:gd name="T118" fmla="*/ 43 w 257"/>
              <a:gd name="T119" fmla="*/ 0 h 157"/>
              <a:gd name="T120" fmla="*/ 32 w 257"/>
              <a:gd name="T121" fmla="*/ 2 h 157"/>
              <a:gd name="T122" fmla="*/ 9 w 257"/>
              <a:gd name="T12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7" h="157">
                <a:moveTo>
                  <a:pt x="9" y="0"/>
                </a:moveTo>
                <a:lnTo>
                  <a:pt x="0" y="13"/>
                </a:lnTo>
                <a:lnTo>
                  <a:pt x="0" y="27"/>
                </a:lnTo>
                <a:lnTo>
                  <a:pt x="18" y="44"/>
                </a:lnTo>
                <a:lnTo>
                  <a:pt x="29" y="39"/>
                </a:lnTo>
                <a:lnTo>
                  <a:pt x="32" y="46"/>
                </a:lnTo>
                <a:lnTo>
                  <a:pt x="47" y="48"/>
                </a:lnTo>
                <a:lnTo>
                  <a:pt x="54" y="37"/>
                </a:lnTo>
                <a:lnTo>
                  <a:pt x="79" y="39"/>
                </a:lnTo>
                <a:lnTo>
                  <a:pt x="82" y="50"/>
                </a:lnTo>
                <a:lnTo>
                  <a:pt x="91" y="54"/>
                </a:lnTo>
                <a:lnTo>
                  <a:pt x="112" y="52"/>
                </a:lnTo>
                <a:lnTo>
                  <a:pt x="120" y="58"/>
                </a:lnTo>
                <a:lnTo>
                  <a:pt x="130" y="64"/>
                </a:lnTo>
                <a:lnTo>
                  <a:pt x="139" y="77"/>
                </a:lnTo>
                <a:lnTo>
                  <a:pt x="139" y="93"/>
                </a:lnTo>
                <a:lnTo>
                  <a:pt x="132" y="97"/>
                </a:lnTo>
                <a:lnTo>
                  <a:pt x="136" y="103"/>
                </a:lnTo>
                <a:lnTo>
                  <a:pt x="125" y="114"/>
                </a:lnTo>
                <a:lnTo>
                  <a:pt x="125" y="128"/>
                </a:lnTo>
                <a:lnTo>
                  <a:pt x="141" y="130"/>
                </a:lnTo>
                <a:lnTo>
                  <a:pt x="150" y="126"/>
                </a:lnTo>
                <a:lnTo>
                  <a:pt x="153" y="120"/>
                </a:lnTo>
                <a:lnTo>
                  <a:pt x="159" y="126"/>
                </a:lnTo>
                <a:lnTo>
                  <a:pt x="168" y="122"/>
                </a:lnTo>
                <a:lnTo>
                  <a:pt x="187" y="130"/>
                </a:lnTo>
                <a:lnTo>
                  <a:pt x="200" y="145"/>
                </a:lnTo>
                <a:lnTo>
                  <a:pt x="203" y="145"/>
                </a:lnTo>
                <a:lnTo>
                  <a:pt x="205" y="153"/>
                </a:lnTo>
                <a:lnTo>
                  <a:pt x="217" y="157"/>
                </a:lnTo>
                <a:lnTo>
                  <a:pt x="232" y="157"/>
                </a:lnTo>
                <a:lnTo>
                  <a:pt x="223" y="149"/>
                </a:lnTo>
                <a:lnTo>
                  <a:pt x="226" y="141"/>
                </a:lnTo>
                <a:lnTo>
                  <a:pt x="237" y="149"/>
                </a:lnTo>
                <a:lnTo>
                  <a:pt x="249" y="151"/>
                </a:lnTo>
                <a:lnTo>
                  <a:pt x="251" y="139"/>
                </a:lnTo>
                <a:lnTo>
                  <a:pt x="239" y="128"/>
                </a:lnTo>
                <a:lnTo>
                  <a:pt x="230" y="128"/>
                </a:lnTo>
                <a:lnTo>
                  <a:pt x="217" y="118"/>
                </a:lnTo>
                <a:lnTo>
                  <a:pt x="230" y="118"/>
                </a:lnTo>
                <a:lnTo>
                  <a:pt x="239" y="124"/>
                </a:lnTo>
                <a:lnTo>
                  <a:pt x="257" y="124"/>
                </a:lnTo>
                <a:lnTo>
                  <a:pt x="253" y="112"/>
                </a:lnTo>
                <a:lnTo>
                  <a:pt x="237" y="99"/>
                </a:lnTo>
                <a:lnTo>
                  <a:pt x="226" y="97"/>
                </a:lnTo>
                <a:lnTo>
                  <a:pt x="210" y="83"/>
                </a:lnTo>
                <a:lnTo>
                  <a:pt x="191" y="79"/>
                </a:lnTo>
                <a:lnTo>
                  <a:pt x="175" y="72"/>
                </a:lnTo>
                <a:lnTo>
                  <a:pt x="162" y="54"/>
                </a:lnTo>
                <a:lnTo>
                  <a:pt x="153" y="29"/>
                </a:lnTo>
                <a:lnTo>
                  <a:pt x="141" y="29"/>
                </a:lnTo>
                <a:lnTo>
                  <a:pt x="137" y="23"/>
                </a:lnTo>
                <a:lnTo>
                  <a:pt x="130" y="25"/>
                </a:lnTo>
                <a:lnTo>
                  <a:pt x="118" y="15"/>
                </a:lnTo>
                <a:lnTo>
                  <a:pt x="96" y="11"/>
                </a:lnTo>
                <a:lnTo>
                  <a:pt x="87" y="17"/>
                </a:lnTo>
                <a:lnTo>
                  <a:pt x="68" y="11"/>
                </a:lnTo>
                <a:lnTo>
                  <a:pt x="55" y="11"/>
                </a:lnTo>
                <a:lnTo>
                  <a:pt x="50" y="2"/>
                </a:lnTo>
                <a:lnTo>
                  <a:pt x="43" y="0"/>
                </a:lnTo>
                <a:lnTo>
                  <a:pt x="32" y="2"/>
                </a:lnTo>
                <a:lnTo>
                  <a:pt x="9" y="0"/>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70" name="Freeform 6"/>
          <p:cNvSpPr>
            <a:spLocks/>
          </p:cNvSpPr>
          <p:nvPr/>
        </p:nvSpPr>
        <p:spPr bwMode="auto">
          <a:xfrm>
            <a:off x="5692775" y="2482850"/>
            <a:ext cx="130175" cy="60325"/>
          </a:xfrm>
          <a:custGeom>
            <a:avLst/>
            <a:gdLst>
              <a:gd name="T0" fmla="*/ 0 w 180"/>
              <a:gd name="T1" fmla="*/ 35 h 70"/>
              <a:gd name="T2" fmla="*/ 16 w 180"/>
              <a:gd name="T3" fmla="*/ 15 h 70"/>
              <a:gd name="T4" fmla="*/ 23 w 180"/>
              <a:gd name="T5" fmla="*/ 15 h 70"/>
              <a:gd name="T6" fmla="*/ 36 w 180"/>
              <a:gd name="T7" fmla="*/ 4 h 70"/>
              <a:gd name="T8" fmla="*/ 50 w 180"/>
              <a:gd name="T9" fmla="*/ 4 h 70"/>
              <a:gd name="T10" fmla="*/ 54 w 180"/>
              <a:gd name="T11" fmla="*/ 2 h 70"/>
              <a:gd name="T12" fmla="*/ 59 w 180"/>
              <a:gd name="T13" fmla="*/ 0 h 70"/>
              <a:gd name="T14" fmla="*/ 77 w 180"/>
              <a:gd name="T15" fmla="*/ 13 h 70"/>
              <a:gd name="T16" fmla="*/ 82 w 180"/>
              <a:gd name="T17" fmla="*/ 21 h 70"/>
              <a:gd name="T18" fmla="*/ 86 w 180"/>
              <a:gd name="T19" fmla="*/ 17 h 70"/>
              <a:gd name="T20" fmla="*/ 100 w 180"/>
              <a:gd name="T21" fmla="*/ 25 h 70"/>
              <a:gd name="T22" fmla="*/ 109 w 180"/>
              <a:gd name="T23" fmla="*/ 25 h 70"/>
              <a:gd name="T24" fmla="*/ 116 w 180"/>
              <a:gd name="T25" fmla="*/ 31 h 70"/>
              <a:gd name="T26" fmla="*/ 128 w 180"/>
              <a:gd name="T27" fmla="*/ 35 h 70"/>
              <a:gd name="T28" fmla="*/ 128 w 180"/>
              <a:gd name="T29" fmla="*/ 46 h 70"/>
              <a:gd name="T30" fmla="*/ 151 w 180"/>
              <a:gd name="T31" fmla="*/ 46 h 70"/>
              <a:gd name="T32" fmla="*/ 157 w 180"/>
              <a:gd name="T33" fmla="*/ 56 h 70"/>
              <a:gd name="T34" fmla="*/ 171 w 180"/>
              <a:gd name="T35" fmla="*/ 56 h 70"/>
              <a:gd name="T36" fmla="*/ 180 w 180"/>
              <a:gd name="T37" fmla="*/ 68 h 70"/>
              <a:gd name="T38" fmla="*/ 175 w 180"/>
              <a:gd name="T39" fmla="*/ 70 h 70"/>
              <a:gd name="T40" fmla="*/ 171 w 180"/>
              <a:gd name="T41" fmla="*/ 66 h 70"/>
              <a:gd name="T42" fmla="*/ 169 w 180"/>
              <a:gd name="T43" fmla="*/ 64 h 70"/>
              <a:gd name="T44" fmla="*/ 157 w 180"/>
              <a:gd name="T45" fmla="*/ 66 h 70"/>
              <a:gd name="T46" fmla="*/ 153 w 180"/>
              <a:gd name="T47" fmla="*/ 68 h 70"/>
              <a:gd name="T48" fmla="*/ 143 w 180"/>
              <a:gd name="T49" fmla="*/ 70 h 70"/>
              <a:gd name="T50" fmla="*/ 127 w 180"/>
              <a:gd name="T51" fmla="*/ 70 h 70"/>
              <a:gd name="T52" fmla="*/ 116 w 180"/>
              <a:gd name="T53" fmla="*/ 70 h 70"/>
              <a:gd name="T54" fmla="*/ 116 w 180"/>
              <a:gd name="T55" fmla="*/ 64 h 70"/>
              <a:gd name="T56" fmla="*/ 100 w 180"/>
              <a:gd name="T57" fmla="*/ 48 h 70"/>
              <a:gd name="T58" fmla="*/ 100 w 180"/>
              <a:gd name="T59" fmla="*/ 37 h 70"/>
              <a:gd name="T60" fmla="*/ 82 w 180"/>
              <a:gd name="T61" fmla="*/ 37 h 70"/>
              <a:gd name="T62" fmla="*/ 75 w 180"/>
              <a:gd name="T63" fmla="*/ 31 h 70"/>
              <a:gd name="T64" fmla="*/ 70 w 180"/>
              <a:gd name="T65" fmla="*/ 37 h 70"/>
              <a:gd name="T66" fmla="*/ 64 w 180"/>
              <a:gd name="T67" fmla="*/ 29 h 70"/>
              <a:gd name="T68" fmla="*/ 59 w 180"/>
              <a:gd name="T69" fmla="*/ 29 h 70"/>
              <a:gd name="T70" fmla="*/ 59 w 180"/>
              <a:gd name="T71" fmla="*/ 19 h 70"/>
              <a:gd name="T72" fmla="*/ 54 w 180"/>
              <a:gd name="T73" fmla="*/ 15 h 70"/>
              <a:gd name="T74" fmla="*/ 38 w 180"/>
              <a:gd name="T75" fmla="*/ 17 h 70"/>
              <a:gd name="T76" fmla="*/ 27 w 180"/>
              <a:gd name="T77" fmla="*/ 29 h 70"/>
              <a:gd name="T78" fmla="*/ 14 w 180"/>
              <a:gd name="T79" fmla="*/ 31 h 70"/>
              <a:gd name="T80" fmla="*/ 0 w 180"/>
              <a:gd name="T81"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0" h="70">
                <a:moveTo>
                  <a:pt x="0" y="35"/>
                </a:moveTo>
                <a:lnTo>
                  <a:pt x="16" y="15"/>
                </a:lnTo>
                <a:lnTo>
                  <a:pt x="23" y="15"/>
                </a:lnTo>
                <a:lnTo>
                  <a:pt x="36" y="4"/>
                </a:lnTo>
                <a:lnTo>
                  <a:pt x="50" y="4"/>
                </a:lnTo>
                <a:lnTo>
                  <a:pt x="54" y="2"/>
                </a:lnTo>
                <a:lnTo>
                  <a:pt x="59" y="0"/>
                </a:lnTo>
                <a:lnTo>
                  <a:pt x="77" y="13"/>
                </a:lnTo>
                <a:lnTo>
                  <a:pt x="82" y="21"/>
                </a:lnTo>
                <a:lnTo>
                  <a:pt x="86" y="17"/>
                </a:lnTo>
                <a:lnTo>
                  <a:pt x="100" y="25"/>
                </a:lnTo>
                <a:lnTo>
                  <a:pt x="109" y="25"/>
                </a:lnTo>
                <a:lnTo>
                  <a:pt x="116" y="31"/>
                </a:lnTo>
                <a:lnTo>
                  <a:pt x="128" y="35"/>
                </a:lnTo>
                <a:lnTo>
                  <a:pt x="128" y="46"/>
                </a:lnTo>
                <a:lnTo>
                  <a:pt x="151" y="46"/>
                </a:lnTo>
                <a:lnTo>
                  <a:pt x="157" y="56"/>
                </a:lnTo>
                <a:lnTo>
                  <a:pt x="171" y="56"/>
                </a:lnTo>
                <a:lnTo>
                  <a:pt x="180" y="68"/>
                </a:lnTo>
                <a:lnTo>
                  <a:pt x="175" y="70"/>
                </a:lnTo>
                <a:lnTo>
                  <a:pt x="171" y="66"/>
                </a:lnTo>
                <a:lnTo>
                  <a:pt x="169" y="64"/>
                </a:lnTo>
                <a:lnTo>
                  <a:pt x="157" y="66"/>
                </a:lnTo>
                <a:lnTo>
                  <a:pt x="153" y="68"/>
                </a:lnTo>
                <a:lnTo>
                  <a:pt x="143" y="70"/>
                </a:lnTo>
                <a:lnTo>
                  <a:pt x="127" y="70"/>
                </a:lnTo>
                <a:lnTo>
                  <a:pt x="116" y="70"/>
                </a:lnTo>
                <a:lnTo>
                  <a:pt x="116" y="64"/>
                </a:lnTo>
                <a:lnTo>
                  <a:pt x="100" y="48"/>
                </a:lnTo>
                <a:lnTo>
                  <a:pt x="100" y="37"/>
                </a:lnTo>
                <a:lnTo>
                  <a:pt x="82" y="37"/>
                </a:lnTo>
                <a:lnTo>
                  <a:pt x="75" y="31"/>
                </a:lnTo>
                <a:lnTo>
                  <a:pt x="70" y="37"/>
                </a:lnTo>
                <a:lnTo>
                  <a:pt x="64" y="29"/>
                </a:lnTo>
                <a:lnTo>
                  <a:pt x="59" y="29"/>
                </a:lnTo>
                <a:lnTo>
                  <a:pt x="59" y="19"/>
                </a:lnTo>
                <a:lnTo>
                  <a:pt x="54" y="15"/>
                </a:lnTo>
                <a:lnTo>
                  <a:pt x="38" y="17"/>
                </a:lnTo>
                <a:lnTo>
                  <a:pt x="27" y="29"/>
                </a:lnTo>
                <a:lnTo>
                  <a:pt x="14" y="31"/>
                </a:lnTo>
                <a:lnTo>
                  <a:pt x="0" y="35"/>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71" name="Freeform 7"/>
          <p:cNvSpPr>
            <a:spLocks/>
          </p:cNvSpPr>
          <p:nvPr/>
        </p:nvSpPr>
        <p:spPr bwMode="auto">
          <a:xfrm>
            <a:off x="5808663" y="2528888"/>
            <a:ext cx="80962" cy="50800"/>
          </a:xfrm>
          <a:custGeom>
            <a:avLst/>
            <a:gdLst>
              <a:gd name="T0" fmla="*/ 0 w 113"/>
              <a:gd name="T1" fmla="*/ 45 h 60"/>
              <a:gd name="T2" fmla="*/ 10 w 113"/>
              <a:gd name="T3" fmla="*/ 47 h 60"/>
              <a:gd name="T4" fmla="*/ 35 w 113"/>
              <a:gd name="T5" fmla="*/ 45 h 60"/>
              <a:gd name="T6" fmla="*/ 46 w 113"/>
              <a:gd name="T7" fmla="*/ 58 h 60"/>
              <a:gd name="T8" fmla="*/ 60 w 113"/>
              <a:gd name="T9" fmla="*/ 60 h 60"/>
              <a:gd name="T10" fmla="*/ 67 w 113"/>
              <a:gd name="T11" fmla="*/ 45 h 60"/>
              <a:gd name="T12" fmla="*/ 64 w 113"/>
              <a:gd name="T13" fmla="*/ 41 h 60"/>
              <a:gd name="T14" fmla="*/ 71 w 113"/>
              <a:gd name="T15" fmla="*/ 35 h 60"/>
              <a:gd name="T16" fmla="*/ 85 w 113"/>
              <a:gd name="T17" fmla="*/ 45 h 60"/>
              <a:gd name="T18" fmla="*/ 96 w 113"/>
              <a:gd name="T19" fmla="*/ 45 h 60"/>
              <a:gd name="T20" fmla="*/ 96 w 113"/>
              <a:gd name="T21" fmla="*/ 39 h 60"/>
              <a:gd name="T22" fmla="*/ 103 w 113"/>
              <a:gd name="T23" fmla="*/ 39 h 60"/>
              <a:gd name="T24" fmla="*/ 113 w 113"/>
              <a:gd name="T25" fmla="*/ 29 h 60"/>
              <a:gd name="T26" fmla="*/ 106 w 113"/>
              <a:gd name="T27" fmla="*/ 27 h 60"/>
              <a:gd name="T28" fmla="*/ 106 w 113"/>
              <a:gd name="T29" fmla="*/ 16 h 60"/>
              <a:gd name="T30" fmla="*/ 106 w 113"/>
              <a:gd name="T31" fmla="*/ 8 h 60"/>
              <a:gd name="T32" fmla="*/ 90 w 113"/>
              <a:gd name="T33" fmla="*/ 6 h 60"/>
              <a:gd name="T34" fmla="*/ 78 w 113"/>
              <a:gd name="T35" fmla="*/ 8 h 60"/>
              <a:gd name="T36" fmla="*/ 67 w 113"/>
              <a:gd name="T37" fmla="*/ 8 h 60"/>
              <a:gd name="T38" fmla="*/ 51 w 113"/>
              <a:gd name="T39" fmla="*/ 6 h 60"/>
              <a:gd name="T40" fmla="*/ 39 w 113"/>
              <a:gd name="T41" fmla="*/ 0 h 60"/>
              <a:gd name="T42" fmla="*/ 35 w 113"/>
              <a:gd name="T43" fmla="*/ 6 h 60"/>
              <a:gd name="T44" fmla="*/ 33 w 113"/>
              <a:gd name="T45" fmla="*/ 18 h 60"/>
              <a:gd name="T46" fmla="*/ 21 w 113"/>
              <a:gd name="T47" fmla="*/ 18 h 60"/>
              <a:gd name="T48" fmla="*/ 17 w 113"/>
              <a:gd name="T49" fmla="*/ 29 h 60"/>
              <a:gd name="T50" fmla="*/ 10 w 113"/>
              <a:gd name="T51" fmla="*/ 33 h 60"/>
              <a:gd name="T52" fmla="*/ 0 w 113"/>
              <a:gd name="T53"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60">
                <a:moveTo>
                  <a:pt x="0" y="45"/>
                </a:moveTo>
                <a:lnTo>
                  <a:pt x="10" y="47"/>
                </a:lnTo>
                <a:lnTo>
                  <a:pt x="35" y="45"/>
                </a:lnTo>
                <a:lnTo>
                  <a:pt x="46" y="58"/>
                </a:lnTo>
                <a:lnTo>
                  <a:pt x="60" y="60"/>
                </a:lnTo>
                <a:lnTo>
                  <a:pt x="67" y="45"/>
                </a:lnTo>
                <a:lnTo>
                  <a:pt x="64" y="41"/>
                </a:lnTo>
                <a:lnTo>
                  <a:pt x="71" y="35"/>
                </a:lnTo>
                <a:lnTo>
                  <a:pt x="85" y="45"/>
                </a:lnTo>
                <a:lnTo>
                  <a:pt x="96" y="45"/>
                </a:lnTo>
                <a:lnTo>
                  <a:pt x="96" y="39"/>
                </a:lnTo>
                <a:lnTo>
                  <a:pt x="103" y="39"/>
                </a:lnTo>
                <a:lnTo>
                  <a:pt x="113" y="29"/>
                </a:lnTo>
                <a:lnTo>
                  <a:pt x="106" y="27"/>
                </a:lnTo>
                <a:lnTo>
                  <a:pt x="106" y="16"/>
                </a:lnTo>
                <a:lnTo>
                  <a:pt x="106" y="8"/>
                </a:lnTo>
                <a:lnTo>
                  <a:pt x="90" y="6"/>
                </a:lnTo>
                <a:lnTo>
                  <a:pt x="78" y="8"/>
                </a:lnTo>
                <a:lnTo>
                  <a:pt x="67" y="8"/>
                </a:lnTo>
                <a:lnTo>
                  <a:pt x="51" y="6"/>
                </a:lnTo>
                <a:lnTo>
                  <a:pt x="39" y="0"/>
                </a:lnTo>
                <a:lnTo>
                  <a:pt x="35" y="6"/>
                </a:lnTo>
                <a:lnTo>
                  <a:pt x="33" y="18"/>
                </a:lnTo>
                <a:lnTo>
                  <a:pt x="21" y="18"/>
                </a:lnTo>
                <a:lnTo>
                  <a:pt x="17" y="29"/>
                </a:lnTo>
                <a:lnTo>
                  <a:pt x="10" y="33"/>
                </a:lnTo>
                <a:lnTo>
                  <a:pt x="0" y="45"/>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72" name="Freeform 8"/>
          <p:cNvSpPr>
            <a:spLocks/>
          </p:cNvSpPr>
          <p:nvPr/>
        </p:nvSpPr>
        <p:spPr bwMode="auto">
          <a:xfrm>
            <a:off x="5756275" y="2679700"/>
            <a:ext cx="527050" cy="1089025"/>
          </a:xfrm>
          <a:custGeom>
            <a:avLst/>
            <a:gdLst>
              <a:gd name="T0" fmla="*/ 83 w 731"/>
              <a:gd name="T1" fmla="*/ 21 h 1263"/>
              <a:gd name="T2" fmla="*/ 138 w 731"/>
              <a:gd name="T3" fmla="*/ 3 h 1263"/>
              <a:gd name="T4" fmla="*/ 115 w 731"/>
              <a:gd name="T5" fmla="*/ 44 h 1263"/>
              <a:gd name="T6" fmla="*/ 138 w 731"/>
              <a:gd name="T7" fmla="*/ 42 h 1263"/>
              <a:gd name="T8" fmla="*/ 162 w 731"/>
              <a:gd name="T9" fmla="*/ 40 h 1263"/>
              <a:gd name="T10" fmla="*/ 194 w 731"/>
              <a:gd name="T11" fmla="*/ 54 h 1263"/>
              <a:gd name="T12" fmla="*/ 293 w 731"/>
              <a:gd name="T13" fmla="*/ 77 h 1263"/>
              <a:gd name="T14" fmla="*/ 340 w 731"/>
              <a:gd name="T15" fmla="*/ 100 h 1263"/>
              <a:gd name="T16" fmla="*/ 398 w 731"/>
              <a:gd name="T17" fmla="*/ 112 h 1263"/>
              <a:gd name="T18" fmla="*/ 484 w 731"/>
              <a:gd name="T19" fmla="*/ 174 h 1263"/>
              <a:gd name="T20" fmla="*/ 530 w 731"/>
              <a:gd name="T21" fmla="*/ 250 h 1263"/>
              <a:gd name="T22" fmla="*/ 711 w 731"/>
              <a:gd name="T23" fmla="*/ 315 h 1263"/>
              <a:gd name="T24" fmla="*/ 713 w 731"/>
              <a:gd name="T25" fmla="*/ 420 h 1263"/>
              <a:gd name="T26" fmla="*/ 667 w 731"/>
              <a:gd name="T27" fmla="*/ 478 h 1263"/>
              <a:gd name="T28" fmla="*/ 660 w 731"/>
              <a:gd name="T29" fmla="*/ 558 h 1263"/>
              <a:gd name="T30" fmla="*/ 633 w 731"/>
              <a:gd name="T31" fmla="*/ 593 h 1263"/>
              <a:gd name="T32" fmla="*/ 590 w 731"/>
              <a:gd name="T33" fmla="*/ 653 h 1263"/>
              <a:gd name="T34" fmla="*/ 528 w 731"/>
              <a:gd name="T35" fmla="*/ 674 h 1263"/>
              <a:gd name="T36" fmla="*/ 496 w 731"/>
              <a:gd name="T37" fmla="*/ 736 h 1263"/>
              <a:gd name="T38" fmla="*/ 489 w 731"/>
              <a:gd name="T39" fmla="*/ 788 h 1263"/>
              <a:gd name="T40" fmla="*/ 439 w 731"/>
              <a:gd name="T41" fmla="*/ 835 h 1263"/>
              <a:gd name="T42" fmla="*/ 409 w 731"/>
              <a:gd name="T43" fmla="*/ 872 h 1263"/>
              <a:gd name="T44" fmla="*/ 389 w 731"/>
              <a:gd name="T45" fmla="*/ 891 h 1263"/>
              <a:gd name="T46" fmla="*/ 379 w 731"/>
              <a:gd name="T47" fmla="*/ 941 h 1263"/>
              <a:gd name="T48" fmla="*/ 329 w 731"/>
              <a:gd name="T49" fmla="*/ 961 h 1263"/>
              <a:gd name="T50" fmla="*/ 290 w 731"/>
              <a:gd name="T51" fmla="*/ 982 h 1263"/>
              <a:gd name="T52" fmla="*/ 288 w 731"/>
              <a:gd name="T53" fmla="*/ 1034 h 1263"/>
              <a:gd name="T54" fmla="*/ 251 w 731"/>
              <a:gd name="T55" fmla="*/ 1071 h 1263"/>
              <a:gd name="T56" fmla="*/ 274 w 731"/>
              <a:gd name="T57" fmla="*/ 1104 h 1263"/>
              <a:gd name="T58" fmla="*/ 236 w 731"/>
              <a:gd name="T59" fmla="*/ 1135 h 1263"/>
              <a:gd name="T60" fmla="*/ 217 w 731"/>
              <a:gd name="T61" fmla="*/ 1189 h 1263"/>
              <a:gd name="T62" fmla="*/ 267 w 731"/>
              <a:gd name="T63" fmla="*/ 1263 h 1263"/>
              <a:gd name="T64" fmla="*/ 208 w 731"/>
              <a:gd name="T65" fmla="*/ 1226 h 1263"/>
              <a:gd name="T66" fmla="*/ 170 w 731"/>
              <a:gd name="T67" fmla="*/ 1160 h 1263"/>
              <a:gd name="T68" fmla="*/ 167 w 731"/>
              <a:gd name="T69" fmla="*/ 982 h 1263"/>
              <a:gd name="T70" fmla="*/ 162 w 731"/>
              <a:gd name="T71" fmla="*/ 908 h 1263"/>
              <a:gd name="T72" fmla="*/ 165 w 731"/>
              <a:gd name="T73" fmla="*/ 827 h 1263"/>
              <a:gd name="T74" fmla="*/ 172 w 731"/>
              <a:gd name="T75" fmla="*/ 763 h 1263"/>
              <a:gd name="T76" fmla="*/ 169 w 731"/>
              <a:gd name="T77" fmla="*/ 660 h 1263"/>
              <a:gd name="T78" fmla="*/ 174 w 731"/>
              <a:gd name="T79" fmla="*/ 575 h 1263"/>
              <a:gd name="T80" fmla="*/ 131 w 731"/>
              <a:gd name="T81" fmla="*/ 517 h 1263"/>
              <a:gd name="T82" fmla="*/ 65 w 731"/>
              <a:gd name="T83" fmla="*/ 470 h 1263"/>
              <a:gd name="T84" fmla="*/ 42 w 731"/>
              <a:gd name="T85" fmla="*/ 399 h 1263"/>
              <a:gd name="T86" fmla="*/ 12 w 731"/>
              <a:gd name="T87" fmla="*/ 360 h 1263"/>
              <a:gd name="T88" fmla="*/ 14 w 731"/>
              <a:gd name="T89" fmla="*/ 294 h 1263"/>
              <a:gd name="T90" fmla="*/ 7 w 731"/>
              <a:gd name="T91" fmla="*/ 230 h 1263"/>
              <a:gd name="T92" fmla="*/ 53 w 731"/>
              <a:gd name="T93" fmla="*/ 104 h 1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1" h="1263">
                <a:moveTo>
                  <a:pt x="57" y="56"/>
                </a:moveTo>
                <a:lnTo>
                  <a:pt x="65" y="42"/>
                </a:lnTo>
                <a:lnTo>
                  <a:pt x="83" y="21"/>
                </a:lnTo>
                <a:lnTo>
                  <a:pt x="110" y="9"/>
                </a:lnTo>
                <a:lnTo>
                  <a:pt x="124" y="0"/>
                </a:lnTo>
                <a:lnTo>
                  <a:pt x="138" y="3"/>
                </a:lnTo>
                <a:lnTo>
                  <a:pt x="135" y="13"/>
                </a:lnTo>
                <a:lnTo>
                  <a:pt x="119" y="23"/>
                </a:lnTo>
                <a:lnTo>
                  <a:pt x="115" y="44"/>
                </a:lnTo>
                <a:lnTo>
                  <a:pt x="119" y="60"/>
                </a:lnTo>
                <a:lnTo>
                  <a:pt x="133" y="60"/>
                </a:lnTo>
                <a:lnTo>
                  <a:pt x="138" y="42"/>
                </a:lnTo>
                <a:lnTo>
                  <a:pt x="142" y="23"/>
                </a:lnTo>
                <a:lnTo>
                  <a:pt x="151" y="29"/>
                </a:lnTo>
                <a:lnTo>
                  <a:pt x="162" y="40"/>
                </a:lnTo>
                <a:lnTo>
                  <a:pt x="179" y="36"/>
                </a:lnTo>
                <a:lnTo>
                  <a:pt x="190" y="44"/>
                </a:lnTo>
                <a:lnTo>
                  <a:pt x="194" y="54"/>
                </a:lnTo>
                <a:lnTo>
                  <a:pt x="220" y="50"/>
                </a:lnTo>
                <a:lnTo>
                  <a:pt x="274" y="44"/>
                </a:lnTo>
                <a:lnTo>
                  <a:pt x="293" y="77"/>
                </a:lnTo>
                <a:lnTo>
                  <a:pt x="327" y="93"/>
                </a:lnTo>
                <a:lnTo>
                  <a:pt x="325" y="108"/>
                </a:lnTo>
                <a:lnTo>
                  <a:pt x="340" y="100"/>
                </a:lnTo>
                <a:lnTo>
                  <a:pt x="356" y="100"/>
                </a:lnTo>
                <a:lnTo>
                  <a:pt x="375" y="114"/>
                </a:lnTo>
                <a:lnTo>
                  <a:pt x="398" y="112"/>
                </a:lnTo>
                <a:lnTo>
                  <a:pt x="418" y="114"/>
                </a:lnTo>
                <a:lnTo>
                  <a:pt x="450" y="141"/>
                </a:lnTo>
                <a:lnTo>
                  <a:pt x="484" y="174"/>
                </a:lnTo>
                <a:lnTo>
                  <a:pt x="498" y="211"/>
                </a:lnTo>
                <a:lnTo>
                  <a:pt x="489" y="240"/>
                </a:lnTo>
                <a:lnTo>
                  <a:pt x="530" y="250"/>
                </a:lnTo>
                <a:lnTo>
                  <a:pt x="598" y="265"/>
                </a:lnTo>
                <a:lnTo>
                  <a:pt x="667" y="281"/>
                </a:lnTo>
                <a:lnTo>
                  <a:pt x="711" y="315"/>
                </a:lnTo>
                <a:lnTo>
                  <a:pt x="731" y="346"/>
                </a:lnTo>
                <a:lnTo>
                  <a:pt x="731" y="385"/>
                </a:lnTo>
                <a:lnTo>
                  <a:pt x="713" y="420"/>
                </a:lnTo>
                <a:lnTo>
                  <a:pt x="694" y="439"/>
                </a:lnTo>
                <a:lnTo>
                  <a:pt x="681" y="451"/>
                </a:lnTo>
                <a:lnTo>
                  <a:pt x="667" y="478"/>
                </a:lnTo>
                <a:lnTo>
                  <a:pt x="665" y="501"/>
                </a:lnTo>
                <a:lnTo>
                  <a:pt x="667" y="529"/>
                </a:lnTo>
                <a:lnTo>
                  <a:pt x="660" y="558"/>
                </a:lnTo>
                <a:lnTo>
                  <a:pt x="649" y="565"/>
                </a:lnTo>
                <a:lnTo>
                  <a:pt x="646" y="581"/>
                </a:lnTo>
                <a:lnTo>
                  <a:pt x="633" y="593"/>
                </a:lnTo>
                <a:lnTo>
                  <a:pt x="631" y="608"/>
                </a:lnTo>
                <a:lnTo>
                  <a:pt x="615" y="624"/>
                </a:lnTo>
                <a:lnTo>
                  <a:pt x="590" y="653"/>
                </a:lnTo>
                <a:lnTo>
                  <a:pt x="569" y="662"/>
                </a:lnTo>
                <a:lnTo>
                  <a:pt x="555" y="660"/>
                </a:lnTo>
                <a:lnTo>
                  <a:pt x="528" y="674"/>
                </a:lnTo>
                <a:lnTo>
                  <a:pt x="501" y="707"/>
                </a:lnTo>
                <a:lnTo>
                  <a:pt x="496" y="720"/>
                </a:lnTo>
                <a:lnTo>
                  <a:pt x="496" y="736"/>
                </a:lnTo>
                <a:lnTo>
                  <a:pt x="501" y="755"/>
                </a:lnTo>
                <a:lnTo>
                  <a:pt x="489" y="773"/>
                </a:lnTo>
                <a:lnTo>
                  <a:pt x="489" y="788"/>
                </a:lnTo>
                <a:lnTo>
                  <a:pt x="468" y="804"/>
                </a:lnTo>
                <a:lnTo>
                  <a:pt x="452" y="817"/>
                </a:lnTo>
                <a:lnTo>
                  <a:pt x="439" y="835"/>
                </a:lnTo>
                <a:lnTo>
                  <a:pt x="434" y="854"/>
                </a:lnTo>
                <a:lnTo>
                  <a:pt x="416" y="877"/>
                </a:lnTo>
                <a:lnTo>
                  <a:pt x="409" y="872"/>
                </a:lnTo>
                <a:lnTo>
                  <a:pt x="395" y="872"/>
                </a:lnTo>
                <a:lnTo>
                  <a:pt x="377" y="881"/>
                </a:lnTo>
                <a:lnTo>
                  <a:pt x="389" y="891"/>
                </a:lnTo>
                <a:lnTo>
                  <a:pt x="389" y="912"/>
                </a:lnTo>
                <a:lnTo>
                  <a:pt x="388" y="928"/>
                </a:lnTo>
                <a:lnTo>
                  <a:pt x="379" y="941"/>
                </a:lnTo>
                <a:lnTo>
                  <a:pt x="356" y="943"/>
                </a:lnTo>
                <a:lnTo>
                  <a:pt x="338" y="949"/>
                </a:lnTo>
                <a:lnTo>
                  <a:pt x="329" y="961"/>
                </a:lnTo>
                <a:lnTo>
                  <a:pt x="329" y="982"/>
                </a:lnTo>
                <a:lnTo>
                  <a:pt x="307" y="988"/>
                </a:lnTo>
                <a:lnTo>
                  <a:pt x="290" y="982"/>
                </a:lnTo>
                <a:lnTo>
                  <a:pt x="284" y="994"/>
                </a:lnTo>
                <a:lnTo>
                  <a:pt x="293" y="1003"/>
                </a:lnTo>
                <a:lnTo>
                  <a:pt x="288" y="1034"/>
                </a:lnTo>
                <a:lnTo>
                  <a:pt x="281" y="1060"/>
                </a:lnTo>
                <a:lnTo>
                  <a:pt x="258" y="1060"/>
                </a:lnTo>
                <a:lnTo>
                  <a:pt x="251" y="1071"/>
                </a:lnTo>
                <a:lnTo>
                  <a:pt x="252" y="1091"/>
                </a:lnTo>
                <a:lnTo>
                  <a:pt x="265" y="1091"/>
                </a:lnTo>
                <a:lnTo>
                  <a:pt x="274" y="1104"/>
                </a:lnTo>
                <a:lnTo>
                  <a:pt x="268" y="1125"/>
                </a:lnTo>
                <a:lnTo>
                  <a:pt x="256" y="1127"/>
                </a:lnTo>
                <a:lnTo>
                  <a:pt x="236" y="1135"/>
                </a:lnTo>
                <a:lnTo>
                  <a:pt x="231" y="1151"/>
                </a:lnTo>
                <a:lnTo>
                  <a:pt x="229" y="1176"/>
                </a:lnTo>
                <a:lnTo>
                  <a:pt x="217" y="1189"/>
                </a:lnTo>
                <a:lnTo>
                  <a:pt x="261" y="1230"/>
                </a:lnTo>
                <a:lnTo>
                  <a:pt x="274" y="1251"/>
                </a:lnTo>
                <a:lnTo>
                  <a:pt x="267" y="1263"/>
                </a:lnTo>
                <a:lnTo>
                  <a:pt x="247" y="1255"/>
                </a:lnTo>
                <a:lnTo>
                  <a:pt x="231" y="1238"/>
                </a:lnTo>
                <a:lnTo>
                  <a:pt x="208" y="1226"/>
                </a:lnTo>
                <a:lnTo>
                  <a:pt x="186" y="1205"/>
                </a:lnTo>
                <a:lnTo>
                  <a:pt x="172" y="1180"/>
                </a:lnTo>
                <a:lnTo>
                  <a:pt x="170" y="1160"/>
                </a:lnTo>
                <a:lnTo>
                  <a:pt x="174" y="1143"/>
                </a:lnTo>
                <a:lnTo>
                  <a:pt x="172" y="1009"/>
                </a:lnTo>
                <a:lnTo>
                  <a:pt x="167" y="982"/>
                </a:lnTo>
                <a:lnTo>
                  <a:pt x="151" y="957"/>
                </a:lnTo>
                <a:lnTo>
                  <a:pt x="151" y="934"/>
                </a:lnTo>
                <a:lnTo>
                  <a:pt x="162" y="908"/>
                </a:lnTo>
                <a:lnTo>
                  <a:pt x="170" y="875"/>
                </a:lnTo>
                <a:lnTo>
                  <a:pt x="167" y="841"/>
                </a:lnTo>
                <a:lnTo>
                  <a:pt x="165" y="827"/>
                </a:lnTo>
                <a:lnTo>
                  <a:pt x="163" y="808"/>
                </a:lnTo>
                <a:lnTo>
                  <a:pt x="169" y="800"/>
                </a:lnTo>
                <a:lnTo>
                  <a:pt x="172" y="763"/>
                </a:lnTo>
                <a:lnTo>
                  <a:pt x="169" y="744"/>
                </a:lnTo>
                <a:lnTo>
                  <a:pt x="176" y="699"/>
                </a:lnTo>
                <a:lnTo>
                  <a:pt x="169" y="660"/>
                </a:lnTo>
                <a:lnTo>
                  <a:pt x="174" y="639"/>
                </a:lnTo>
                <a:lnTo>
                  <a:pt x="183" y="600"/>
                </a:lnTo>
                <a:lnTo>
                  <a:pt x="174" y="575"/>
                </a:lnTo>
                <a:lnTo>
                  <a:pt x="156" y="556"/>
                </a:lnTo>
                <a:lnTo>
                  <a:pt x="151" y="536"/>
                </a:lnTo>
                <a:lnTo>
                  <a:pt x="131" y="517"/>
                </a:lnTo>
                <a:lnTo>
                  <a:pt x="110" y="505"/>
                </a:lnTo>
                <a:lnTo>
                  <a:pt x="80" y="498"/>
                </a:lnTo>
                <a:lnTo>
                  <a:pt x="65" y="470"/>
                </a:lnTo>
                <a:lnTo>
                  <a:pt x="46" y="443"/>
                </a:lnTo>
                <a:lnTo>
                  <a:pt x="44" y="420"/>
                </a:lnTo>
                <a:lnTo>
                  <a:pt x="42" y="399"/>
                </a:lnTo>
                <a:lnTo>
                  <a:pt x="37" y="385"/>
                </a:lnTo>
                <a:lnTo>
                  <a:pt x="26" y="368"/>
                </a:lnTo>
                <a:lnTo>
                  <a:pt x="12" y="360"/>
                </a:lnTo>
                <a:lnTo>
                  <a:pt x="1" y="343"/>
                </a:lnTo>
                <a:lnTo>
                  <a:pt x="14" y="329"/>
                </a:lnTo>
                <a:lnTo>
                  <a:pt x="14" y="294"/>
                </a:lnTo>
                <a:lnTo>
                  <a:pt x="7" y="275"/>
                </a:lnTo>
                <a:lnTo>
                  <a:pt x="0" y="257"/>
                </a:lnTo>
                <a:lnTo>
                  <a:pt x="7" y="230"/>
                </a:lnTo>
                <a:lnTo>
                  <a:pt x="35" y="164"/>
                </a:lnTo>
                <a:lnTo>
                  <a:pt x="37" y="135"/>
                </a:lnTo>
                <a:lnTo>
                  <a:pt x="53" y="104"/>
                </a:lnTo>
                <a:lnTo>
                  <a:pt x="53" y="87"/>
                </a:lnTo>
                <a:lnTo>
                  <a:pt x="57" y="56"/>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73" name="Oval 9"/>
          <p:cNvSpPr>
            <a:spLocks noChangeArrowheads="1"/>
          </p:cNvSpPr>
          <p:nvPr/>
        </p:nvSpPr>
        <p:spPr bwMode="auto">
          <a:xfrm>
            <a:off x="5407025" y="1911350"/>
            <a:ext cx="19050" cy="17463"/>
          </a:xfrm>
          <a:prstGeom prst="ellipse">
            <a:avLst/>
          </a:prstGeom>
          <a:solidFill>
            <a:schemeClr val="accent1"/>
          </a:solidFill>
          <a:ln>
            <a:noFill/>
          </a:ln>
          <a:effectLst/>
          <a:extLst>
            <a:ext uri="{91240B29-F687-4F45-9708-019B960494DF}">
              <a14:hiddenLine xmlns:a14="http://schemas.microsoft.com/office/drawing/2010/main" xmlns="" w="12700">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74" name="Oval 10"/>
          <p:cNvSpPr>
            <a:spLocks noChangeArrowheads="1"/>
          </p:cNvSpPr>
          <p:nvPr/>
        </p:nvSpPr>
        <p:spPr bwMode="auto">
          <a:xfrm>
            <a:off x="5938838" y="3448050"/>
            <a:ext cx="30162" cy="25400"/>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75" name="Oval 11"/>
          <p:cNvSpPr>
            <a:spLocks noChangeArrowheads="1"/>
          </p:cNvSpPr>
          <p:nvPr/>
        </p:nvSpPr>
        <p:spPr bwMode="auto">
          <a:xfrm>
            <a:off x="6045200" y="2987675"/>
            <a:ext cx="31750" cy="25400"/>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76" name="Oval 12"/>
          <p:cNvSpPr>
            <a:spLocks noChangeArrowheads="1"/>
          </p:cNvSpPr>
          <p:nvPr/>
        </p:nvSpPr>
        <p:spPr bwMode="auto">
          <a:xfrm>
            <a:off x="5399088" y="1900238"/>
            <a:ext cx="30162" cy="26987"/>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77" name="Oval 13"/>
          <p:cNvSpPr>
            <a:spLocks noChangeArrowheads="1"/>
          </p:cNvSpPr>
          <p:nvPr/>
        </p:nvSpPr>
        <p:spPr bwMode="auto">
          <a:xfrm>
            <a:off x="5502275" y="2281238"/>
            <a:ext cx="31750" cy="25400"/>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78" name="Oval 14"/>
          <p:cNvSpPr>
            <a:spLocks noChangeArrowheads="1"/>
          </p:cNvSpPr>
          <p:nvPr/>
        </p:nvSpPr>
        <p:spPr bwMode="auto">
          <a:xfrm>
            <a:off x="5491163" y="2493963"/>
            <a:ext cx="31750" cy="26987"/>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79" name="Oval 15"/>
          <p:cNvSpPr>
            <a:spLocks noChangeArrowheads="1"/>
          </p:cNvSpPr>
          <p:nvPr/>
        </p:nvSpPr>
        <p:spPr bwMode="auto">
          <a:xfrm>
            <a:off x="5811838" y="2776538"/>
            <a:ext cx="31750" cy="25400"/>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80" name="Oval 16"/>
          <p:cNvSpPr>
            <a:spLocks noChangeArrowheads="1"/>
          </p:cNvSpPr>
          <p:nvPr/>
        </p:nvSpPr>
        <p:spPr bwMode="auto">
          <a:xfrm>
            <a:off x="5924550" y="2781300"/>
            <a:ext cx="31750" cy="28575"/>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81" name="Oval 17"/>
          <p:cNvSpPr>
            <a:spLocks noChangeArrowheads="1"/>
          </p:cNvSpPr>
          <p:nvPr/>
        </p:nvSpPr>
        <p:spPr bwMode="auto">
          <a:xfrm>
            <a:off x="5900738" y="3289300"/>
            <a:ext cx="31750"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882" name="Freeform 18"/>
          <p:cNvSpPr>
            <a:spLocks/>
          </p:cNvSpPr>
          <p:nvPr/>
        </p:nvSpPr>
        <p:spPr bwMode="auto">
          <a:xfrm>
            <a:off x="7059613" y="2238375"/>
            <a:ext cx="19050" cy="25400"/>
          </a:xfrm>
          <a:custGeom>
            <a:avLst/>
            <a:gdLst>
              <a:gd name="T0" fmla="*/ 27 w 27"/>
              <a:gd name="T1" fmla="*/ 2 h 31"/>
              <a:gd name="T2" fmla="*/ 27 w 27"/>
              <a:gd name="T3" fmla="*/ 29 h 31"/>
              <a:gd name="T4" fmla="*/ 18 w 27"/>
              <a:gd name="T5" fmla="*/ 31 h 31"/>
              <a:gd name="T6" fmla="*/ 0 w 27"/>
              <a:gd name="T7" fmla="*/ 6 h 31"/>
              <a:gd name="T8" fmla="*/ 11 w 27"/>
              <a:gd name="T9" fmla="*/ 0 h 31"/>
              <a:gd name="T10" fmla="*/ 27 w 27"/>
              <a:gd name="T11" fmla="*/ 2 h 31"/>
            </a:gdLst>
            <a:ahLst/>
            <a:cxnLst>
              <a:cxn ang="0">
                <a:pos x="T0" y="T1"/>
              </a:cxn>
              <a:cxn ang="0">
                <a:pos x="T2" y="T3"/>
              </a:cxn>
              <a:cxn ang="0">
                <a:pos x="T4" y="T5"/>
              </a:cxn>
              <a:cxn ang="0">
                <a:pos x="T6" y="T7"/>
              </a:cxn>
              <a:cxn ang="0">
                <a:pos x="T8" y="T9"/>
              </a:cxn>
              <a:cxn ang="0">
                <a:pos x="T10" y="T11"/>
              </a:cxn>
            </a:cxnLst>
            <a:rect l="0" t="0" r="r" b="b"/>
            <a:pathLst>
              <a:path w="27" h="31">
                <a:moveTo>
                  <a:pt x="27" y="2"/>
                </a:moveTo>
                <a:lnTo>
                  <a:pt x="27" y="29"/>
                </a:lnTo>
                <a:lnTo>
                  <a:pt x="18" y="31"/>
                </a:lnTo>
                <a:lnTo>
                  <a:pt x="0" y="6"/>
                </a:lnTo>
                <a:lnTo>
                  <a:pt x="11" y="0"/>
                </a:lnTo>
                <a:lnTo>
                  <a:pt x="27" y="2"/>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83" name="Freeform 19"/>
          <p:cNvSpPr>
            <a:spLocks/>
          </p:cNvSpPr>
          <p:nvPr/>
        </p:nvSpPr>
        <p:spPr bwMode="auto">
          <a:xfrm>
            <a:off x="7023100" y="2190750"/>
            <a:ext cx="15875" cy="39688"/>
          </a:xfrm>
          <a:custGeom>
            <a:avLst/>
            <a:gdLst>
              <a:gd name="T0" fmla="*/ 23 w 23"/>
              <a:gd name="T1" fmla="*/ 0 h 46"/>
              <a:gd name="T2" fmla="*/ 0 w 23"/>
              <a:gd name="T3" fmla="*/ 9 h 46"/>
              <a:gd name="T4" fmla="*/ 4 w 23"/>
              <a:gd name="T5" fmla="*/ 46 h 46"/>
              <a:gd name="T6" fmla="*/ 20 w 23"/>
              <a:gd name="T7" fmla="*/ 42 h 46"/>
              <a:gd name="T8" fmla="*/ 23 w 23"/>
              <a:gd name="T9" fmla="*/ 0 h 46"/>
            </a:gdLst>
            <a:ahLst/>
            <a:cxnLst>
              <a:cxn ang="0">
                <a:pos x="T0" y="T1"/>
              </a:cxn>
              <a:cxn ang="0">
                <a:pos x="T2" y="T3"/>
              </a:cxn>
              <a:cxn ang="0">
                <a:pos x="T4" y="T5"/>
              </a:cxn>
              <a:cxn ang="0">
                <a:pos x="T6" y="T7"/>
              </a:cxn>
              <a:cxn ang="0">
                <a:pos x="T8" y="T9"/>
              </a:cxn>
            </a:cxnLst>
            <a:rect l="0" t="0" r="r" b="b"/>
            <a:pathLst>
              <a:path w="23" h="46">
                <a:moveTo>
                  <a:pt x="23" y="0"/>
                </a:moveTo>
                <a:lnTo>
                  <a:pt x="0" y="9"/>
                </a:lnTo>
                <a:lnTo>
                  <a:pt x="4" y="46"/>
                </a:lnTo>
                <a:lnTo>
                  <a:pt x="20" y="42"/>
                </a:lnTo>
                <a:lnTo>
                  <a:pt x="23" y="0"/>
                </a:lnTo>
                <a:close/>
              </a:path>
            </a:pathLst>
          </a:custGeom>
          <a:solidFill>
            <a:srgbClr val="009900"/>
          </a:solidFill>
          <a:ln w="3175" cmpd="sng">
            <a:solidFill>
              <a:schemeClr val="tx1"/>
            </a:solidFill>
            <a:prstDash val="solid"/>
            <a:round/>
            <a:headEnd/>
            <a:tailEnd/>
          </a:ln>
        </p:spPr>
        <p:txBody>
          <a:bodyPr/>
          <a:lstStyle/>
          <a:p>
            <a:endParaRPr lang="en-GB"/>
          </a:p>
        </p:txBody>
      </p:sp>
      <p:grpSp>
        <p:nvGrpSpPr>
          <p:cNvPr id="36884" name="Group 20"/>
          <p:cNvGrpSpPr>
            <a:grpSpLocks/>
          </p:cNvGrpSpPr>
          <p:nvPr/>
        </p:nvGrpSpPr>
        <p:grpSpPr bwMode="auto">
          <a:xfrm>
            <a:off x="8564563" y="3406775"/>
            <a:ext cx="327025" cy="215900"/>
            <a:chOff x="5325" y="3033"/>
            <a:chExt cx="451" cy="250"/>
          </a:xfrm>
        </p:grpSpPr>
        <p:sp>
          <p:nvSpPr>
            <p:cNvPr id="36885" name="Freeform 21"/>
            <p:cNvSpPr>
              <a:spLocks/>
            </p:cNvSpPr>
            <p:nvPr/>
          </p:nvSpPr>
          <p:spPr bwMode="auto">
            <a:xfrm>
              <a:off x="5704" y="3033"/>
              <a:ext cx="72" cy="152"/>
            </a:xfrm>
            <a:custGeom>
              <a:avLst/>
              <a:gdLst>
                <a:gd name="T0" fmla="*/ 24 w 72"/>
                <a:gd name="T1" fmla="*/ 2 h 152"/>
                <a:gd name="T2" fmla="*/ 31 w 72"/>
                <a:gd name="T3" fmla="*/ 0 h 152"/>
                <a:gd name="T4" fmla="*/ 43 w 72"/>
                <a:gd name="T5" fmla="*/ 16 h 152"/>
                <a:gd name="T6" fmla="*/ 41 w 72"/>
                <a:gd name="T7" fmla="*/ 64 h 152"/>
                <a:gd name="T8" fmla="*/ 50 w 72"/>
                <a:gd name="T9" fmla="*/ 64 h 152"/>
                <a:gd name="T10" fmla="*/ 52 w 72"/>
                <a:gd name="T11" fmla="*/ 70 h 152"/>
                <a:gd name="T12" fmla="*/ 56 w 72"/>
                <a:gd name="T13" fmla="*/ 80 h 152"/>
                <a:gd name="T14" fmla="*/ 57 w 72"/>
                <a:gd name="T15" fmla="*/ 86 h 152"/>
                <a:gd name="T16" fmla="*/ 65 w 72"/>
                <a:gd name="T17" fmla="*/ 84 h 152"/>
                <a:gd name="T18" fmla="*/ 70 w 72"/>
                <a:gd name="T19" fmla="*/ 74 h 152"/>
                <a:gd name="T20" fmla="*/ 72 w 72"/>
                <a:gd name="T21" fmla="*/ 80 h 152"/>
                <a:gd name="T22" fmla="*/ 68 w 72"/>
                <a:gd name="T23" fmla="*/ 88 h 152"/>
                <a:gd name="T24" fmla="*/ 65 w 72"/>
                <a:gd name="T25" fmla="*/ 95 h 152"/>
                <a:gd name="T26" fmla="*/ 63 w 72"/>
                <a:gd name="T27" fmla="*/ 107 h 152"/>
                <a:gd name="T28" fmla="*/ 54 w 72"/>
                <a:gd name="T29" fmla="*/ 113 h 152"/>
                <a:gd name="T30" fmla="*/ 49 w 72"/>
                <a:gd name="T31" fmla="*/ 115 h 152"/>
                <a:gd name="T32" fmla="*/ 41 w 72"/>
                <a:gd name="T33" fmla="*/ 121 h 152"/>
                <a:gd name="T34" fmla="*/ 40 w 72"/>
                <a:gd name="T35" fmla="*/ 128 h 152"/>
                <a:gd name="T36" fmla="*/ 41 w 72"/>
                <a:gd name="T37" fmla="*/ 134 h 152"/>
                <a:gd name="T38" fmla="*/ 43 w 72"/>
                <a:gd name="T39" fmla="*/ 144 h 152"/>
                <a:gd name="T40" fmla="*/ 34 w 72"/>
                <a:gd name="T41" fmla="*/ 148 h 152"/>
                <a:gd name="T42" fmla="*/ 29 w 72"/>
                <a:gd name="T43" fmla="*/ 150 h 152"/>
                <a:gd name="T44" fmla="*/ 24 w 72"/>
                <a:gd name="T45" fmla="*/ 152 h 152"/>
                <a:gd name="T46" fmla="*/ 20 w 72"/>
                <a:gd name="T47" fmla="*/ 150 h 152"/>
                <a:gd name="T48" fmla="*/ 11 w 72"/>
                <a:gd name="T49" fmla="*/ 148 h 152"/>
                <a:gd name="T50" fmla="*/ 8 w 72"/>
                <a:gd name="T51" fmla="*/ 144 h 152"/>
                <a:gd name="T52" fmla="*/ 11 w 72"/>
                <a:gd name="T53" fmla="*/ 136 h 152"/>
                <a:gd name="T54" fmla="*/ 18 w 72"/>
                <a:gd name="T55" fmla="*/ 134 h 152"/>
                <a:gd name="T56" fmla="*/ 24 w 72"/>
                <a:gd name="T57" fmla="*/ 123 h 152"/>
                <a:gd name="T58" fmla="*/ 24 w 72"/>
                <a:gd name="T59" fmla="*/ 119 h 152"/>
                <a:gd name="T60" fmla="*/ 18 w 72"/>
                <a:gd name="T61" fmla="*/ 115 h 152"/>
                <a:gd name="T62" fmla="*/ 11 w 72"/>
                <a:gd name="T63" fmla="*/ 109 h 152"/>
                <a:gd name="T64" fmla="*/ 6 w 72"/>
                <a:gd name="T65" fmla="*/ 109 h 152"/>
                <a:gd name="T66" fmla="*/ 2 w 72"/>
                <a:gd name="T67" fmla="*/ 107 h 152"/>
                <a:gd name="T68" fmla="*/ 0 w 72"/>
                <a:gd name="T69" fmla="*/ 101 h 152"/>
                <a:gd name="T70" fmla="*/ 2 w 72"/>
                <a:gd name="T71" fmla="*/ 97 h 152"/>
                <a:gd name="T72" fmla="*/ 6 w 72"/>
                <a:gd name="T73" fmla="*/ 97 h 152"/>
                <a:gd name="T74" fmla="*/ 11 w 72"/>
                <a:gd name="T75" fmla="*/ 95 h 152"/>
                <a:gd name="T76" fmla="*/ 18 w 72"/>
                <a:gd name="T77" fmla="*/ 88 h 152"/>
                <a:gd name="T78" fmla="*/ 22 w 72"/>
                <a:gd name="T79" fmla="*/ 86 h 152"/>
                <a:gd name="T80" fmla="*/ 25 w 72"/>
                <a:gd name="T81" fmla="*/ 64 h 152"/>
                <a:gd name="T82" fmla="*/ 22 w 72"/>
                <a:gd name="T83" fmla="*/ 57 h 152"/>
                <a:gd name="T84" fmla="*/ 16 w 72"/>
                <a:gd name="T85" fmla="*/ 53 h 152"/>
                <a:gd name="T86" fmla="*/ 15 w 72"/>
                <a:gd name="T87" fmla="*/ 41 h 152"/>
                <a:gd name="T88" fmla="*/ 16 w 72"/>
                <a:gd name="T89" fmla="*/ 28 h 152"/>
                <a:gd name="T90" fmla="*/ 18 w 72"/>
                <a:gd name="T91" fmla="*/ 20 h 152"/>
                <a:gd name="T92" fmla="*/ 24 w 72"/>
                <a:gd name="T93" fmla="*/ 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152">
                  <a:moveTo>
                    <a:pt x="24" y="2"/>
                  </a:moveTo>
                  <a:lnTo>
                    <a:pt x="31" y="0"/>
                  </a:lnTo>
                  <a:lnTo>
                    <a:pt x="43" y="16"/>
                  </a:lnTo>
                  <a:lnTo>
                    <a:pt x="41" y="64"/>
                  </a:lnTo>
                  <a:lnTo>
                    <a:pt x="50" y="64"/>
                  </a:lnTo>
                  <a:lnTo>
                    <a:pt x="52" y="70"/>
                  </a:lnTo>
                  <a:lnTo>
                    <a:pt x="56" y="80"/>
                  </a:lnTo>
                  <a:lnTo>
                    <a:pt x="57" y="86"/>
                  </a:lnTo>
                  <a:lnTo>
                    <a:pt x="65" y="84"/>
                  </a:lnTo>
                  <a:lnTo>
                    <a:pt x="70" y="74"/>
                  </a:lnTo>
                  <a:lnTo>
                    <a:pt x="72" y="80"/>
                  </a:lnTo>
                  <a:lnTo>
                    <a:pt x="68" y="88"/>
                  </a:lnTo>
                  <a:lnTo>
                    <a:pt x="65" y="95"/>
                  </a:lnTo>
                  <a:lnTo>
                    <a:pt x="63" y="107"/>
                  </a:lnTo>
                  <a:lnTo>
                    <a:pt x="54" y="113"/>
                  </a:lnTo>
                  <a:lnTo>
                    <a:pt x="49" y="115"/>
                  </a:lnTo>
                  <a:lnTo>
                    <a:pt x="41" y="121"/>
                  </a:lnTo>
                  <a:lnTo>
                    <a:pt x="40" y="128"/>
                  </a:lnTo>
                  <a:lnTo>
                    <a:pt x="41" y="134"/>
                  </a:lnTo>
                  <a:lnTo>
                    <a:pt x="43" y="144"/>
                  </a:lnTo>
                  <a:lnTo>
                    <a:pt x="34" y="148"/>
                  </a:lnTo>
                  <a:lnTo>
                    <a:pt x="29" y="150"/>
                  </a:lnTo>
                  <a:lnTo>
                    <a:pt x="24" y="152"/>
                  </a:lnTo>
                  <a:lnTo>
                    <a:pt x="20" y="150"/>
                  </a:lnTo>
                  <a:lnTo>
                    <a:pt x="11" y="148"/>
                  </a:lnTo>
                  <a:lnTo>
                    <a:pt x="8" y="144"/>
                  </a:lnTo>
                  <a:lnTo>
                    <a:pt x="11" y="136"/>
                  </a:lnTo>
                  <a:lnTo>
                    <a:pt x="18" y="134"/>
                  </a:lnTo>
                  <a:lnTo>
                    <a:pt x="24" y="123"/>
                  </a:lnTo>
                  <a:lnTo>
                    <a:pt x="24" y="119"/>
                  </a:lnTo>
                  <a:lnTo>
                    <a:pt x="18" y="115"/>
                  </a:lnTo>
                  <a:lnTo>
                    <a:pt x="11" y="109"/>
                  </a:lnTo>
                  <a:lnTo>
                    <a:pt x="6" y="109"/>
                  </a:lnTo>
                  <a:lnTo>
                    <a:pt x="2" y="107"/>
                  </a:lnTo>
                  <a:lnTo>
                    <a:pt x="0" y="101"/>
                  </a:lnTo>
                  <a:lnTo>
                    <a:pt x="2" y="97"/>
                  </a:lnTo>
                  <a:lnTo>
                    <a:pt x="6" y="97"/>
                  </a:lnTo>
                  <a:lnTo>
                    <a:pt x="11" y="95"/>
                  </a:lnTo>
                  <a:lnTo>
                    <a:pt x="18" y="88"/>
                  </a:lnTo>
                  <a:lnTo>
                    <a:pt x="22" y="86"/>
                  </a:lnTo>
                  <a:lnTo>
                    <a:pt x="25" y="64"/>
                  </a:lnTo>
                  <a:lnTo>
                    <a:pt x="22" y="57"/>
                  </a:lnTo>
                  <a:lnTo>
                    <a:pt x="16" y="53"/>
                  </a:lnTo>
                  <a:lnTo>
                    <a:pt x="15" y="41"/>
                  </a:lnTo>
                  <a:lnTo>
                    <a:pt x="16" y="28"/>
                  </a:lnTo>
                  <a:lnTo>
                    <a:pt x="18" y="20"/>
                  </a:lnTo>
                  <a:lnTo>
                    <a:pt x="24" y="2"/>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86" name="Freeform 22"/>
            <p:cNvSpPr>
              <a:spLocks/>
            </p:cNvSpPr>
            <p:nvPr/>
          </p:nvSpPr>
          <p:spPr bwMode="auto">
            <a:xfrm>
              <a:off x="5567" y="3152"/>
              <a:ext cx="132" cy="131"/>
            </a:xfrm>
            <a:custGeom>
              <a:avLst/>
              <a:gdLst>
                <a:gd name="T0" fmla="*/ 93 w 132"/>
                <a:gd name="T1" fmla="*/ 0 h 131"/>
                <a:gd name="T2" fmla="*/ 109 w 132"/>
                <a:gd name="T3" fmla="*/ 0 h 131"/>
                <a:gd name="T4" fmla="*/ 132 w 132"/>
                <a:gd name="T5" fmla="*/ 38 h 131"/>
                <a:gd name="T6" fmla="*/ 107 w 132"/>
                <a:gd name="T7" fmla="*/ 66 h 131"/>
                <a:gd name="T8" fmla="*/ 107 w 132"/>
                <a:gd name="T9" fmla="*/ 79 h 131"/>
                <a:gd name="T10" fmla="*/ 102 w 132"/>
                <a:gd name="T11" fmla="*/ 83 h 131"/>
                <a:gd name="T12" fmla="*/ 88 w 132"/>
                <a:gd name="T13" fmla="*/ 83 h 131"/>
                <a:gd name="T14" fmla="*/ 70 w 132"/>
                <a:gd name="T15" fmla="*/ 100 h 131"/>
                <a:gd name="T16" fmla="*/ 54 w 132"/>
                <a:gd name="T17" fmla="*/ 116 h 131"/>
                <a:gd name="T18" fmla="*/ 43 w 132"/>
                <a:gd name="T19" fmla="*/ 131 h 131"/>
                <a:gd name="T20" fmla="*/ 43 w 132"/>
                <a:gd name="T21" fmla="*/ 118 h 131"/>
                <a:gd name="T22" fmla="*/ 24 w 132"/>
                <a:gd name="T23" fmla="*/ 120 h 131"/>
                <a:gd name="T24" fmla="*/ 15 w 132"/>
                <a:gd name="T25" fmla="*/ 120 h 131"/>
                <a:gd name="T26" fmla="*/ 0 w 132"/>
                <a:gd name="T27" fmla="*/ 120 h 131"/>
                <a:gd name="T28" fmla="*/ 20 w 132"/>
                <a:gd name="T29" fmla="*/ 100 h 131"/>
                <a:gd name="T30" fmla="*/ 27 w 132"/>
                <a:gd name="T31" fmla="*/ 89 h 131"/>
                <a:gd name="T32" fmla="*/ 34 w 132"/>
                <a:gd name="T33" fmla="*/ 89 h 131"/>
                <a:gd name="T34" fmla="*/ 48 w 132"/>
                <a:gd name="T35" fmla="*/ 73 h 131"/>
                <a:gd name="T36" fmla="*/ 54 w 132"/>
                <a:gd name="T37" fmla="*/ 73 h 131"/>
                <a:gd name="T38" fmla="*/ 54 w 132"/>
                <a:gd name="T39" fmla="*/ 71 h 131"/>
                <a:gd name="T40" fmla="*/ 61 w 132"/>
                <a:gd name="T41" fmla="*/ 64 h 131"/>
                <a:gd name="T42" fmla="*/ 70 w 132"/>
                <a:gd name="T43" fmla="*/ 64 h 131"/>
                <a:gd name="T44" fmla="*/ 66 w 132"/>
                <a:gd name="T45" fmla="*/ 46 h 131"/>
                <a:gd name="T46" fmla="*/ 68 w 132"/>
                <a:gd name="T47" fmla="*/ 46 h 131"/>
                <a:gd name="T48" fmla="*/ 77 w 132"/>
                <a:gd name="T49" fmla="*/ 35 h 131"/>
                <a:gd name="T50" fmla="*/ 81 w 132"/>
                <a:gd name="T51" fmla="*/ 44 h 131"/>
                <a:gd name="T52" fmla="*/ 95 w 132"/>
                <a:gd name="T53" fmla="*/ 29 h 131"/>
                <a:gd name="T54" fmla="*/ 93 w 132"/>
                <a:gd name="T55"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2" h="131">
                  <a:moveTo>
                    <a:pt x="93" y="0"/>
                  </a:moveTo>
                  <a:lnTo>
                    <a:pt x="109" y="0"/>
                  </a:lnTo>
                  <a:lnTo>
                    <a:pt x="132" y="38"/>
                  </a:lnTo>
                  <a:lnTo>
                    <a:pt x="107" y="66"/>
                  </a:lnTo>
                  <a:lnTo>
                    <a:pt x="107" y="79"/>
                  </a:lnTo>
                  <a:lnTo>
                    <a:pt x="102" y="83"/>
                  </a:lnTo>
                  <a:lnTo>
                    <a:pt x="88" y="83"/>
                  </a:lnTo>
                  <a:lnTo>
                    <a:pt x="70" y="100"/>
                  </a:lnTo>
                  <a:lnTo>
                    <a:pt x="54" y="116"/>
                  </a:lnTo>
                  <a:lnTo>
                    <a:pt x="43" y="131"/>
                  </a:lnTo>
                  <a:lnTo>
                    <a:pt x="43" y="118"/>
                  </a:lnTo>
                  <a:lnTo>
                    <a:pt x="24" y="120"/>
                  </a:lnTo>
                  <a:lnTo>
                    <a:pt x="15" y="120"/>
                  </a:lnTo>
                  <a:lnTo>
                    <a:pt x="0" y="120"/>
                  </a:lnTo>
                  <a:lnTo>
                    <a:pt x="20" y="100"/>
                  </a:lnTo>
                  <a:lnTo>
                    <a:pt x="27" y="89"/>
                  </a:lnTo>
                  <a:lnTo>
                    <a:pt x="34" y="89"/>
                  </a:lnTo>
                  <a:lnTo>
                    <a:pt x="48" y="73"/>
                  </a:lnTo>
                  <a:lnTo>
                    <a:pt x="54" y="73"/>
                  </a:lnTo>
                  <a:lnTo>
                    <a:pt x="54" y="71"/>
                  </a:lnTo>
                  <a:lnTo>
                    <a:pt x="61" y="64"/>
                  </a:lnTo>
                  <a:lnTo>
                    <a:pt x="70" y="64"/>
                  </a:lnTo>
                  <a:lnTo>
                    <a:pt x="66" y="46"/>
                  </a:lnTo>
                  <a:lnTo>
                    <a:pt x="68" y="46"/>
                  </a:lnTo>
                  <a:lnTo>
                    <a:pt x="77" y="35"/>
                  </a:lnTo>
                  <a:lnTo>
                    <a:pt x="81" y="44"/>
                  </a:lnTo>
                  <a:lnTo>
                    <a:pt x="95" y="29"/>
                  </a:lnTo>
                  <a:lnTo>
                    <a:pt x="93" y="0"/>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87" name="Freeform 23"/>
            <p:cNvSpPr>
              <a:spLocks/>
            </p:cNvSpPr>
            <p:nvPr/>
          </p:nvSpPr>
          <p:spPr bwMode="auto">
            <a:xfrm>
              <a:off x="5325" y="3161"/>
              <a:ext cx="50" cy="70"/>
            </a:xfrm>
            <a:custGeom>
              <a:avLst/>
              <a:gdLst>
                <a:gd name="T0" fmla="*/ 0 w 50"/>
                <a:gd name="T1" fmla="*/ 0 h 70"/>
                <a:gd name="T2" fmla="*/ 11 w 50"/>
                <a:gd name="T3" fmla="*/ 0 h 70"/>
                <a:gd name="T4" fmla="*/ 24 w 50"/>
                <a:gd name="T5" fmla="*/ 8 h 70"/>
                <a:gd name="T6" fmla="*/ 50 w 50"/>
                <a:gd name="T7" fmla="*/ 8 h 70"/>
                <a:gd name="T8" fmla="*/ 47 w 50"/>
                <a:gd name="T9" fmla="*/ 22 h 70"/>
                <a:gd name="T10" fmla="*/ 50 w 50"/>
                <a:gd name="T11" fmla="*/ 35 h 70"/>
                <a:gd name="T12" fmla="*/ 41 w 50"/>
                <a:gd name="T13" fmla="*/ 35 h 70"/>
                <a:gd name="T14" fmla="*/ 40 w 50"/>
                <a:gd name="T15" fmla="*/ 37 h 70"/>
                <a:gd name="T16" fmla="*/ 34 w 50"/>
                <a:gd name="T17" fmla="*/ 39 h 70"/>
                <a:gd name="T18" fmla="*/ 40 w 50"/>
                <a:gd name="T19" fmla="*/ 70 h 70"/>
                <a:gd name="T20" fmla="*/ 24 w 50"/>
                <a:gd name="T21" fmla="*/ 68 h 70"/>
                <a:gd name="T22" fmla="*/ 9 w 50"/>
                <a:gd name="T23" fmla="*/ 57 h 70"/>
                <a:gd name="T24" fmla="*/ 9 w 50"/>
                <a:gd name="T25" fmla="*/ 37 h 70"/>
                <a:gd name="T26" fmla="*/ 9 w 50"/>
                <a:gd name="T27" fmla="*/ 29 h 70"/>
                <a:gd name="T28" fmla="*/ 0 w 50"/>
                <a:gd name="T29" fmla="*/ 22 h 70"/>
                <a:gd name="T30" fmla="*/ 0 w 50"/>
                <a:gd name="T3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70">
                  <a:moveTo>
                    <a:pt x="0" y="0"/>
                  </a:moveTo>
                  <a:lnTo>
                    <a:pt x="11" y="0"/>
                  </a:lnTo>
                  <a:lnTo>
                    <a:pt x="24" y="8"/>
                  </a:lnTo>
                  <a:lnTo>
                    <a:pt x="50" y="8"/>
                  </a:lnTo>
                  <a:lnTo>
                    <a:pt x="47" y="22"/>
                  </a:lnTo>
                  <a:lnTo>
                    <a:pt x="50" y="35"/>
                  </a:lnTo>
                  <a:lnTo>
                    <a:pt x="41" y="35"/>
                  </a:lnTo>
                  <a:lnTo>
                    <a:pt x="40" y="37"/>
                  </a:lnTo>
                  <a:lnTo>
                    <a:pt x="34" y="39"/>
                  </a:lnTo>
                  <a:lnTo>
                    <a:pt x="40" y="70"/>
                  </a:lnTo>
                  <a:lnTo>
                    <a:pt x="24" y="68"/>
                  </a:lnTo>
                  <a:lnTo>
                    <a:pt x="9" y="57"/>
                  </a:lnTo>
                  <a:lnTo>
                    <a:pt x="9" y="37"/>
                  </a:lnTo>
                  <a:lnTo>
                    <a:pt x="9" y="29"/>
                  </a:lnTo>
                  <a:lnTo>
                    <a:pt x="0" y="22"/>
                  </a:lnTo>
                  <a:lnTo>
                    <a:pt x="0" y="0"/>
                  </a:lnTo>
                  <a:close/>
                </a:path>
              </a:pathLst>
            </a:custGeom>
            <a:solidFill>
              <a:srgbClr val="009900"/>
            </a:solidFill>
            <a:ln w="3175" cmpd="sng">
              <a:solidFill>
                <a:schemeClr val="tx1"/>
              </a:solidFill>
              <a:prstDash val="solid"/>
              <a:round/>
              <a:headEnd/>
              <a:tailEnd/>
            </a:ln>
          </p:spPr>
          <p:txBody>
            <a:bodyPr/>
            <a:lstStyle/>
            <a:p>
              <a:endParaRPr lang="en-GB"/>
            </a:p>
          </p:txBody>
        </p:sp>
      </p:grpSp>
      <p:sp>
        <p:nvSpPr>
          <p:cNvPr id="36888" name="Freeform 24"/>
          <p:cNvSpPr>
            <a:spLocks/>
          </p:cNvSpPr>
          <p:nvPr/>
        </p:nvSpPr>
        <p:spPr bwMode="auto">
          <a:xfrm>
            <a:off x="8631238" y="2900363"/>
            <a:ext cx="58737" cy="61912"/>
          </a:xfrm>
          <a:custGeom>
            <a:avLst/>
            <a:gdLst>
              <a:gd name="T0" fmla="*/ 14 w 82"/>
              <a:gd name="T1" fmla="*/ 27 h 72"/>
              <a:gd name="T2" fmla="*/ 0 w 82"/>
              <a:gd name="T3" fmla="*/ 58 h 72"/>
              <a:gd name="T4" fmla="*/ 6 w 82"/>
              <a:gd name="T5" fmla="*/ 70 h 72"/>
              <a:gd name="T6" fmla="*/ 29 w 82"/>
              <a:gd name="T7" fmla="*/ 72 h 72"/>
              <a:gd name="T8" fmla="*/ 48 w 82"/>
              <a:gd name="T9" fmla="*/ 72 h 72"/>
              <a:gd name="T10" fmla="*/ 55 w 82"/>
              <a:gd name="T11" fmla="*/ 60 h 72"/>
              <a:gd name="T12" fmla="*/ 61 w 82"/>
              <a:gd name="T13" fmla="*/ 47 h 72"/>
              <a:gd name="T14" fmla="*/ 82 w 82"/>
              <a:gd name="T15" fmla="*/ 47 h 72"/>
              <a:gd name="T16" fmla="*/ 78 w 82"/>
              <a:gd name="T17" fmla="*/ 29 h 72"/>
              <a:gd name="T18" fmla="*/ 78 w 82"/>
              <a:gd name="T19" fmla="*/ 10 h 72"/>
              <a:gd name="T20" fmla="*/ 57 w 82"/>
              <a:gd name="T21" fmla="*/ 0 h 72"/>
              <a:gd name="T22" fmla="*/ 54 w 82"/>
              <a:gd name="T23" fmla="*/ 20 h 72"/>
              <a:gd name="T24" fmla="*/ 68 w 82"/>
              <a:gd name="T25" fmla="*/ 33 h 72"/>
              <a:gd name="T26" fmla="*/ 46 w 82"/>
              <a:gd name="T27" fmla="*/ 33 h 72"/>
              <a:gd name="T28" fmla="*/ 39 w 82"/>
              <a:gd name="T29" fmla="*/ 41 h 72"/>
              <a:gd name="T30" fmla="*/ 14 w 82"/>
              <a:gd name="T31" fmla="*/ 2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72">
                <a:moveTo>
                  <a:pt x="14" y="27"/>
                </a:moveTo>
                <a:lnTo>
                  <a:pt x="0" y="58"/>
                </a:lnTo>
                <a:lnTo>
                  <a:pt x="6" y="70"/>
                </a:lnTo>
                <a:lnTo>
                  <a:pt x="29" y="72"/>
                </a:lnTo>
                <a:lnTo>
                  <a:pt x="48" y="72"/>
                </a:lnTo>
                <a:lnTo>
                  <a:pt x="55" y="60"/>
                </a:lnTo>
                <a:lnTo>
                  <a:pt x="61" y="47"/>
                </a:lnTo>
                <a:lnTo>
                  <a:pt x="82" y="47"/>
                </a:lnTo>
                <a:lnTo>
                  <a:pt x="78" y="29"/>
                </a:lnTo>
                <a:lnTo>
                  <a:pt x="78" y="10"/>
                </a:lnTo>
                <a:lnTo>
                  <a:pt x="57" y="0"/>
                </a:lnTo>
                <a:lnTo>
                  <a:pt x="54" y="20"/>
                </a:lnTo>
                <a:lnTo>
                  <a:pt x="68" y="33"/>
                </a:lnTo>
                <a:lnTo>
                  <a:pt x="46" y="33"/>
                </a:lnTo>
                <a:lnTo>
                  <a:pt x="39" y="41"/>
                </a:lnTo>
                <a:lnTo>
                  <a:pt x="14" y="27"/>
                </a:lnTo>
                <a:close/>
              </a:path>
            </a:pathLst>
          </a:custGeom>
          <a:solidFill>
            <a:srgbClr val="009900"/>
          </a:solidFill>
          <a:ln w="3175" cmpd="sng">
            <a:solidFill>
              <a:schemeClr val="tx1"/>
            </a:solidFill>
            <a:prstDash val="solid"/>
            <a:round/>
            <a:headEnd/>
            <a:tailEnd/>
          </a:ln>
        </p:spPr>
        <p:txBody>
          <a:bodyPr/>
          <a:lstStyle/>
          <a:p>
            <a:endParaRPr lang="en-GB"/>
          </a:p>
        </p:txBody>
      </p:sp>
      <p:grpSp>
        <p:nvGrpSpPr>
          <p:cNvPr id="36889" name="Group 25"/>
          <p:cNvGrpSpPr>
            <a:grpSpLocks/>
          </p:cNvGrpSpPr>
          <p:nvPr/>
        </p:nvGrpSpPr>
        <p:grpSpPr bwMode="auto">
          <a:xfrm>
            <a:off x="7986713" y="1954213"/>
            <a:ext cx="688975" cy="1536700"/>
            <a:chOff x="4525" y="1348"/>
            <a:chExt cx="952" cy="1782"/>
          </a:xfrm>
        </p:grpSpPr>
        <p:grpSp>
          <p:nvGrpSpPr>
            <p:cNvPr id="36890" name="Group 26"/>
            <p:cNvGrpSpPr>
              <a:grpSpLocks/>
            </p:cNvGrpSpPr>
            <p:nvPr/>
          </p:nvGrpSpPr>
          <p:grpSpPr bwMode="auto">
            <a:xfrm>
              <a:off x="4678" y="1530"/>
              <a:ext cx="211" cy="535"/>
              <a:chOff x="4678" y="1530"/>
              <a:chExt cx="211" cy="535"/>
            </a:xfrm>
          </p:grpSpPr>
          <p:sp>
            <p:nvSpPr>
              <p:cNvPr id="36891" name="Freeform 27"/>
              <p:cNvSpPr>
                <a:spLocks/>
              </p:cNvSpPr>
              <p:nvPr/>
            </p:nvSpPr>
            <p:spPr bwMode="auto">
              <a:xfrm>
                <a:off x="4678" y="2012"/>
                <a:ext cx="50" cy="53"/>
              </a:xfrm>
              <a:custGeom>
                <a:avLst/>
                <a:gdLst>
                  <a:gd name="T0" fmla="*/ 0 w 50"/>
                  <a:gd name="T1" fmla="*/ 41 h 53"/>
                  <a:gd name="T2" fmla="*/ 9 w 50"/>
                  <a:gd name="T3" fmla="*/ 51 h 53"/>
                  <a:gd name="T4" fmla="*/ 19 w 50"/>
                  <a:gd name="T5" fmla="*/ 49 h 53"/>
                  <a:gd name="T6" fmla="*/ 35 w 50"/>
                  <a:gd name="T7" fmla="*/ 53 h 53"/>
                  <a:gd name="T8" fmla="*/ 48 w 50"/>
                  <a:gd name="T9" fmla="*/ 53 h 53"/>
                  <a:gd name="T10" fmla="*/ 50 w 50"/>
                  <a:gd name="T11" fmla="*/ 35 h 53"/>
                  <a:gd name="T12" fmla="*/ 46 w 50"/>
                  <a:gd name="T13" fmla="*/ 22 h 53"/>
                  <a:gd name="T14" fmla="*/ 37 w 50"/>
                  <a:gd name="T15" fmla="*/ 8 h 53"/>
                  <a:gd name="T16" fmla="*/ 28 w 50"/>
                  <a:gd name="T17" fmla="*/ 8 h 53"/>
                  <a:gd name="T18" fmla="*/ 25 w 50"/>
                  <a:gd name="T19" fmla="*/ 0 h 53"/>
                  <a:gd name="T20" fmla="*/ 12 w 50"/>
                  <a:gd name="T21" fmla="*/ 0 h 53"/>
                  <a:gd name="T22" fmla="*/ 12 w 50"/>
                  <a:gd name="T23" fmla="*/ 16 h 53"/>
                  <a:gd name="T24" fmla="*/ 0 w 50"/>
                  <a:gd name="T25"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3">
                    <a:moveTo>
                      <a:pt x="0" y="41"/>
                    </a:moveTo>
                    <a:lnTo>
                      <a:pt x="9" y="51"/>
                    </a:lnTo>
                    <a:lnTo>
                      <a:pt x="19" y="49"/>
                    </a:lnTo>
                    <a:lnTo>
                      <a:pt x="35" y="53"/>
                    </a:lnTo>
                    <a:lnTo>
                      <a:pt x="48" y="53"/>
                    </a:lnTo>
                    <a:lnTo>
                      <a:pt x="50" y="35"/>
                    </a:lnTo>
                    <a:lnTo>
                      <a:pt x="46" y="22"/>
                    </a:lnTo>
                    <a:lnTo>
                      <a:pt x="37" y="8"/>
                    </a:lnTo>
                    <a:lnTo>
                      <a:pt x="28" y="8"/>
                    </a:lnTo>
                    <a:lnTo>
                      <a:pt x="25" y="0"/>
                    </a:lnTo>
                    <a:lnTo>
                      <a:pt x="12" y="0"/>
                    </a:lnTo>
                    <a:lnTo>
                      <a:pt x="12" y="16"/>
                    </a:lnTo>
                    <a:lnTo>
                      <a:pt x="0" y="41"/>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92" name="Freeform 28"/>
              <p:cNvSpPr>
                <a:spLocks/>
              </p:cNvSpPr>
              <p:nvPr/>
            </p:nvSpPr>
            <p:spPr bwMode="auto">
              <a:xfrm>
                <a:off x="4813" y="1917"/>
                <a:ext cx="48" cy="68"/>
              </a:xfrm>
              <a:custGeom>
                <a:avLst/>
                <a:gdLst>
                  <a:gd name="T0" fmla="*/ 11 w 48"/>
                  <a:gd name="T1" fmla="*/ 0 h 68"/>
                  <a:gd name="T2" fmla="*/ 32 w 48"/>
                  <a:gd name="T3" fmla="*/ 2 h 68"/>
                  <a:gd name="T4" fmla="*/ 39 w 48"/>
                  <a:gd name="T5" fmla="*/ 20 h 68"/>
                  <a:gd name="T6" fmla="*/ 48 w 48"/>
                  <a:gd name="T7" fmla="*/ 31 h 68"/>
                  <a:gd name="T8" fmla="*/ 41 w 48"/>
                  <a:gd name="T9" fmla="*/ 39 h 68"/>
                  <a:gd name="T10" fmla="*/ 48 w 48"/>
                  <a:gd name="T11" fmla="*/ 49 h 68"/>
                  <a:gd name="T12" fmla="*/ 44 w 48"/>
                  <a:gd name="T13" fmla="*/ 62 h 68"/>
                  <a:gd name="T14" fmla="*/ 37 w 48"/>
                  <a:gd name="T15" fmla="*/ 68 h 68"/>
                  <a:gd name="T16" fmla="*/ 23 w 48"/>
                  <a:gd name="T17" fmla="*/ 66 h 68"/>
                  <a:gd name="T18" fmla="*/ 14 w 48"/>
                  <a:gd name="T19" fmla="*/ 66 h 68"/>
                  <a:gd name="T20" fmla="*/ 9 w 48"/>
                  <a:gd name="T21" fmla="*/ 58 h 68"/>
                  <a:gd name="T22" fmla="*/ 3 w 48"/>
                  <a:gd name="T23" fmla="*/ 47 h 68"/>
                  <a:gd name="T24" fmla="*/ 3 w 48"/>
                  <a:gd name="T25" fmla="*/ 37 h 68"/>
                  <a:gd name="T26" fmla="*/ 0 w 48"/>
                  <a:gd name="T27" fmla="*/ 22 h 68"/>
                  <a:gd name="T28" fmla="*/ 11 w 48"/>
                  <a:gd name="T2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8">
                    <a:moveTo>
                      <a:pt x="11" y="0"/>
                    </a:moveTo>
                    <a:lnTo>
                      <a:pt x="32" y="2"/>
                    </a:lnTo>
                    <a:lnTo>
                      <a:pt x="39" y="20"/>
                    </a:lnTo>
                    <a:lnTo>
                      <a:pt x="48" y="31"/>
                    </a:lnTo>
                    <a:lnTo>
                      <a:pt x="41" y="39"/>
                    </a:lnTo>
                    <a:lnTo>
                      <a:pt x="48" y="49"/>
                    </a:lnTo>
                    <a:lnTo>
                      <a:pt x="44" y="62"/>
                    </a:lnTo>
                    <a:lnTo>
                      <a:pt x="37" y="68"/>
                    </a:lnTo>
                    <a:lnTo>
                      <a:pt x="23" y="66"/>
                    </a:lnTo>
                    <a:lnTo>
                      <a:pt x="14" y="66"/>
                    </a:lnTo>
                    <a:lnTo>
                      <a:pt x="9" y="58"/>
                    </a:lnTo>
                    <a:lnTo>
                      <a:pt x="3" y="47"/>
                    </a:lnTo>
                    <a:lnTo>
                      <a:pt x="3" y="37"/>
                    </a:lnTo>
                    <a:lnTo>
                      <a:pt x="0" y="22"/>
                    </a:lnTo>
                    <a:lnTo>
                      <a:pt x="11" y="0"/>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93" name="Freeform 29"/>
              <p:cNvSpPr>
                <a:spLocks/>
              </p:cNvSpPr>
              <p:nvPr/>
            </p:nvSpPr>
            <p:spPr bwMode="auto">
              <a:xfrm>
                <a:off x="4804" y="1530"/>
                <a:ext cx="85" cy="64"/>
              </a:xfrm>
              <a:custGeom>
                <a:avLst/>
                <a:gdLst>
                  <a:gd name="T0" fmla="*/ 12 w 85"/>
                  <a:gd name="T1" fmla="*/ 0 h 64"/>
                  <a:gd name="T2" fmla="*/ 23 w 85"/>
                  <a:gd name="T3" fmla="*/ 11 h 64"/>
                  <a:gd name="T4" fmla="*/ 34 w 85"/>
                  <a:gd name="T5" fmla="*/ 9 h 64"/>
                  <a:gd name="T6" fmla="*/ 50 w 85"/>
                  <a:gd name="T7" fmla="*/ 11 h 64"/>
                  <a:gd name="T8" fmla="*/ 64 w 85"/>
                  <a:gd name="T9" fmla="*/ 11 h 64"/>
                  <a:gd name="T10" fmla="*/ 71 w 85"/>
                  <a:gd name="T11" fmla="*/ 17 h 64"/>
                  <a:gd name="T12" fmla="*/ 80 w 85"/>
                  <a:gd name="T13" fmla="*/ 31 h 64"/>
                  <a:gd name="T14" fmla="*/ 85 w 85"/>
                  <a:gd name="T15" fmla="*/ 37 h 64"/>
                  <a:gd name="T16" fmla="*/ 66 w 85"/>
                  <a:gd name="T17" fmla="*/ 42 h 64"/>
                  <a:gd name="T18" fmla="*/ 61 w 85"/>
                  <a:gd name="T19" fmla="*/ 46 h 64"/>
                  <a:gd name="T20" fmla="*/ 66 w 85"/>
                  <a:gd name="T21" fmla="*/ 54 h 64"/>
                  <a:gd name="T22" fmla="*/ 66 w 85"/>
                  <a:gd name="T23" fmla="*/ 62 h 64"/>
                  <a:gd name="T24" fmla="*/ 46 w 85"/>
                  <a:gd name="T25" fmla="*/ 54 h 64"/>
                  <a:gd name="T26" fmla="*/ 30 w 85"/>
                  <a:gd name="T27" fmla="*/ 48 h 64"/>
                  <a:gd name="T28" fmla="*/ 23 w 85"/>
                  <a:gd name="T29" fmla="*/ 50 h 64"/>
                  <a:gd name="T30" fmla="*/ 23 w 85"/>
                  <a:gd name="T31" fmla="*/ 62 h 64"/>
                  <a:gd name="T32" fmla="*/ 12 w 85"/>
                  <a:gd name="T33" fmla="*/ 64 h 64"/>
                  <a:gd name="T34" fmla="*/ 7 w 85"/>
                  <a:gd name="T35" fmla="*/ 54 h 64"/>
                  <a:gd name="T36" fmla="*/ 5 w 85"/>
                  <a:gd name="T37" fmla="*/ 42 h 64"/>
                  <a:gd name="T38" fmla="*/ 0 w 85"/>
                  <a:gd name="T39" fmla="*/ 40 h 64"/>
                  <a:gd name="T40" fmla="*/ 5 w 85"/>
                  <a:gd name="T41" fmla="*/ 27 h 64"/>
                  <a:gd name="T42" fmla="*/ 14 w 85"/>
                  <a:gd name="T43" fmla="*/ 23 h 64"/>
                  <a:gd name="T44" fmla="*/ 12 w 85"/>
                  <a:gd name="T4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64">
                    <a:moveTo>
                      <a:pt x="12" y="0"/>
                    </a:moveTo>
                    <a:lnTo>
                      <a:pt x="23" y="11"/>
                    </a:lnTo>
                    <a:lnTo>
                      <a:pt x="34" y="9"/>
                    </a:lnTo>
                    <a:lnTo>
                      <a:pt x="50" y="11"/>
                    </a:lnTo>
                    <a:lnTo>
                      <a:pt x="64" y="11"/>
                    </a:lnTo>
                    <a:lnTo>
                      <a:pt x="71" y="17"/>
                    </a:lnTo>
                    <a:lnTo>
                      <a:pt x="80" y="31"/>
                    </a:lnTo>
                    <a:lnTo>
                      <a:pt x="85" y="37"/>
                    </a:lnTo>
                    <a:lnTo>
                      <a:pt x="66" y="42"/>
                    </a:lnTo>
                    <a:lnTo>
                      <a:pt x="61" y="46"/>
                    </a:lnTo>
                    <a:lnTo>
                      <a:pt x="66" y="54"/>
                    </a:lnTo>
                    <a:lnTo>
                      <a:pt x="66" y="62"/>
                    </a:lnTo>
                    <a:lnTo>
                      <a:pt x="46" y="54"/>
                    </a:lnTo>
                    <a:lnTo>
                      <a:pt x="30" y="48"/>
                    </a:lnTo>
                    <a:lnTo>
                      <a:pt x="23" y="50"/>
                    </a:lnTo>
                    <a:lnTo>
                      <a:pt x="23" y="62"/>
                    </a:lnTo>
                    <a:lnTo>
                      <a:pt x="12" y="64"/>
                    </a:lnTo>
                    <a:lnTo>
                      <a:pt x="7" y="54"/>
                    </a:lnTo>
                    <a:lnTo>
                      <a:pt x="5" y="42"/>
                    </a:lnTo>
                    <a:lnTo>
                      <a:pt x="0" y="40"/>
                    </a:lnTo>
                    <a:lnTo>
                      <a:pt x="5" y="27"/>
                    </a:lnTo>
                    <a:lnTo>
                      <a:pt x="14" y="23"/>
                    </a:lnTo>
                    <a:lnTo>
                      <a:pt x="12" y="0"/>
                    </a:lnTo>
                    <a:close/>
                  </a:path>
                </a:pathLst>
              </a:custGeom>
              <a:solidFill>
                <a:srgbClr val="009900"/>
              </a:solidFill>
              <a:ln w="3175" cmpd="sng">
                <a:solidFill>
                  <a:schemeClr val="tx1"/>
                </a:solidFill>
                <a:prstDash val="solid"/>
                <a:round/>
                <a:headEnd/>
                <a:tailEnd/>
              </a:ln>
            </p:spPr>
            <p:txBody>
              <a:bodyPr/>
              <a:lstStyle/>
              <a:p>
                <a:endParaRPr lang="en-GB"/>
              </a:p>
            </p:txBody>
          </p:sp>
        </p:grpSp>
        <p:sp>
          <p:nvSpPr>
            <p:cNvPr id="36894" name="Freeform 30"/>
            <p:cNvSpPr>
              <a:spLocks/>
            </p:cNvSpPr>
            <p:nvPr/>
          </p:nvSpPr>
          <p:spPr bwMode="auto">
            <a:xfrm>
              <a:off x="4877" y="2613"/>
              <a:ext cx="600" cy="517"/>
            </a:xfrm>
            <a:custGeom>
              <a:avLst/>
              <a:gdLst>
                <a:gd name="T0" fmla="*/ 463 w 600"/>
                <a:gd name="T1" fmla="*/ 41 h 517"/>
                <a:gd name="T2" fmla="*/ 486 w 600"/>
                <a:gd name="T3" fmla="*/ 60 h 517"/>
                <a:gd name="T4" fmla="*/ 511 w 600"/>
                <a:gd name="T5" fmla="*/ 136 h 517"/>
                <a:gd name="T6" fmla="*/ 566 w 600"/>
                <a:gd name="T7" fmla="*/ 215 h 517"/>
                <a:gd name="T8" fmla="*/ 600 w 600"/>
                <a:gd name="T9" fmla="*/ 296 h 517"/>
                <a:gd name="T10" fmla="*/ 575 w 600"/>
                <a:gd name="T11" fmla="*/ 370 h 517"/>
                <a:gd name="T12" fmla="*/ 552 w 600"/>
                <a:gd name="T13" fmla="*/ 417 h 517"/>
                <a:gd name="T14" fmla="*/ 537 w 600"/>
                <a:gd name="T15" fmla="*/ 463 h 517"/>
                <a:gd name="T16" fmla="*/ 523 w 600"/>
                <a:gd name="T17" fmla="*/ 490 h 517"/>
                <a:gd name="T18" fmla="*/ 495 w 600"/>
                <a:gd name="T19" fmla="*/ 508 h 517"/>
                <a:gd name="T20" fmla="*/ 448 w 600"/>
                <a:gd name="T21" fmla="*/ 502 h 517"/>
                <a:gd name="T22" fmla="*/ 402 w 600"/>
                <a:gd name="T23" fmla="*/ 490 h 517"/>
                <a:gd name="T24" fmla="*/ 377 w 600"/>
                <a:gd name="T25" fmla="*/ 461 h 517"/>
                <a:gd name="T26" fmla="*/ 370 w 600"/>
                <a:gd name="T27" fmla="*/ 424 h 517"/>
                <a:gd name="T28" fmla="*/ 354 w 600"/>
                <a:gd name="T29" fmla="*/ 407 h 517"/>
                <a:gd name="T30" fmla="*/ 329 w 600"/>
                <a:gd name="T31" fmla="*/ 409 h 517"/>
                <a:gd name="T32" fmla="*/ 306 w 600"/>
                <a:gd name="T33" fmla="*/ 380 h 517"/>
                <a:gd name="T34" fmla="*/ 286 w 600"/>
                <a:gd name="T35" fmla="*/ 376 h 517"/>
                <a:gd name="T36" fmla="*/ 254 w 600"/>
                <a:gd name="T37" fmla="*/ 380 h 517"/>
                <a:gd name="T38" fmla="*/ 228 w 600"/>
                <a:gd name="T39" fmla="*/ 384 h 517"/>
                <a:gd name="T40" fmla="*/ 205 w 600"/>
                <a:gd name="T41" fmla="*/ 401 h 517"/>
                <a:gd name="T42" fmla="*/ 171 w 600"/>
                <a:gd name="T43" fmla="*/ 413 h 517"/>
                <a:gd name="T44" fmla="*/ 137 w 600"/>
                <a:gd name="T45" fmla="*/ 432 h 517"/>
                <a:gd name="T46" fmla="*/ 119 w 600"/>
                <a:gd name="T47" fmla="*/ 440 h 517"/>
                <a:gd name="T48" fmla="*/ 69 w 600"/>
                <a:gd name="T49" fmla="*/ 436 h 517"/>
                <a:gd name="T50" fmla="*/ 59 w 600"/>
                <a:gd name="T51" fmla="*/ 426 h 517"/>
                <a:gd name="T52" fmla="*/ 59 w 600"/>
                <a:gd name="T53" fmla="*/ 370 h 517"/>
                <a:gd name="T54" fmla="*/ 43 w 600"/>
                <a:gd name="T55" fmla="*/ 337 h 517"/>
                <a:gd name="T56" fmla="*/ 27 w 600"/>
                <a:gd name="T57" fmla="*/ 310 h 517"/>
                <a:gd name="T58" fmla="*/ 5 w 600"/>
                <a:gd name="T59" fmla="*/ 215 h 517"/>
                <a:gd name="T60" fmla="*/ 7 w 600"/>
                <a:gd name="T61" fmla="*/ 184 h 517"/>
                <a:gd name="T62" fmla="*/ 50 w 600"/>
                <a:gd name="T63" fmla="*/ 167 h 517"/>
                <a:gd name="T64" fmla="*/ 82 w 600"/>
                <a:gd name="T65" fmla="*/ 163 h 517"/>
                <a:gd name="T66" fmla="*/ 100 w 600"/>
                <a:gd name="T67" fmla="*/ 155 h 517"/>
                <a:gd name="T68" fmla="*/ 110 w 600"/>
                <a:gd name="T69" fmla="*/ 128 h 517"/>
                <a:gd name="T70" fmla="*/ 107 w 600"/>
                <a:gd name="T71" fmla="*/ 114 h 517"/>
                <a:gd name="T72" fmla="*/ 149 w 600"/>
                <a:gd name="T73" fmla="*/ 77 h 517"/>
                <a:gd name="T74" fmla="*/ 183 w 600"/>
                <a:gd name="T75" fmla="*/ 48 h 517"/>
                <a:gd name="T76" fmla="*/ 214 w 600"/>
                <a:gd name="T77" fmla="*/ 68 h 517"/>
                <a:gd name="T78" fmla="*/ 237 w 600"/>
                <a:gd name="T79" fmla="*/ 46 h 517"/>
                <a:gd name="T80" fmla="*/ 260 w 600"/>
                <a:gd name="T81" fmla="*/ 21 h 517"/>
                <a:gd name="T82" fmla="*/ 285 w 600"/>
                <a:gd name="T83" fmla="*/ 6 h 517"/>
                <a:gd name="T84" fmla="*/ 324 w 600"/>
                <a:gd name="T85" fmla="*/ 10 h 517"/>
                <a:gd name="T86" fmla="*/ 338 w 600"/>
                <a:gd name="T87" fmla="*/ 29 h 517"/>
                <a:gd name="T88" fmla="*/ 338 w 600"/>
                <a:gd name="T89" fmla="*/ 54 h 517"/>
                <a:gd name="T90" fmla="*/ 372 w 600"/>
                <a:gd name="T91" fmla="*/ 95 h 517"/>
                <a:gd name="T92" fmla="*/ 400 w 600"/>
                <a:gd name="T93" fmla="*/ 107 h 517"/>
                <a:gd name="T94" fmla="*/ 424 w 600"/>
                <a:gd name="T95" fmla="*/ 68 h 517"/>
                <a:gd name="T96" fmla="*/ 431 w 600"/>
                <a:gd name="T97"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0" h="517">
                  <a:moveTo>
                    <a:pt x="431" y="0"/>
                  </a:moveTo>
                  <a:lnTo>
                    <a:pt x="463" y="0"/>
                  </a:lnTo>
                  <a:lnTo>
                    <a:pt x="463" y="41"/>
                  </a:lnTo>
                  <a:lnTo>
                    <a:pt x="475" y="54"/>
                  </a:lnTo>
                  <a:lnTo>
                    <a:pt x="479" y="60"/>
                  </a:lnTo>
                  <a:lnTo>
                    <a:pt x="486" y="60"/>
                  </a:lnTo>
                  <a:lnTo>
                    <a:pt x="489" y="68"/>
                  </a:lnTo>
                  <a:lnTo>
                    <a:pt x="493" y="110"/>
                  </a:lnTo>
                  <a:lnTo>
                    <a:pt x="511" y="136"/>
                  </a:lnTo>
                  <a:lnTo>
                    <a:pt x="537" y="176"/>
                  </a:lnTo>
                  <a:lnTo>
                    <a:pt x="537" y="182"/>
                  </a:lnTo>
                  <a:lnTo>
                    <a:pt x="566" y="215"/>
                  </a:lnTo>
                  <a:lnTo>
                    <a:pt x="566" y="221"/>
                  </a:lnTo>
                  <a:lnTo>
                    <a:pt x="594" y="248"/>
                  </a:lnTo>
                  <a:lnTo>
                    <a:pt x="600" y="296"/>
                  </a:lnTo>
                  <a:lnTo>
                    <a:pt x="594" y="339"/>
                  </a:lnTo>
                  <a:lnTo>
                    <a:pt x="585" y="360"/>
                  </a:lnTo>
                  <a:lnTo>
                    <a:pt x="575" y="370"/>
                  </a:lnTo>
                  <a:lnTo>
                    <a:pt x="571" y="391"/>
                  </a:lnTo>
                  <a:lnTo>
                    <a:pt x="561" y="409"/>
                  </a:lnTo>
                  <a:lnTo>
                    <a:pt x="552" y="417"/>
                  </a:lnTo>
                  <a:lnTo>
                    <a:pt x="553" y="424"/>
                  </a:lnTo>
                  <a:lnTo>
                    <a:pt x="543" y="436"/>
                  </a:lnTo>
                  <a:lnTo>
                    <a:pt x="537" y="463"/>
                  </a:lnTo>
                  <a:lnTo>
                    <a:pt x="536" y="477"/>
                  </a:lnTo>
                  <a:lnTo>
                    <a:pt x="525" y="484"/>
                  </a:lnTo>
                  <a:lnTo>
                    <a:pt x="523" y="490"/>
                  </a:lnTo>
                  <a:lnTo>
                    <a:pt x="516" y="502"/>
                  </a:lnTo>
                  <a:lnTo>
                    <a:pt x="504" y="504"/>
                  </a:lnTo>
                  <a:lnTo>
                    <a:pt x="495" y="508"/>
                  </a:lnTo>
                  <a:lnTo>
                    <a:pt x="482" y="517"/>
                  </a:lnTo>
                  <a:lnTo>
                    <a:pt x="466" y="500"/>
                  </a:lnTo>
                  <a:lnTo>
                    <a:pt x="448" y="502"/>
                  </a:lnTo>
                  <a:lnTo>
                    <a:pt x="443" y="502"/>
                  </a:lnTo>
                  <a:lnTo>
                    <a:pt x="418" y="506"/>
                  </a:lnTo>
                  <a:lnTo>
                    <a:pt x="402" y="490"/>
                  </a:lnTo>
                  <a:lnTo>
                    <a:pt x="391" y="473"/>
                  </a:lnTo>
                  <a:lnTo>
                    <a:pt x="384" y="475"/>
                  </a:lnTo>
                  <a:lnTo>
                    <a:pt x="377" y="461"/>
                  </a:lnTo>
                  <a:lnTo>
                    <a:pt x="374" y="448"/>
                  </a:lnTo>
                  <a:lnTo>
                    <a:pt x="370" y="444"/>
                  </a:lnTo>
                  <a:lnTo>
                    <a:pt x="370" y="424"/>
                  </a:lnTo>
                  <a:lnTo>
                    <a:pt x="372" y="411"/>
                  </a:lnTo>
                  <a:lnTo>
                    <a:pt x="368" y="403"/>
                  </a:lnTo>
                  <a:lnTo>
                    <a:pt x="354" y="407"/>
                  </a:lnTo>
                  <a:lnTo>
                    <a:pt x="347" y="409"/>
                  </a:lnTo>
                  <a:lnTo>
                    <a:pt x="335" y="409"/>
                  </a:lnTo>
                  <a:lnTo>
                    <a:pt x="329" y="409"/>
                  </a:lnTo>
                  <a:lnTo>
                    <a:pt x="324" y="409"/>
                  </a:lnTo>
                  <a:lnTo>
                    <a:pt x="315" y="397"/>
                  </a:lnTo>
                  <a:lnTo>
                    <a:pt x="306" y="380"/>
                  </a:lnTo>
                  <a:lnTo>
                    <a:pt x="304" y="382"/>
                  </a:lnTo>
                  <a:lnTo>
                    <a:pt x="288" y="382"/>
                  </a:lnTo>
                  <a:lnTo>
                    <a:pt x="286" y="376"/>
                  </a:lnTo>
                  <a:lnTo>
                    <a:pt x="278" y="382"/>
                  </a:lnTo>
                  <a:lnTo>
                    <a:pt x="269" y="380"/>
                  </a:lnTo>
                  <a:lnTo>
                    <a:pt x="254" y="380"/>
                  </a:lnTo>
                  <a:lnTo>
                    <a:pt x="246" y="376"/>
                  </a:lnTo>
                  <a:lnTo>
                    <a:pt x="242" y="382"/>
                  </a:lnTo>
                  <a:lnTo>
                    <a:pt x="228" y="384"/>
                  </a:lnTo>
                  <a:lnTo>
                    <a:pt x="224" y="380"/>
                  </a:lnTo>
                  <a:lnTo>
                    <a:pt x="215" y="391"/>
                  </a:lnTo>
                  <a:lnTo>
                    <a:pt x="205" y="401"/>
                  </a:lnTo>
                  <a:lnTo>
                    <a:pt x="198" y="401"/>
                  </a:lnTo>
                  <a:lnTo>
                    <a:pt x="187" y="413"/>
                  </a:lnTo>
                  <a:lnTo>
                    <a:pt x="171" y="413"/>
                  </a:lnTo>
                  <a:lnTo>
                    <a:pt x="158" y="417"/>
                  </a:lnTo>
                  <a:lnTo>
                    <a:pt x="144" y="424"/>
                  </a:lnTo>
                  <a:lnTo>
                    <a:pt x="137" y="432"/>
                  </a:lnTo>
                  <a:lnTo>
                    <a:pt x="132" y="430"/>
                  </a:lnTo>
                  <a:lnTo>
                    <a:pt x="126" y="438"/>
                  </a:lnTo>
                  <a:lnTo>
                    <a:pt x="119" y="440"/>
                  </a:lnTo>
                  <a:lnTo>
                    <a:pt x="110" y="451"/>
                  </a:lnTo>
                  <a:lnTo>
                    <a:pt x="82" y="451"/>
                  </a:lnTo>
                  <a:lnTo>
                    <a:pt x="69" y="436"/>
                  </a:lnTo>
                  <a:lnTo>
                    <a:pt x="68" y="430"/>
                  </a:lnTo>
                  <a:lnTo>
                    <a:pt x="64" y="436"/>
                  </a:lnTo>
                  <a:lnTo>
                    <a:pt x="59" y="426"/>
                  </a:lnTo>
                  <a:lnTo>
                    <a:pt x="60" y="399"/>
                  </a:lnTo>
                  <a:lnTo>
                    <a:pt x="64" y="382"/>
                  </a:lnTo>
                  <a:lnTo>
                    <a:pt x="59" y="370"/>
                  </a:lnTo>
                  <a:lnTo>
                    <a:pt x="53" y="358"/>
                  </a:lnTo>
                  <a:lnTo>
                    <a:pt x="52" y="343"/>
                  </a:lnTo>
                  <a:lnTo>
                    <a:pt x="43" y="337"/>
                  </a:lnTo>
                  <a:lnTo>
                    <a:pt x="41" y="335"/>
                  </a:lnTo>
                  <a:lnTo>
                    <a:pt x="39" y="329"/>
                  </a:lnTo>
                  <a:lnTo>
                    <a:pt x="27" y="310"/>
                  </a:lnTo>
                  <a:lnTo>
                    <a:pt x="11" y="265"/>
                  </a:lnTo>
                  <a:lnTo>
                    <a:pt x="5" y="234"/>
                  </a:lnTo>
                  <a:lnTo>
                    <a:pt x="5" y="215"/>
                  </a:lnTo>
                  <a:lnTo>
                    <a:pt x="0" y="209"/>
                  </a:lnTo>
                  <a:lnTo>
                    <a:pt x="2" y="192"/>
                  </a:lnTo>
                  <a:lnTo>
                    <a:pt x="7" y="184"/>
                  </a:lnTo>
                  <a:lnTo>
                    <a:pt x="27" y="161"/>
                  </a:lnTo>
                  <a:lnTo>
                    <a:pt x="46" y="163"/>
                  </a:lnTo>
                  <a:lnTo>
                    <a:pt x="50" y="167"/>
                  </a:lnTo>
                  <a:lnTo>
                    <a:pt x="75" y="167"/>
                  </a:lnTo>
                  <a:lnTo>
                    <a:pt x="77" y="161"/>
                  </a:lnTo>
                  <a:lnTo>
                    <a:pt x="82" y="163"/>
                  </a:lnTo>
                  <a:lnTo>
                    <a:pt x="89" y="157"/>
                  </a:lnTo>
                  <a:lnTo>
                    <a:pt x="94" y="159"/>
                  </a:lnTo>
                  <a:lnTo>
                    <a:pt x="100" y="155"/>
                  </a:lnTo>
                  <a:lnTo>
                    <a:pt x="98" y="149"/>
                  </a:lnTo>
                  <a:lnTo>
                    <a:pt x="103" y="134"/>
                  </a:lnTo>
                  <a:lnTo>
                    <a:pt x="110" y="128"/>
                  </a:lnTo>
                  <a:lnTo>
                    <a:pt x="107" y="124"/>
                  </a:lnTo>
                  <a:lnTo>
                    <a:pt x="110" y="120"/>
                  </a:lnTo>
                  <a:lnTo>
                    <a:pt x="107" y="114"/>
                  </a:lnTo>
                  <a:lnTo>
                    <a:pt x="117" y="103"/>
                  </a:lnTo>
                  <a:lnTo>
                    <a:pt x="133" y="101"/>
                  </a:lnTo>
                  <a:lnTo>
                    <a:pt x="149" y="77"/>
                  </a:lnTo>
                  <a:lnTo>
                    <a:pt x="169" y="56"/>
                  </a:lnTo>
                  <a:lnTo>
                    <a:pt x="178" y="54"/>
                  </a:lnTo>
                  <a:lnTo>
                    <a:pt x="183" y="48"/>
                  </a:lnTo>
                  <a:lnTo>
                    <a:pt x="192" y="48"/>
                  </a:lnTo>
                  <a:lnTo>
                    <a:pt x="208" y="66"/>
                  </a:lnTo>
                  <a:lnTo>
                    <a:pt x="214" y="68"/>
                  </a:lnTo>
                  <a:lnTo>
                    <a:pt x="219" y="60"/>
                  </a:lnTo>
                  <a:lnTo>
                    <a:pt x="230" y="48"/>
                  </a:lnTo>
                  <a:lnTo>
                    <a:pt x="237" y="46"/>
                  </a:lnTo>
                  <a:lnTo>
                    <a:pt x="244" y="29"/>
                  </a:lnTo>
                  <a:lnTo>
                    <a:pt x="251" y="27"/>
                  </a:lnTo>
                  <a:lnTo>
                    <a:pt x="260" y="21"/>
                  </a:lnTo>
                  <a:lnTo>
                    <a:pt x="269" y="15"/>
                  </a:lnTo>
                  <a:lnTo>
                    <a:pt x="278" y="15"/>
                  </a:lnTo>
                  <a:lnTo>
                    <a:pt x="285" y="6"/>
                  </a:lnTo>
                  <a:lnTo>
                    <a:pt x="295" y="6"/>
                  </a:lnTo>
                  <a:lnTo>
                    <a:pt x="308" y="6"/>
                  </a:lnTo>
                  <a:lnTo>
                    <a:pt x="324" y="10"/>
                  </a:lnTo>
                  <a:lnTo>
                    <a:pt x="335" y="19"/>
                  </a:lnTo>
                  <a:lnTo>
                    <a:pt x="336" y="25"/>
                  </a:lnTo>
                  <a:lnTo>
                    <a:pt x="338" y="29"/>
                  </a:lnTo>
                  <a:lnTo>
                    <a:pt x="340" y="39"/>
                  </a:lnTo>
                  <a:lnTo>
                    <a:pt x="338" y="43"/>
                  </a:lnTo>
                  <a:lnTo>
                    <a:pt x="338" y="54"/>
                  </a:lnTo>
                  <a:lnTo>
                    <a:pt x="336" y="60"/>
                  </a:lnTo>
                  <a:lnTo>
                    <a:pt x="363" y="83"/>
                  </a:lnTo>
                  <a:lnTo>
                    <a:pt x="372" y="95"/>
                  </a:lnTo>
                  <a:lnTo>
                    <a:pt x="383" y="99"/>
                  </a:lnTo>
                  <a:lnTo>
                    <a:pt x="393" y="105"/>
                  </a:lnTo>
                  <a:lnTo>
                    <a:pt x="400" y="107"/>
                  </a:lnTo>
                  <a:lnTo>
                    <a:pt x="411" y="101"/>
                  </a:lnTo>
                  <a:lnTo>
                    <a:pt x="420" y="83"/>
                  </a:lnTo>
                  <a:lnTo>
                    <a:pt x="424" y="68"/>
                  </a:lnTo>
                  <a:lnTo>
                    <a:pt x="427" y="39"/>
                  </a:lnTo>
                  <a:lnTo>
                    <a:pt x="431" y="27"/>
                  </a:lnTo>
                  <a:lnTo>
                    <a:pt x="431" y="0"/>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95" name="Freeform 31"/>
            <p:cNvSpPr>
              <a:spLocks/>
            </p:cNvSpPr>
            <p:nvPr/>
          </p:nvSpPr>
          <p:spPr bwMode="auto">
            <a:xfrm>
              <a:off x="4736" y="2504"/>
              <a:ext cx="331" cy="70"/>
            </a:xfrm>
            <a:custGeom>
              <a:avLst/>
              <a:gdLst>
                <a:gd name="T0" fmla="*/ 25 w 331"/>
                <a:gd name="T1" fmla="*/ 10 h 70"/>
                <a:gd name="T2" fmla="*/ 66 w 331"/>
                <a:gd name="T3" fmla="*/ 10 h 70"/>
                <a:gd name="T4" fmla="*/ 91 w 331"/>
                <a:gd name="T5" fmla="*/ 12 h 70"/>
                <a:gd name="T6" fmla="*/ 113 w 331"/>
                <a:gd name="T7" fmla="*/ 33 h 70"/>
                <a:gd name="T8" fmla="*/ 132 w 331"/>
                <a:gd name="T9" fmla="*/ 37 h 70"/>
                <a:gd name="T10" fmla="*/ 162 w 331"/>
                <a:gd name="T11" fmla="*/ 45 h 70"/>
                <a:gd name="T12" fmla="*/ 180 w 331"/>
                <a:gd name="T13" fmla="*/ 49 h 70"/>
                <a:gd name="T14" fmla="*/ 187 w 331"/>
                <a:gd name="T15" fmla="*/ 33 h 70"/>
                <a:gd name="T16" fmla="*/ 226 w 331"/>
                <a:gd name="T17" fmla="*/ 37 h 70"/>
                <a:gd name="T18" fmla="*/ 255 w 331"/>
                <a:gd name="T19" fmla="*/ 43 h 70"/>
                <a:gd name="T20" fmla="*/ 274 w 331"/>
                <a:gd name="T21" fmla="*/ 45 h 70"/>
                <a:gd name="T22" fmla="*/ 289 w 331"/>
                <a:gd name="T23" fmla="*/ 37 h 70"/>
                <a:gd name="T24" fmla="*/ 312 w 331"/>
                <a:gd name="T25" fmla="*/ 33 h 70"/>
                <a:gd name="T26" fmla="*/ 331 w 331"/>
                <a:gd name="T27" fmla="*/ 28 h 70"/>
                <a:gd name="T28" fmla="*/ 326 w 331"/>
                <a:gd name="T29" fmla="*/ 49 h 70"/>
                <a:gd name="T30" fmla="*/ 312 w 331"/>
                <a:gd name="T31" fmla="*/ 55 h 70"/>
                <a:gd name="T32" fmla="*/ 301 w 331"/>
                <a:gd name="T33" fmla="*/ 57 h 70"/>
                <a:gd name="T34" fmla="*/ 287 w 331"/>
                <a:gd name="T35" fmla="*/ 64 h 70"/>
                <a:gd name="T36" fmla="*/ 273 w 331"/>
                <a:gd name="T37" fmla="*/ 64 h 70"/>
                <a:gd name="T38" fmla="*/ 260 w 331"/>
                <a:gd name="T39" fmla="*/ 66 h 70"/>
                <a:gd name="T40" fmla="*/ 241 w 331"/>
                <a:gd name="T41" fmla="*/ 70 h 70"/>
                <a:gd name="T42" fmla="*/ 228 w 331"/>
                <a:gd name="T43" fmla="*/ 55 h 70"/>
                <a:gd name="T44" fmla="*/ 214 w 331"/>
                <a:gd name="T45" fmla="*/ 70 h 70"/>
                <a:gd name="T46" fmla="*/ 194 w 331"/>
                <a:gd name="T47" fmla="*/ 55 h 70"/>
                <a:gd name="T48" fmla="*/ 184 w 331"/>
                <a:gd name="T49" fmla="*/ 57 h 70"/>
                <a:gd name="T50" fmla="*/ 168 w 331"/>
                <a:gd name="T51" fmla="*/ 64 h 70"/>
                <a:gd name="T52" fmla="*/ 152 w 331"/>
                <a:gd name="T53" fmla="*/ 59 h 70"/>
                <a:gd name="T54" fmla="*/ 134 w 331"/>
                <a:gd name="T55" fmla="*/ 57 h 70"/>
                <a:gd name="T56" fmla="*/ 116 w 331"/>
                <a:gd name="T57" fmla="*/ 64 h 70"/>
                <a:gd name="T58" fmla="*/ 93 w 331"/>
                <a:gd name="T59" fmla="*/ 53 h 70"/>
                <a:gd name="T60" fmla="*/ 61 w 331"/>
                <a:gd name="T61" fmla="*/ 47 h 70"/>
                <a:gd name="T62" fmla="*/ 38 w 331"/>
                <a:gd name="T63" fmla="*/ 41 h 70"/>
                <a:gd name="T64" fmla="*/ 15 w 331"/>
                <a:gd name="T65" fmla="*/ 31 h 70"/>
                <a:gd name="T66" fmla="*/ 2 w 331"/>
                <a:gd name="T67" fmla="*/ 26 h 70"/>
                <a:gd name="T68" fmla="*/ 0 w 331"/>
                <a:gd name="T6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1" h="70">
                  <a:moveTo>
                    <a:pt x="0" y="0"/>
                  </a:moveTo>
                  <a:lnTo>
                    <a:pt x="25" y="10"/>
                  </a:lnTo>
                  <a:lnTo>
                    <a:pt x="47" y="10"/>
                  </a:lnTo>
                  <a:lnTo>
                    <a:pt x="66" y="10"/>
                  </a:lnTo>
                  <a:lnTo>
                    <a:pt x="80" y="10"/>
                  </a:lnTo>
                  <a:lnTo>
                    <a:pt x="91" y="12"/>
                  </a:lnTo>
                  <a:lnTo>
                    <a:pt x="105" y="18"/>
                  </a:lnTo>
                  <a:lnTo>
                    <a:pt x="113" y="33"/>
                  </a:lnTo>
                  <a:lnTo>
                    <a:pt x="120" y="39"/>
                  </a:lnTo>
                  <a:lnTo>
                    <a:pt x="132" y="37"/>
                  </a:lnTo>
                  <a:lnTo>
                    <a:pt x="146" y="37"/>
                  </a:lnTo>
                  <a:lnTo>
                    <a:pt x="162" y="45"/>
                  </a:lnTo>
                  <a:lnTo>
                    <a:pt x="173" y="49"/>
                  </a:lnTo>
                  <a:lnTo>
                    <a:pt x="180" y="49"/>
                  </a:lnTo>
                  <a:lnTo>
                    <a:pt x="182" y="39"/>
                  </a:lnTo>
                  <a:lnTo>
                    <a:pt x="187" y="33"/>
                  </a:lnTo>
                  <a:lnTo>
                    <a:pt x="209" y="37"/>
                  </a:lnTo>
                  <a:lnTo>
                    <a:pt x="226" y="37"/>
                  </a:lnTo>
                  <a:lnTo>
                    <a:pt x="242" y="37"/>
                  </a:lnTo>
                  <a:lnTo>
                    <a:pt x="255" y="43"/>
                  </a:lnTo>
                  <a:lnTo>
                    <a:pt x="262" y="47"/>
                  </a:lnTo>
                  <a:lnTo>
                    <a:pt x="274" y="45"/>
                  </a:lnTo>
                  <a:lnTo>
                    <a:pt x="283" y="41"/>
                  </a:lnTo>
                  <a:lnTo>
                    <a:pt x="289" y="37"/>
                  </a:lnTo>
                  <a:lnTo>
                    <a:pt x="303" y="37"/>
                  </a:lnTo>
                  <a:lnTo>
                    <a:pt x="312" y="33"/>
                  </a:lnTo>
                  <a:lnTo>
                    <a:pt x="324" y="28"/>
                  </a:lnTo>
                  <a:lnTo>
                    <a:pt x="331" y="28"/>
                  </a:lnTo>
                  <a:lnTo>
                    <a:pt x="330" y="43"/>
                  </a:lnTo>
                  <a:lnTo>
                    <a:pt x="326" y="49"/>
                  </a:lnTo>
                  <a:lnTo>
                    <a:pt x="319" y="55"/>
                  </a:lnTo>
                  <a:lnTo>
                    <a:pt x="312" y="55"/>
                  </a:lnTo>
                  <a:lnTo>
                    <a:pt x="310" y="55"/>
                  </a:lnTo>
                  <a:lnTo>
                    <a:pt x="301" y="57"/>
                  </a:lnTo>
                  <a:lnTo>
                    <a:pt x="294" y="66"/>
                  </a:lnTo>
                  <a:lnTo>
                    <a:pt x="287" y="64"/>
                  </a:lnTo>
                  <a:lnTo>
                    <a:pt x="280" y="59"/>
                  </a:lnTo>
                  <a:lnTo>
                    <a:pt x="273" y="64"/>
                  </a:lnTo>
                  <a:lnTo>
                    <a:pt x="266" y="66"/>
                  </a:lnTo>
                  <a:lnTo>
                    <a:pt x="260" y="66"/>
                  </a:lnTo>
                  <a:lnTo>
                    <a:pt x="255" y="70"/>
                  </a:lnTo>
                  <a:lnTo>
                    <a:pt x="241" y="70"/>
                  </a:lnTo>
                  <a:lnTo>
                    <a:pt x="235" y="64"/>
                  </a:lnTo>
                  <a:lnTo>
                    <a:pt x="228" y="55"/>
                  </a:lnTo>
                  <a:lnTo>
                    <a:pt x="219" y="64"/>
                  </a:lnTo>
                  <a:lnTo>
                    <a:pt x="214" y="70"/>
                  </a:lnTo>
                  <a:lnTo>
                    <a:pt x="207" y="70"/>
                  </a:lnTo>
                  <a:lnTo>
                    <a:pt x="194" y="55"/>
                  </a:lnTo>
                  <a:lnTo>
                    <a:pt x="191" y="57"/>
                  </a:lnTo>
                  <a:lnTo>
                    <a:pt x="184" y="57"/>
                  </a:lnTo>
                  <a:lnTo>
                    <a:pt x="178" y="66"/>
                  </a:lnTo>
                  <a:lnTo>
                    <a:pt x="168" y="64"/>
                  </a:lnTo>
                  <a:lnTo>
                    <a:pt x="157" y="64"/>
                  </a:lnTo>
                  <a:lnTo>
                    <a:pt x="152" y="59"/>
                  </a:lnTo>
                  <a:lnTo>
                    <a:pt x="145" y="55"/>
                  </a:lnTo>
                  <a:lnTo>
                    <a:pt x="134" y="57"/>
                  </a:lnTo>
                  <a:lnTo>
                    <a:pt x="123" y="66"/>
                  </a:lnTo>
                  <a:lnTo>
                    <a:pt x="116" y="64"/>
                  </a:lnTo>
                  <a:lnTo>
                    <a:pt x="105" y="59"/>
                  </a:lnTo>
                  <a:lnTo>
                    <a:pt x="93" y="53"/>
                  </a:lnTo>
                  <a:lnTo>
                    <a:pt x="82" y="53"/>
                  </a:lnTo>
                  <a:lnTo>
                    <a:pt x="61" y="47"/>
                  </a:lnTo>
                  <a:lnTo>
                    <a:pt x="47" y="43"/>
                  </a:lnTo>
                  <a:lnTo>
                    <a:pt x="38" y="41"/>
                  </a:lnTo>
                  <a:lnTo>
                    <a:pt x="24" y="39"/>
                  </a:lnTo>
                  <a:lnTo>
                    <a:pt x="15" y="31"/>
                  </a:lnTo>
                  <a:lnTo>
                    <a:pt x="6" y="28"/>
                  </a:lnTo>
                  <a:lnTo>
                    <a:pt x="2" y="26"/>
                  </a:lnTo>
                  <a:lnTo>
                    <a:pt x="0" y="22"/>
                  </a:lnTo>
                  <a:lnTo>
                    <a:pt x="0" y="0"/>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96" name="Freeform 32"/>
            <p:cNvSpPr>
              <a:spLocks/>
            </p:cNvSpPr>
            <p:nvPr/>
          </p:nvSpPr>
          <p:spPr bwMode="auto">
            <a:xfrm>
              <a:off x="4918" y="2365"/>
              <a:ext cx="149" cy="134"/>
            </a:xfrm>
            <a:custGeom>
              <a:avLst/>
              <a:gdLst>
                <a:gd name="T0" fmla="*/ 73 w 149"/>
                <a:gd name="T1" fmla="*/ 2 h 134"/>
                <a:gd name="T2" fmla="*/ 124 w 149"/>
                <a:gd name="T3" fmla="*/ 0 h 134"/>
                <a:gd name="T4" fmla="*/ 133 w 149"/>
                <a:gd name="T5" fmla="*/ 17 h 134"/>
                <a:gd name="T6" fmla="*/ 119 w 149"/>
                <a:gd name="T7" fmla="*/ 27 h 134"/>
                <a:gd name="T8" fmla="*/ 116 w 149"/>
                <a:gd name="T9" fmla="*/ 35 h 134"/>
                <a:gd name="T10" fmla="*/ 105 w 149"/>
                <a:gd name="T11" fmla="*/ 46 h 134"/>
                <a:gd name="T12" fmla="*/ 92 w 149"/>
                <a:gd name="T13" fmla="*/ 48 h 134"/>
                <a:gd name="T14" fmla="*/ 80 w 149"/>
                <a:gd name="T15" fmla="*/ 41 h 134"/>
                <a:gd name="T16" fmla="*/ 66 w 149"/>
                <a:gd name="T17" fmla="*/ 27 h 134"/>
                <a:gd name="T18" fmla="*/ 48 w 149"/>
                <a:gd name="T19" fmla="*/ 27 h 134"/>
                <a:gd name="T20" fmla="*/ 46 w 149"/>
                <a:gd name="T21" fmla="*/ 48 h 134"/>
                <a:gd name="T22" fmla="*/ 48 w 149"/>
                <a:gd name="T23" fmla="*/ 60 h 134"/>
                <a:gd name="T24" fmla="*/ 66 w 149"/>
                <a:gd name="T25" fmla="*/ 52 h 134"/>
                <a:gd name="T26" fmla="*/ 78 w 149"/>
                <a:gd name="T27" fmla="*/ 56 h 134"/>
                <a:gd name="T28" fmla="*/ 75 w 149"/>
                <a:gd name="T29" fmla="*/ 68 h 134"/>
                <a:gd name="T30" fmla="*/ 73 w 149"/>
                <a:gd name="T31" fmla="*/ 77 h 134"/>
                <a:gd name="T32" fmla="*/ 75 w 149"/>
                <a:gd name="T33" fmla="*/ 89 h 134"/>
                <a:gd name="T34" fmla="*/ 84 w 149"/>
                <a:gd name="T35" fmla="*/ 95 h 134"/>
                <a:gd name="T36" fmla="*/ 80 w 149"/>
                <a:gd name="T37" fmla="*/ 110 h 134"/>
                <a:gd name="T38" fmla="*/ 75 w 149"/>
                <a:gd name="T39" fmla="*/ 126 h 134"/>
                <a:gd name="T40" fmla="*/ 62 w 149"/>
                <a:gd name="T41" fmla="*/ 130 h 134"/>
                <a:gd name="T42" fmla="*/ 57 w 149"/>
                <a:gd name="T43" fmla="*/ 122 h 134"/>
                <a:gd name="T44" fmla="*/ 50 w 149"/>
                <a:gd name="T45" fmla="*/ 103 h 134"/>
                <a:gd name="T46" fmla="*/ 50 w 149"/>
                <a:gd name="T47" fmla="*/ 85 h 134"/>
                <a:gd name="T48" fmla="*/ 32 w 149"/>
                <a:gd name="T49" fmla="*/ 85 h 134"/>
                <a:gd name="T50" fmla="*/ 21 w 149"/>
                <a:gd name="T51" fmla="*/ 87 h 134"/>
                <a:gd name="T52" fmla="*/ 36 w 149"/>
                <a:gd name="T53" fmla="*/ 95 h 134"/>
                <a:gd name="T54" fmla="*/ 43 w 149"/>
                <a:gd name="T55" fmla="*/ 108 h 134"/>
                <a:gd name="T56" fmla="*/ 37 w 149"/>
                <a:gd name="T57" fmla="*/ 124 h 134"/>
                <a:gd name="T58" fmla="*/ 27 w 149"/>
                <a:gd name="T59" fmla="*/ 134 h 134"/>
                <a:gd name="T60" fmla="*/ 27 w 149"/>
                <a:gd name="T61" fmla="*/ 122 h 134"/>
                <a:gd name="T62" fmla="*/ 19 w 149"/>
                <a:gd name="T63" fmla="*/ 108 h 134"/>
                <a:gd name="T64" fmla="*/ 9 w 149"/>
                <a:gd name="T65" fmla="*/ 95 h 134"/>
                <a:gd name="T66" fmla="*/ 2 w 149"/>
                <a:gd name="T67" fmla="*/ 81 h 134"/>
                <a:gd name="T68" fmla="*/ 14 w 149"/>
                <a:gd name="T69" fmla="*/ 64 h 134"/>
                <a:gd name="T70" fmla="*/ 21 w 149"/>
                <a:gd name="T71" fmla="*/ 43 h 134"/>
                <a:gd name="T72" fmla="*/ 23 w 149"/>
                <a:gd name="T73" fmla="*/ 29 h 134"/>
                <a:gd name="T74" fmla="*/ 21 w 149"/>
                <a:gd name="T75" fmla="*/ 1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9" h="134">
                  <a:moveTo>
                    <a:pt x="37" y="0"/>
                  </a:moveTo>
                  <a:lnTo>
                    <a:pt x="73" y="2"/>
                  </a:lnTo>
                  <a:lnTo>
                    <a:pt x="107" y="2"/>
                  </a:lnTo>
                  <a:lnTo>
                    <a:pt x="124" y="0"/>
                  </a:lnTo>
                  <a:lnTo>
                    <a:pt x="149" y="12"/>
                  </a:lnTo>
                  <a:lnTo>
                    <a:pt x="133" y="17"/>
                  </a:lnTo>
                  <a:lnTo>
                    <a:pt x="124" y="23"/>
                  </a:lnTo>
                  <a:lnTo>
                    <a:pt x="119" y="27"/>
                  </a:lnTo>
                  <a:lnTo>
                    <a:pt x="116" y="31"/>
                  </a:lnTo>
                  <a:lnTo>
                    <a:pt x="116" y="35"/>
                  </a:lnTo>
                  <a:lnTo>
                    <a:pt x="116" y="41"/>
                  </a:lnTo>
                  <a:lnTo>
                    <a:pt x="105" y="46"/>
                  </a:lnTo>
                  <a:lnTo>
                    <a:pt x="96" y="46"/>
                  </a:lnTo>
                  <a:lnTo>
                    <a:pt x="92" y="48"/>
                  </a:lnTo>
                  <a:lnTo>
                    <a:pt x="84" y="48"/>
                  </a:lnTo>
                  <a:lnTo>
                    <a:pt x="80" y="41"/>
                  </a:lnTo>
                  <a:lnTo>
                    <a:pt x="73" y="33"/>
                  </a:lnTo>
                  <a:lnTo>
                    <a:pt x="66" y="27"/>
                  </a:lnTo>
                  <a:lnTo>
                    <a:pt x="52" y="27"/>
                  </a:lnTo>
                  <a:lnTo>
                    <a:pt x="48" y="27"/>
                  </a:lnTo>
                  <a:lnTo>
                    <a:pt x="44" y="37"/>
                  </a:lnTo>
                  <a:lnTo>
                    <a:pt x="46" y="48"/>
                  </a:lnTo>
                  <a:lnTo>
                    <a:pt x="46" y="54"/>
                  </a:lnTo>
                  <a:lnTo>
                    <a:pt x="48" y="60"/>
                  </a:lnTo>
                  <a:lnTo>
                    <a:pt x="55" y="58"/>
                  </a:lnTo>
                  <a:lnTo>
                    <a:pt x="66" y="52"/>
                  </a:lnTo>
                  <a:lnTo>
                    <a:pt x="73" y="52"/>
                  </a:lnTo>
                  <a:lnTo>
                    <a:pt x="78" y="56"/>
                  </a:lnTo>
                  <a:lnTo>
                    <a:pt x="78" y="60"/>
                  </a:lnTo>
                  <a:lnTo>
                    <a:pt x="75" y="68"/>
                  </a:lnTo>
                  <a:lnTo>
                    <a:pt x="73" y="72"/>
                  </a:lnTo>
                  <a:lnTo>
                    <a:pt x="73" y="77"/>
                  </a:lnTo>
                  <a:lnTo>
                    <a:pt x="71" y="83"/>
                  </a:lnTo>
                  <a:lnTo>
                    <a:pt x="75" y="89"/>
                  </a:lnTo>
                  <a:lnTo>
                    <a:pt x="82" y="97"/>
                  </a:lnTo>
                  <a:lnTo>
                    <a:pt x="84" y="95"/>
                  </a:lnTo>
                  <a:lnTo>
                    <a:pt x="84" y="103"/>
                  </a:lnTo>
                  <a:lnTo>
                    <a:pt x="80" y="110"/>
                  </a:lnTo>
                  <a:lnTo>
                    <a:pt x="76" y="116"/>
                  </a:lnTo>
                  <a:lnTo>
                    <a:pt x="75" y="126"/>
                  </a:lnTo>
                  <a:lnTo>
                    <a:pt x="68" y="130"/>
                  </a:lnTo>
                  <a:lnTo>
                    <a:pt x="62" y="130"/>
                  </a:lnTo>
                  <a:lnTo>
                    <a:pt x="57" y="130"/>
                  </a:lnTo>
                  <a:lnTo>
                    <a:pt x="57" y="122"/>
                  </a:lnTo>
                  <a:lnTo>
                    <a:pt x="55" y="108"/>
                  </a:lnTo>
                  <a:lnTo>
                    <a:pt x="50" y="103"/>
                  </a:lnTo>
                  <a:lnTo>
                    <a:pt x="48" y="97"/>
                  </a:lnTo>
                  <a:lnTo>
                    <a:pt x="50" y="85"/>
                  </a:lnTo>
                  <a:lnTo>
                    <a:pt x="44" y="81"/>
                  </a:lnTo>
                  <a:lnTo>
                    <a:pt x="32" y="85"/>
                  </a:lnTo>
                  <a:lnTo>
                    <a:pt x="27" y="81"/>
                  </a:lnTo>
                  <a:lnTo>
                    <a:pt x="21" y="87"/>
                  </a:lnTo>
                  <a:lnTo>
                    <a:pt x="27" y="91"/>
                  </a:lnTo>
                  <a:lnTo>
                    <a:pt x="36" y="95"/>
                  </a:lnTo>
                  <a:lnTo>
                    <a:pt x="37" y="99"/>
                  </a:lnTo>
                  <a:lnTo>
                    <a:pt x="43" y="108"/>
                  </a:lnTo>
                  <a:lnTo>
                    <a:pt x="43" y="114"/>
                  </a:lnTo>
                  <a:lnTo>
                    <a:pt x="37" y="124"/>
                  </a:lnTo>
                  <a:lnTo>
                    <a:pt x="30" y="132"/>
                  </a:lnTo>
                  <a:lnTo>
                    <a:pt x="27" y="134"/>
                  </a:lnTo>
                  <a:lnTo>
                    <a:pt x="27" y="128"/>
                  </a:lnTo>
                  <a:lnTo>
                    <a:pt x="27" y="122"/>
                  </a:lnTo>
                  <a:lnTo>
                    <a:pt x="28" y="114"/>
                  </a:lnTo>
                  <a:lnTo>
                    <a:pt x="19" y="108"/>
                  </a:lnTo>
                  <a:lnTo>
                    <a:pt x="11" y="101"/>
                  </a:lnTo>
                  <a:lnTo>
                    <a:pt x="9" y="95"/>
                  </a:lnTo>
                  <a:lnTo>
                    <a:pt x="0" y="91"/>
                  </a:lnTo>
                  <a:lnTo>
                    <a:pt x="2" y="81"/>
                  </a:lnTo>
                  <a:lnTo>
                    <a:pt x="9" y="74"/>
                  </a:lnTo>
                  <a:lnTo>
                    <a:pt x="14" y="64"/>
                  </a:lnTo>
                  <a:lnTo>
                    <a:pt x="19" y="54"/>
                  </a:lnTo>
                  <a:lnTo>
                    <a:pt x="21" y="43"/>
                  </a:lnTo>
                  <a:lnTo>
                    <a:pt x="19" y="33"/>
                  </a:lnTo>
                  <a:lnTo>
                    <a:pt x="23" y="29"/>
                  </a:lnTo>
                  <a:lnTo>
                    <a:pt x="27" y="25"/>
                  </a:lnTo>
                  <a:lnTo>
                    <a:pt x="21" y="17"/>
                  </a:lnTo>
                  <a:lnTo>
                    <a:pt x="37" y="0"/>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97" name="Freeform 33"/>
            <p:cNvSpPr>
              <a:spLocks/>
            </p:cNvSpPr>
            <p:nvPr/>
          </p:nvSpPr>
          <p:spPr bwMode="auto">
            <a:xfrm>
              <a:off x="4760" y="2305"/>
              <a:ext cx="165" cy="186"/>
            </a:xfrm>
            <a:custGeom>
              <a:avLst/>
              <a:gdLst>
                <a:gd name="T0" fmla="*/ 0 w 165"/>
                <a:gd name="T1" fmla="*/ 62 h 186"/>
                <a:gd name="T2" fmla="*/ 33 w 165"/>
                <a:gd name="T3" fmla="*/ 33 h 186"/>
                <a:gd name="T4" fmla="*/ 51 w 165"/>
                <a:gd name="T5" fmla="*/ 21 h 186"/>
                <a:gd name="T6" fmla="*/ 60 w 165"/>
                <a:gd name="T7" fmla="*/ 10 h 186"/>
                <a:gd name="T8" fmla="*/ 87 w 165"/>
                <a:gd name="T9" fmla="*/ 0 h 186"/>
                <a:gd name="T10" fmla="*/ 101 w 165"/>
                <a:gd name="T11" fmla="*/ 23 h 186"/>
                <a:gd name="T12" fmla="*/ 115 w 165"/>
                <a:gd name="T13" fmla="*/ 13 h 186"/>
                <a:gd name="T14" fmla="*/ 121 w 165"/>
                <a:gd name="T15" fmla="*/ 6 h 186"/>
                <a:gd name="T16" fmla="*/ 133 w 165"/>
                <a:gd name="T17" fmla="*/ 0 h 186"/>
                <a:gd name="T18" fmla="*/ 140 w 165"/>
                <a:gd name="T19" fmla="*/ 0 h 186"/>
                <a:gd name="T20" fmla="*/ 142 w 165"/>
                <a:gd name="T21" fmla="*/ 8 h 186"/>
                <a:gd name="T22" fmla="*/ 142 w 165"/>
                <a:gd name="T23" fmla="*/ 15 h 186"/>
                <a:gd name="T24" fmla="*/ 135 w 165"/>
                <a:gd name="T25" fmla="*/ 25 h 186"/>
                <a:gd name="T26" fmla="*/ 135 w 165"/>
                <a:gd name="T27" fmla="*/ 31 h 186"/>
                <a:gd name="T28" fmla="*/ 154 w 165"/>
                <a:gd name="T29" fmla="*/ 58 h 186"/>
                <a:gd name="T30" fmla="*/ 158 w 165"/>
                <a:gd name="T31" fmla="*/ 75 h 186"/>
                <a:gd name="T32" fmla="*/ 163 w 165"/>
                <a:gd name="T33" fmla="*/ 75 h 186"/>
                <a:gd name="T34" fmla="*/ 165 w 165"/>
                <a:gd name="T35" fmla="*/ 83 h 186"/>
                <a:gd name="T36" fmla="*/ 158 w 165"/>
                <a:gd name="T37" fmla="*/ 91 h 186"/>
                <a:gd name="T38" fmla="*/ 153 w 165"/>
                <a:gd name="T39" fmla="*/ 87 h 186"/>
                <a:gd name="T40" fmla="*/ 140 w 165"/>
                <a:gd name="T41" fmla="*/ 93 h 186"/>
                <a:gd name="T42" fmla="*/ 142 w 165"/>
                <a:gd name="T43" fmla="*/ 110 h 186"/>
                <a:gd name="T44" fmla="*/ 128 w 165"/>
                <a:gd name="T45" fmla="*/ 120 h 186"/>
                <a:gd name="T46" fmla="*/ 128 w 165"/>
                <a:gd name="T47" fmla="*/ 147 h 186"/>
                <a:gd name="T48" fmla="*/ 128 w 165"/>
                <a:gd name="T49" fmla="*/ 165 h 186"/>
                <a:gd name="T50" fmla="*/ 121 w 165"/>
                <a:gd name="T51" fmla="*/ 174 h 186"/>
                <a:gd name="T52" fmla="*/ 115 w 165"/>
                <a:gd name="T53" fmla="*/ 186 h 186"/>
                <a:gd name="T54" fmla="*/ 108 w 165"/>
                <a:gd name="T55" fmla="*/ 184 h 186"/>
                <a:gd name="T56" fmla="*/ 97 w 165"/>
                <a:gd name="T57" fmla="*/ 178 h 186"/>
                <a:gd name="T58" fmla="*/ 89 w 165"/>
                <a:gd name="T59" fmla="*/ 172 h 186"/>
                <a:gd name="T60" fmla="*/ 81 w 165"/>
                <a:gd name="T61" fmla="*/ 161 h 186"/>
                <a:gd name="T62" fmla="*/ 56 w 165"/>
                <a:gd name="T63" fmla="*/ 163 h 186"/>
                <a:gd name="T64" fmla="*/ 35 w 165"/>
                <a:gd name="T65" fmla="*/ 157 h 186"/>
                <a:gd name="T66" fmla="*/ 21 w 165"/>
                <a:gd name="T67" fmla="*/ 141 h 186"/>
                <a:gd name="T68" fmla="*/ 12 w 165"/>
                <a:gd name="T69" fmla="*/ 128 h 186"/>
                <a:gd name="T70" fmla="*/ 5 w 165"/>
                <a:gd name="T71" fmla="*/ 118 h 186"/>
                <a:gd name="T72" fmla="*/ 5 w 165"/>
                <a:gd name="T73" fmla="*/ 97 h 186"/>
                <a:gd name="T74" fmla="*/ 0 w 165"/>
                <a:gd name="T75" fmla="*/ 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 h="186">
                  <a:moveTo>
                    <a:pt x="0" y="62"/>
                  </a:moveTo>
                  <a:lnTo>
                    <a:pt x="33" y="33"/>
                  </a:lnTo>
                  <a:lnTo>
                    <a:pt x="51" y="21"/>
                  </a:lnTo>
                  <a:lnTo>
                    <a:pt x="60" y="10"/>
                  </a:lnTo>
                  <a:lnTo>
                    <a:pt x="87" y="0"/>
                  </a:lnTo>
                  <a:lnTo>
                    <a:pt x="101" y="23"/>
                  </a:lnTo>
                  <a:lnTo>
                    <a:pt x="115" y="13"/>
                  </a:lnTo>
                  <a:lnTo>
                    <a:pt x="121" y="6"/>
                  </a:lnTo>
                  <a:lnTo>
                    <a:pt x="133" y="0"/>
                  </a:lnTo>
                  <a:lnTo>
                    <a:pt x="140" y="0"/>
                  </a:lnTo>
                  <a:lnTo>
                    <a:pt x="142" y="8"/>
                  </a:lnTo>
                  <a:lnTo>
                    <a:pt x="142" y="15"/>
                  </a:lnTo>
                  <a:lnTo>
                    <a:pt x="135" y="25"/>
                  </a:lnTo>
                  <a:lnTo>
                    <a:pt x="135" y="31"/>
                  </a:lnTo>
                  <a:lnTo>
                    <a:pt x="154" y="58"/>
                  </a:lnTo>
                  <a:lnTo>
                    <a:pt x="158" y="75"/>
                  </a:lnTo>
                  <a:lnTo>
                    <a:pt x="163" y="75"/>
                  </a:lnTo>
                  <a:lnTo>
                    <a:pt x="165" y="83"/>
                  </a:lnTo>
                  <a:lnTo>
                    <a:pt x="158" y="91"/>
                  </a:lnTo>
                  <a:lnTo>
                    <a:pt x="153" y="87"/>
                  </a:lnTo>
                  <a:lnTo>
                    <a:pt x="140" y="93"/>
                  </a:lnTo>
                  <a:lnTo>
                    <a:pt x="142" y="110"/>
                  </a:lnTo>
                  <a:lnTo>
                    <a:pt x="128" y="120"/>
                  </a:lnTo>
                  <a:lnTo>
                    <a:pt x="128" y="147"/>
                  </a:lnTo>
                  <a:lnTo>
                    <a:pt x="128" y="165"/>
                  </a:lnTo>
                  <a:lnTo>
                    <a:pt x="121" y="174"/>
                  </a:lnTo>
                  <a:lnTo>
                    <a:pt x="115" y="186"/>
                  </a:lnTo>
                  <a:lnTo>
                    <a:pt x="108" y="184"/>
                  </a:lnTo>
                  <a:lnTo>
                    <a:pt x="97" y="178"/>
                  </a:lnTo>
                  <a:lnTo>
                    <a:pt x="89" y="172"/>
                  </a:lnTo>
                  <a:lnTo>
                    <a:pt x="81" y="161"/>
                  </a:lnTo>
                  <a:lnTo>
                    <a:pt x="56" y="163"/>
                  </a:lnTo>
                  <a:lnTo>
                    <a:pt x="35" y="157"/>
                  </a:lnTo>
                  <a:lnTo>
                    <a:pt x="21" y="141"/>
                  </a:lnTo>
                  <a:lnTo>
                    <a:pt x="12" y="128"/>
                  </a:lnTo>
                  <a:lnTo>
                    <a:pt x="5" y="118"/>
                  </a:lnTo>
                  <a:lnTo>
                    <a:pt x="5" y="97"/>
                  </a:lnTo>
                  <a:lnTo>
                    <a:pt x="0" y="62"/>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98" name="Freeform 34"/>
            <p:cNvSpPr>
              <a:spLocks/>
            </p:cNvSpPr>
            <p:nvPr/>
          </p:nvSpPr>
          <p:spPr bwMode="auto">
            <a:xfrm>
              <a:off x="5112" y="2411"/>
              <a:ext cx="317" cy="173"/>
            </a:xfrm>
            <a:custGeom>
              <a:avLst/>
              <a:gdLst>
                <a:gd name="T0" fmla="*/ 28 w 317"/>
                <a:gd name="T1" fmla="*/ 2 h 173"/>
                <a:gd name="T2" fmla="*/ 62 w 317"/>
                <a:gd name="T3" fmla="*/ 28 h 173"/>
                <a:gd name="T4" fmla="*/ 68 w 317"/>
                <a:gd name="T5" fmla="*/ 41 h 173"/>
                <a:gd name="T6" fmla="*/ 87 w 317"/>
                <a:gd name="T7" fmla="*/ 35 h 173"/>
                <a:gd name="T8" fmla="*/ 98 w 317"/>
                <a:gd name="T9" fmla="*/ 39 h 173"/>
                <a:gd name="T10" fmla="*/ 110 w 317"/>
                <a:gd name="T11" fmla="*/ 28 h 173"/>
                <a:gd name="T12" fmla="*/ 128 w 317"/>
                <a:gd name="T13" fmla="*/ 22 h 173"/>
                <a:gd name="T14" fmla="*/ 169 w 317"/>
                <a:gd name="T15" fmla="*/ 35 h 173"/>
                <a:gd name="T16" fmla="*/ 194 w 317"/>
                <a:gd name="T17" fmla="*/ 49 h 173"/>
                <a:gd name="T18" fmla="*/ 213 w 317"/>
                <a:gd name="T19" fmla="*/ 59 h 173"/>
                <a:gd name="T20" fmla="*/ 247 w 317"/>
                <a:gd name="T21" fmla="*/ 82 h 173"/>
                <a:gd name="T22" fmla="*/ 251 w 317"/>
                <a:gd name="T23" fmla="*/ 95 h 173"/>
                <a:gd name="T24" fmla="*/ 267 w 317"/>
                <a:gd name="T25" fmla="*/ 105 h 173"/>
                <a:gd name="T26" fmla="*/ 279 w 317"/>
                <a:gd name="T27" fmla="*/ 109 h 173"/>
                <a:gd name="T28" fmla="*/ 294 w 317"/>
                <a:gd name="T29" fmla="*/ 130 h 173"/>
                <a:gd name="T30" fmla="*/ 304 w 317"/>
                <a:gd name="T31" fmla="*/ 142 h 173"/>
                <a:gd name="T32" fmla="*/ 306 w 317"/>
                <a:gd name="T33" fmla="*/ 173 h 173"/>
                <a:gd name="T34" fmla="*/ 292 w 317"/>
                <a:gd name="T35" fmla="*/ 173 h 173"/>
                <a:gd name="T36" fmla="*/ 283 w 317"/>
                <a:gd name="T37" fmla="*/ 167 h 173"/>
                <a:gd name="T38" fmla="*/ 251 w 317"/>
                <a:gd name="T39" fmla="*/ 136 h 173"/>
                <a:gd name="T40" fmla="*/ 219 w 317"/>
                <a:gd name="T41" fmla="*/ 136 h 173"/>
                <a:gd name="T42" fmla="*/ 208 w 317"/>
                <a:gd name="T43" fmla="*/ 146 h 173"/>
                <a:gd name="T44" fmla="*/ 199 w 317"/>
                <a:gd name="T45" fmla="*/ 152 h 173"/>
                <a:gd name="T46" fmla="*/ 180 w 317"/>
                <a:gd name="T47" fmla="*/ 161 h 173"/>
                <a:gd name="T48" fmla="*/ 162 w 317"/>
                <a:gd name="T49" fmla="*/ 157 h 173"/>
                <a:gd name="T50" fmla="*/ 146 w 317"/>
                <a:gd name="T51" fmla="*/ 157 h 173"/>
                <a:gd name="T52" fmla="*/ 126 w 317"/>
                <a:gd name="T53" fmla="*/ 117 h 173"/>
                <a:gd name="T54" fmla="*/ 103 w 317"/>
                <a:gd name="T55" fmla="*/ 82 h 173"/>
                <a:gd name="T56" fmla="*/ 75 w 317"/>
                <a:gd name="T57" fmla="*/ 70 h 173"/>
                <a:gd name="T58" fmla="*/ 48 w 317"/>
                <a:gd name="T59" fmla="*/ 68 h 173"/>
                <a:gd name="T60" fmla="*/ 21 w 317"/>
                <a:gd name="T61" fmla="*/ 55 h 173"/>
                <a:gd name="T62" fmla="*/ 23 w 317"/>
                <a:gd name="T63" fmla="*/ 1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7" h="173">
                  <a:moveTo>
                    <a:pt x="0" y="0"/>
                  </a:moveTo>
                  <a:lnTo>
                    <a:pt x="28" y="2"/>
                  </a:lnTo>
                  <a:lnTo>
                    <a:pt x="51" y="4"/>
                  </a:lnTo>
                  <a:lnTo>
                    <a:pt x="62" y="28"/>
                  </a:lnTo>
                  <a:lnTo>
                    <a:pt x="64" y="37"/>
                  </a:lnTo>
                  <a:lnTo>
                    <a:pt x="68" y="41"/>
                  </a:lnTo>
                  <a:lnTo>
                    <a:pt x="75" y="35"/>
                  </a:lnTo>
                  <a:lnTo>
                    <a:pt x="87" y="35"/>
                  </a:lnTo>
                  <a:lnTo>
                    <a:pt x="94" y="41"/>
                  </a:lnTo>
                  <a:lnTo>
                    <a:pt x="98" y="39"/>
                  </a:lnTo>
                  <a:lnTo>
                    <a:pt x="108" y="28"/>
                  </a:lnTo>
                  <a:lnTo>
                    <a:pt x="110" y="28"/>
                  </a:lnTo>
                  <a:lnTo>
                    <a:pt x="119" y="22"/>
                  </a:lnTo>
                  <a:lnTo>
                    <a:pt x="128" y="22"/>
                  </a:lnTo>
                  <a:lnTo>
                    <a:pt x="156" y="35"/>
                  </a:lnTo>
                  <a:lnTo>
                    <a:pt x="169" y="35"/>
                  </a:lnTo>
                  <a:lnTo>
                    <a:pt x="181" y="45"/>
                  </a:lnTo>
                  <a:lnTo>
                    <a:pt x="194" y="49"/>
                  </a:lnTo>
                  <a:lnTo>
                    <a:pt x="205" y="57"/>
                  </a:lnTo>
                  <a:lnTo>
                    <a:pt x="213" y="59"/>
                  </a:lnTo>
                  <a:lnTo>
                    <a:pt x="237" y="68"/>
                  </a:lnTo>
                  <a:lnTo>
                    <a:pt x="247" y="82"/>
                  </a:lnTo>
                  <a:lnTo>
                    <a:pt x="253" y="90"/>
                  </a:lnTo>
                  <a:lnTo>
                    <a:pt x="251" y="95"/>
                  </a:lnTo>
                  <a:lnTo>
                    <a:pt x="260" y="103"/>
                  </a:lnTo>
                  <a:lnTo>
                    <a:pt x="267" y="105"/>
                  </a:lnTo>
                  <a:lnTo>
                    <a:pt x="270" y="107"/>
                  </a:lnTo>
                  <a:lnTo>
                    <a:pt x="279" y="109"/>
                  </a:lnTo>
                  <a:lnTo>
                    <a:pt x="294" y="121"/>
                  </a:lnTo>
                  <a:lnTo>
                    <a:pt x="294" y="130"/>
                  </a:lnTo>
                  <a:lnTo>
                    <a:pt x="302" y="138"/>
                  </a:lnTo>
                  <a:lnTo>
                    <a:pt x="304" y="142"/>
                  </a:lnTo>
                  <a:lnTo>
                    <a:pt x="317" y="159"/>
                  </a:lnTo>
                  <a:lnTo>
                    <a:pt x="306" y="173"/>
                  </a:lnTo>
                  <a:lnTo>
                    <a:pt x="302" y="173"/>
                  </a:lnTo>
                  <a:lnTo>
                    <a:pt x="292" y="173"/>
                  </a:lnTo>
                  <a:lnTo>
                    <a:pt x="288" y="167"/>
                  </a:lnTo>
                  <a:lnTo>
                    <a:pt x="283" y="167"/>
                  </a:lnTo>
                  <a:lnTo>
                    <a:pt x="277" y="169"/>
                  </a:lnTo>
                  <a:lnTo>
                    <a:pt x="251" y="136"/>
                  </a:lnTo>
                  <a:lnTo>
                    <a:pt x="235" y="138"/>
                  </a:lnTo>
                  <a:lnTo>
                    <a:pt x="219" y="136"/>
                  </a:lnTo>
                  <a:lnTo>
                    <a:pt x="213" y="140"/>
                  </a:lnTo>
                  <a:lnTo>
                    <a:pt x="208" y="146"/>
                  </a:lnTo>
                  <a:lnTo>
                    <a:pt x="206" y="142"/>
                  </a:lnTo>
                  <a:lnTo>
                    <a:pt x="199" y="152"/>
                  </a:lnTo>
                  <a:lnTo>
                    <a:pt x="189" y="167"/>
                  </a:lnTo>
                  <a:lnTo>
                    <a:pt x="180" y="161"/>
                  </a:lnTo>
                  <a:lnTo>
                    <a:pt x="169" y="157"/>
                  </a:lnTo>
                  <a:lnTo>
                    <a:pt x="162" y="157"/>
                  </a:lnTo>
                  <a:lnTo>
                    <a:pt x="151" y="152"/>
                  </a:lnTo>
                  <a:lnTo>
                    <a:pt x="146" y="157"/>
                  </a:lnTo>
                  <a:lnTo>
                    <a:pt x="139" y="136"/>
                  </a:lnTo>
                  <a:lnTo>
                    <a:pt x="126" y="117"/>
                  </a:lnTo>
                  <a:lnTo>
                    <a:pt x="114" y="95"/>
                  </a:lnTo>
                  <a:lnTo>
                    <a:pt x="103" y="82"/>
                  </a:lnTo>
                  <a:lnTo>
                    <a:pt x="94" y="70"/>
                  </a:lnTo>
                  <a:lnTo>
                    <a:pt x="75" y="70"/>
                  </a:lnTo>
                  <a:lnTo>
                    <a:pt x="57" y="76"/>
                  </a:lnTo>
                  <a:lnTo>
                    <a:pt x="48" y="68"/>
                  </a:lnTo>
                  <a:lnTo>
                    <a:pt x="30" y="62"/>
                  </a:lnTo>
                  <a:lnTo>
                    <a:pt x="21" y="55"/>
                  </a:lnTo>
                  <a:lnTo>
                    <a:pt x="21" y="31"/>
                  </a:lnTo>
                  <a:lnTo>
                    <a:pt x="23" y="18"/>
                  </a:lnTo>
                  <a:lnTo>
                    <a:pt x="0" y="0"/>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899" name="Freeform 35"/>
            <p:cNvSpPr>
              <a:spLocks/>
            </p:cNvSpPr>
            <p:nvPr/>
          </p:nvSpPr>
          <p:spPr bwMode="auto">
            <a:xfrm>
              <a:off x="4525" y="2287"/>
              <a:ext cx="192" cy="229"/>
            </a:xfrm>
            <a:custGeom>
              <a:avLst/>
              <a:gdLst>
                <a:gd name="T0" fmla="*/ 0 w 192"/>
                <a:gd name="T1" fmla="*/ 6 h 229"/>
                <a:gd name="T2" fmla="*/ 19 w 192"/>
                <a:gd name="T3" fmla="*/ 0 h 229"/>
                <a:gd name="T4" fmla="*/ 42 w 192"/>
                <a:gd name="T5" fmla="*/ 10 h 229"/>
                <a:gd name="T6" fmla="*/ 46 w 192"/>
                <a:gd name="T7" fmla="*/ 20 h 229"/>
                <a:gd name="T8" fmla="*/ 46 w 192"/>
                <a:gd name="T9" fmla="*/ 24 h 229"/>
                <a:gd name="T10" fmla="*/ 51 w 192"/>
                <a:gd name="T11" fmla="*/ 26 h 229"/>
                <a:gd name="T12" fmla="*/ 51 w 192"/>
                <a:gd name="T13" fmla="*/ 31 h 229"/>
                <a:gd name="T14" fmla="*/ 58 w 192"/>
                <a:gd name="T15" fmla="*/ 33 h 229"/>
                <a:gd name="T16" fmla="*/ 58 w 192"/>
                <a:gd name="T17" fmla="*/ 41 h 229"/>
                <a:gd name="T18" fmla="*/ 82 w 192"/>
                <a:gd name="T19" fmla="*/ 66 h 229"/>
                <a:gd name="T20" fmla="*/ 85 w 192"/>
                <a:gd name="T21" fmla="*/ 66 h 229"/>
                <a:gd name="T22" fmla="*/ 89 w 192"/>
                <a:gd name="T23" fmla="*/ 72 h 229"/>
                <a:gd name="T24" fmla="*/ 92 w 192"/>
                <a:gd name="T25" fmla="*/ 78 h 229"/>
                <a:gd name="T26" fmla="*/ 96 w 192"/>
                <a:gd name="T27" fmla="*/ 78 h 229"/>
                <a:gd name="T28" fmla="*/ 112 w 192"/>
                <a:gd name="T29" fmla="*/ 86 h 229"/>
                <a:gd name="T30" fmla="*/ 142 w 192"/>
                <a:gd name="T31" fmla="*/ 90 h 229"/>
                <a:gd name="T32" fmla="*/ 144 w 192"/>
                <a:gd name="T33" fmla="*/ 119 h 229"/>
                <a:gd name="T34" fmla="*/ 151 w 192"/>
                <a:gd name="T35" fmla="*/ 124 h 229"/>
                <a:gd name="T36" fmla="*/ 149 w 192"/>
                <a:gd name="T37" fmla="*/ 134 h 229"/>
                <a:gd name="T38" fmla="*/ 167 w 192"/>
                <a:gd name="T39" fmla="*/ 148 h 229"/>
                <a:gd name="T40" fmla="*/ 183 w 192"/>
                <a:gd name="T41" fmla="*/ 155 h 229"/>
                <a:gd name="T42" fmla="*/ 183 w 192"/>
                <a:gd name="T43" fmla="*/ 202 h 229"/>
                <a:gd name="T44" fmla="*/ 192 w 192"/>
                <a:gd name="T45" fmla="*/ 221 h 229"/>
                <a:gd name="T46" fmla="*/ 187 w 192"/>
                <a:gd name="T47" fmla="*/ 227 h 229"/>
                <a:gd name="T48" fmla="*/ 176 w 192"/>
                <a:gd name="T49" fmla="*/ 229 h 229"/>
                <a:gd name="T50" fmla="*/ 174 w 192"/>
                <a:gd name="T51" fmla="*/ 212 h 229"/>
                <a:gd name="T52" fmla="*/ 156 w 192"/>
                <a:gd name="T53" fmla="*/ 229 h 229"/>
                <a:gd name="T54" fmla="*/ 144 w 192"/>
                <a:gd name="T55" fmla="*/ 204 h 229"/>
                <a:gd name="T56" fmla="*/ 137 w 192"/>
                <a:gd name="T57" fmla="*/ 188 h 229"/>
                <a:gd name="T58" fmla="*/ 115 w 192"/>
                <a:gd name="T59" fmla="*/ 165 h 229"/>
                <a:gd name="T60" fmla="*/ 110 w 192"/>
                <a:gd name="T61" fmla="*/ 165 h 229"/>
                <a:gd name="T62" fmla="*/ 90 w 192"/>
                <a:gd name="T63" fmla="*/ 152 h 229"/>
                <a:gd name="T64" fmla="*/ 87 w 192"/>
                <a:gd name="T65" fmla="*/ 140 h 229"/>
                <a:gd name="T66" fmla="*/ 87 w 192"/>
                <a:gd name="T67" fmla="*/ 132 h 229"/>
                <a:gd name="T68" fmla="*/ 71 w 192"/>
                <a:gd name="T69" fmla="*/ 99 h 229"/>
                <a:gd name="T70" fmla="*/ 64 w 192"/>
                <a:gd name="T71" fmla="*/ 78 h 229"/>
                <a:gd name="T72" fmla="*/ 44 w 192"/>
                <a:gd name="T73" fmla="*/ 59 h 229"/>
                <a:gd name="T74" fmla="*/ 17 w 192"/>
                <a:gd name="T75" fmla="*/ 31 h 229"/>
                <a:gd name="T76" fmla="*/ 0 w 192"/>
                <a:gd name="T77" fmla="*/ 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229">
                  <a:moveTo>
                    <a:pt x="0" y="6"/>
                  </a:moveTo>
                  <a:lnTo>
                    <a:pt x="19" y="0"/>
                  </a:lnTo>
                  <a:lnTo>
                    <a:pt x="42" y="10"/>
                  </a:lnTo>
                  <a:lnTo>
                    <a:pt x="46" y="20"/>
                  </a:lnTo>
                  <a:lnTo>
                    <a:pt x="46" y="24"/>
                  </a:lnTo>
                  <a:lnTo>
                    <a:pt x="51" y="26"/>
                  </a:lnTo>
                  <a:lnTo>
                    <a:pt x="51" y="31"/>
                  </a:lnTo>
                  <a:lnTo>
                    <a:pt x="58" y="33"/>
                  </a:lnTo>
                  <a:lnTo>
                    <a:pt x="58" y="41"/>
                  </a:lnTo>
                  <a:lnTo>
                    <a:pt x="82" y="66"/>
                  </a:lnTo>
                  <a:lnTo>
                    <a:pt x="85" y="66"/>
                  </a:lnTo>
                  <a:lnTo>
                    <a:pt x="89" y="72"/>
                  </a:lnTo>
                  <a:lnTo>
                    <a:pt x="92" y="78"/>
                  </a:lnTo>
                  <a:lnTo>
                    <a:pt x="96" y="78"/>
                  </a:lnTo>
                  <a:lnTo>
                    <a:pt x="112" y="86"/>
                  </a:lnTo>
                  <a:lnTo>
                    <a:pt x="142" y="90"/>
                  </a:lnTo>
                  <a:lnTo>
                    <a:pt x="144" y="119"/>
                  </a:lnTo>
                  <a:lnTo>
                    <a:pt x="151" y="124"/>
                  </a:lnTo>
                  <a:lnTo>
                    <a:pt x="149" y="134"/>
                  </a:lnTo>
                  <a:lnTo>
                    <a:pt x="167" y="148"/>
                  </a:lnTo>
                  <a:lnTo>
                    <a:pt x="183" y="155"/>
                  </a:lnTo>
                  <a:lnTo>
                    <a:pt x="183" y="202"/>
                  </a:lnTo>
                  <a:lnTo>
                    <a:pt x="192" y="221"/>
                  </a:lnTo>
                  <a:lnTo>
                    <a:pt x="187" y="227"/>
                  </a:lnTo>
                  <a:lnTo>
                    <a:pt x="176" y="229"/>
                  </a:lnTo>
                  <a:lnTo>
                    <a:pt x="174" y="212"/>
                  </a:lnTo>
                  <a:lnTo>
                    <a:pt x="156" y="229"/>
                  </a:lnTo>
                  <a:lnTo>
                    <a:pt x="144" y="204"/>
                  </a:lnTo>
                  <a:lnTo>
                    <a:pt x="137" y="188"/>
                  </a:lnTo>
                  <a:lnTo>
                    <a:pt x="115" y="165"/>
                  </a:lnTo>
                  <a:lnTo>
                    <a:pt x="110" y="165"/>
                  </a:lnTo>
                  <a:lnTo>
                    <a:pt x="90" y="152"/>
                  </a:lnTo>
                  <a:lnTo>
                    <a:pt x="87" y="140"/>
                  </a:lnTo>
                  <a:lnTo>
                    <a:pt x="87" y="132"/>
                  </a:lnTo>
                  <a:lnTo>
                    <a:pt x="71" y="99"/>
                  </a:lnTo>
                  <a:lnTo>
                    <a:pt x="64" y="78"/>
                  </a:lnTo>
                  <a:lnTo>
                    <a:pt x="44" y="59"/>
                  </a:lnTo>
                  <a:lnTo>
                    <a:pt x="17" y="31"/>
                  </a:lnTo>
                  <a:lnTo>
                    <a:pt x="0" y="6"/>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900" name="Freeform 36"/>
            <p:cNvSpPr>
              <a:spLocks/>
            </p:cNvSpPr>
            <p:nvPr/>
          </p:nvSpPr>
          <p:spPr bwMode="auto">
            <a:xfrm>
              <a:off x="4866" y="2039"/>
              <a:ext cx="185" cy="254"/>
            </a:xfrm>
            <a:custGeom>
              <a:avLst/>
              <a:gdLst>
                <a:gd name="T0" fmla="*/ 13 w 185"/>
                <a:gd name="T1" fmla="*/ 0 h 254"/>
                <a:gd name="T2" fmla="*/ 29 w 185"/>
                <a:gd name="T3" fmla="*/ 0 h 254"/>
                <a:gd name="T4" fmla="*/ 47 w 185"/>
                <a:gd name="T5" fmla="*/ 26 h 254"/>
                <a:gd name="T6" fmla="*/ 43 w 185"/>
                <a:gd name="T7" fmla="*/ 51 h 254"/>
                <a:gd name="T8" fmla="*/ 54 w 185"/>
                <a:gd name="T9" fmla="*/ 60 h 254"/>
                <a:gd name="T10" fmla="*/ 59 w 185"/>
                <a:gd name="T11" fmla="*/ 76 h 254"/>
                <a:gd name="T12" fmla="*/ 71 w 185"/>
                <a:gd name="T13" fmla="*/ 84 h 254"/>
                <a:gd name="T14" fmla="*/ 86 w 185"/>
                <a:gd name="T15" fmla="*/ 86 h 254"/>
                <a:gd name="T16" fmla="*/ 107 w 185"/>
                <a:gd name="T17" fmla="*/ 99 h 254"/>
                <a:gd name="T18" fmla="*/ 121 w 185"/>
                <a:gd name="T19" fmla="*/ 115 h 254"/>
                <a:gd name="T20" fmla="*/ 125 w 185"/>
                <a:gd name="T21" fmla="*/ 115 h 254"/>
                <a:gd name="T22" fmla="*/ 143 w 185"/>
                <a:gd name="T23" fmla="*/ 128 h 254"/>
                <a:gd name="T24" fmla="*/ 143 w 185"/>
                <a:gd name="T25" fmla="*/ 159 h 254"/>
                <a:gd name="T26" fmla="*/ 148 w 185"/>
                <a:gd name="T27" fmla="*/ 173 h 254"/>
                <a:gd name="T28" fmla="*/ 153 w 185"/>
                <a:gd name="T29" fmla="*/ 181 h 254"/>
                <a:gd name="T30" fmla="*/ 160 w 185"/>
                <a:gd name="T31" fmla="*/ 190 h 254"/>
                <a:gd name="T32" fmla="*/ 168 w 185"/>
                <a:gd name="T33" fmla="*/ 200 h 254"/>
                <a:gd name="T34" fmla="*/ 171 w 185"/>
                <a:gd name="T35" fmla="*/ 212 h 254"/>
                <a:gd name="T36" fmla="*/ 185 w 185"/>
                <a:gd name="T37" fmla="*/ 223 h 254"/>
                <a:gd name="T38" fmla="*/ 184 w 185"/>
                <a:gd name="T39" fmla="*/ 235 h 254"/>
                <a:gd name="T40" fmla="*/ 169 w 185"/>
                <a:gd name="T41" fmla="*/ 237 h 254"/>
                <a:gd name="T42" fmla="*/ 164 w 185"/>
                <a:gd name="T43" fmla="*/ 227 h 254"/>
                <a:gd name="T44" fmla="*/ 153 w 185"/>
                <a:gd name="T45" fmla="*/ 227 h 254"/>
                <a:gd name="T46" fmla="*/ 153 w 185"/>
                <a:gd name="T47" fmla="*/ 254 h 254"/>
                <a:gd name="T48" fmla="*/ 144 w 185"/>
                <a:gd name="T49" fmla="*/ 254 h 254"/>
                <a:gd name="T50" fmla="*/ 134 w 185"/>
                <a:gd name="T51" fmla="*/ 241 h 254"/>
                <a:gd name="T52" fmla="*/ 127 w 185"/>
                <a:gd name="T53" fmla="*/ 235 h 254"/>
                <a:gd name="T54" fmla="*/ 127 w 185"/>
                <a:gd name="T55" fmla="*/ 221 h 254"/>
                <a:gd name="T56" fmla="*/ 111 w 185"/>
                <a:gd name="T57" fmla="*/ 221 h 254"/>
                <a:gd name="T58" fmla="*/ 105 w 185"/>
                <a:gd name="T59" fmla="*/ 235 h 254"/>
                <a:gd name="T60" fmla="*/ 100 w 185"/>
                <a:gd name="T61" fmla="*/ 221 h 254"/>
                <a:gd name="T62" fmla="*/ 98 w 185"/>
                <a:gd name="T63" fmla="*/ 206 h 254"/>
                <a:gd name="T64" fmla="*/ 118 w 185"/>
                <a:gd name="T65" fmla="*/ 200 h 254"/>
                <a:gd name="T66" fmla="*/ 128 w 185"/>
                <a:gd name="T67" fmla="*/ 204 h 254"/>
                <a:gd name="T68" fmla="*/ 130 w 185"/>
                <a:gd name="T69" fmla="*/ 179 h 254"/>
                <a:gd name="T70" fmla="*/ 120 w 185"/>
                <a:gd name="T71" fmla="*/ 171 h 254"/>
                <a:gd name="T72" fmla="*/ 112 w 185"/>
                <a:gd name="T73" fmla="*/ 150 h 254"/>
                <a:gd name="T74" fmla="*/ 107 w 185"/>
                <a:gd name="T75" fmla="*/ 126 h 254"/>
                <a:gd name="T76" fmla="*/ 88 w 185"/>
                <a:gd name="T77" fmla="*/ 117 h 254"/>
                <a:gd name="T78" fmla="*/ 79 w 185"/>
                <a:gd name="T79" fmla="*/ 105 h 254"/>
                <a:gd name="T80" fmla="*/ 63 w 185"/>
                <a:gd name="T81" fmla="*/ 99 h 254"/>
                <a:gd name="T82" fmla="*/ 71 w 185"/>
                <a:gd name="T83" fmla="*/ 124 h 254"/>
                <a:gd name="T84" fmla="*/ 54 w 185"/>
                <a:gd name="T85" fmla="*/ 134 h 254"/>
                <a:gd name="T86" fmla="*/ 43 w 185"/>
                <a:gd name="T87" fmla="*/ 107 h 254"/>
                <a:gd name="T88" fmla="*/ 34 w 185"/>
                <a:gd name="T89" fmla="*/ 101 h 254"/>
                <a:gd name="T90" fmla="*/ 34 w 185"/>
                <a:gd name="T91" fmla="*/ 86 h 254"/>
                <a:gd name="T92" fmla="*/ 22 w 185"/>
                <a:gd name="T93" fmla="*/ 70 h 254"/>
                <a:gd name="T94" fmla="*/ 7 w 185"/>
                <a:gd name="T95" fmla="*/ 60 h 254"/>
                <a:gd name="T96" fmla="*/ 0 w 185"/>
                <a:gd name="T97" fmla="*/ 49 h 254"/>
                <a:gd name="T98" fmla="*/ 4 w 185"/>
                <a:gd name="T99" fmla="*/ 41 h 254"/>
                <a:gd name="T100" fmla="*/ 15 w 185"/>
                <a:gd name="T101" fmla="*/ 45 h 254"/>
                <a:gd name="T102" fmla="*/ 18 w 185"/>
                <a:gd name="T103" fmla="*/ 35 h 254"/>
                <a:gd name="T104" fmla="*/ 15 w 185"/>
                <a:gd name="T105" fmla="*/ 20 h 254"/>
                <a:gd name="T106" fmla="*/ 13 w 185"/>
                <a:gd name="T10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5" h="254">
                  <a:moveTo>
                    <a:pt x="13" y="0"/>
                  </a:moveTo>
                  <a:lnTo>
                    <a:pt x="29" y="0"/>
                  </a:lnTo>
                  <a:lnTo>
                    <a:pt x="47" y="26"/>
                  </a:lnTo>
                  <a:lnTo>
                    <a:pt x="43" y="51"/>
                  </a:lnTo>
                  <a:lnTo>
                    <a:pt x="54" y="60"/>
                  </a:lnTo>
                  <a:lnTo>
                    <a:pt x="59" y="76"/>
                  </a:lnTo>
                  <a:lnTo>
                    <a:pt x="71" y="84"/>
                  </a:lnTo>
                  <a:lnTo>
                    <a:pt x="86" y="86"/>
                  </a:lnTo>
                  <a:lnTo>
                    <a:pt x="107" y="99"/>
                  </a:lnTo>
                  <a:lnTo>
                    <a:pt x="121" y="115"/>
                  </a:lnTo>
                  <a:lnTo>
                    <a:pt x="125" y="115"/>
                  </a:lnTo>
                  <a:lnTo>
                    <a:pt x="143" y="128"/>
                  </a:lnTo>
                  <a:lnTo>
                    <a:pt x="143" y="159"/>
                  </a:lnTo>
                  <a:lnTo>
                    <a:pt x="148" y="173"/>
                  </a:lnTo>
                  <a:lnTo>
                    <a:pt x="153" y="181"/>
                  </a:lnTo>
                  <a:lnTo>
                    <a:pt x="160" y="190"/>
                  </a:lnTo>
                  <a:lnTo>
                    <a:pt x="168" y="200"/>
                  </a:lnTo>
                  <a:lnTo>
                    <a:pt x="171" y="212"/>
                  </a:lnTo>
                  <a:lnTo>
                    <a:pt x="185" y="223"/>
                  </a:lnTo>
                  <a:lnTo>
                    <a:pt x="184" y="235"/>
                  </a:lnTo>
                  <a:lnTo>
                    <a:pt x="169" y="237"/>
                  </a:lnTo>
                  <a:lnTo>
                    <a:pt x="164" y="227"/>
                  </a:lnTo>
                  <a:lnTo>
                    <a:pt x="153" y="227"/>
                  </a:lnTo>
                  <a:lnTo>
                    <a:pt x="153" y="254"/>
                  </a:lnTo>
                  <a:lnTo>
                    <a:pt x="144" y="254"/>
                  </a:lnTo>
                  <a:lnTo>
                    <a:pt x="134" y="241"/>
                  </a:lnTo>
                  <a:lnTo>
                    <a:pt x="127" y="235"/>
                  </a:lnTo>
                  <a:lnTo>
                    <a:pt x="127" y="221"/>
                  </a:lnTo>
                  <a:lnTo>
                    <a:pt x="111" y="221"/>
                  </a:lnTo>
                  <a:lnTo>
                    <a:pt x="105" y="235"/>
                  </a:lnTo>
                  <a:lnTo>
                    <a:pt x="100" y="221"/>
                  </a:lnTo>
                  <a:lnTo>
                    <a:pt x="98" y="206"/>
                  </a:lnTo>
                  <a:lnTo>
                    <a:pt x="118" y="200"/>
                  </a:lnTo>
                  <a:lnTo>
                    <a:pt x="128" y="204"/>
                  </a:lnTo>
                  <a:lnTo>
                    <a:pt x="130" y="179"/>
                  </a:lnTo>
                  <a:lnTo>
                    <a:pt x="120" y="171"/>
                  </a:lnTo>
                  <a:lnTo>
                    <a:pt x="112" y="150"/>
                  </a:lnTo>
                  <a:lnTo>
                    <a:pt x="107" y="126"/>
                  </a:lnTo>
                  <a:lnTo>
                    <a:pt x="88" y="117"/>
                  </a:lnTo>
                  <a:lnTo>
                    <a:pt x="79" y="105"/>
                  </a:lnTo>
                  <a:lnTo>
                    <a:pt x="63" y="99"/>
                  </a:lnTo>
                  <a:lnTo>
                    <a:pt x="71" y="124"/>
                  </a:lnTo>
                  <a:lnTo>
                    <a:pt x="54" y="134"/>
                  </a:lnTo>
                  <a:lnTo>
                    <a:pt x="43" y="107"/>
                  </a:lnTo>
                  <a:lnTo>
                    <a:pt x="34" y="101"/>
                  </a:lnTo>
                  <a:lnTo>
                    <a:pt x="34" y="86"/>
                  </a:lnTo>
                  <a:lnTo>
                    <a:pt x="22" y="70"/>
                  </a:lnTo>
                  <a:lnTo>
                    <a:pt x="7" y="60"/>
                  </a:lnTo>
                  <a:lnTo>
                    <a:pt x="0" y="49"/>
                  </a:lnTo>
                  <a:lnTo>
                    <a:pt x="4" y="41"/>
                  </a:lnTo>
                  <a:lnTo>
                    <a:pt x="15" y="45"/>
                  </a:lnTo>
                  <a:lnTo>
                    <a:pt x="18" y="35"/>
                  </a:lnTo>
                  <a:lnTo>
                    <a:pt x="15" y="20"/>
                  </a:lnTo>
                  <a:lnTo>
                    <a:pt x="13" y="0"/>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901" name="Freeform 37"/>
            <p:cNvSpPr>
              <a:spLocks/>
            </p:cNvSpPr>
            <p:nvPr/>
          </p:nvSpPr>
          <p:spPr bwMode="auto">
            <a:xfrm>
              <a:off x="4824" y="1607"/>
              <a:ext cx="137" cy="217"/>
            </a:xfrm>
            <a:custGeom>
              <a:avLst/>
              <a:gdLst>
                <a:gd name="T0" fmla="*/ 28 w 137"/>
                <a:gd name="T1" fmla="*/ 0 h 217"/>
                <a:gd name="T2" fmla="*/ 55 w 137"/>
                <a:gd name="T3" fmla="*/ 14 h 217"/>
                <a:gd name="T4" fmla="*/ 71 w 137"/>
                <a:gd name="T5" fmla="*/ 31 h 217"/>
                <a:gd name="T6" fmla="*/ 81 w 137"/>
                <a:gd name="T7" fmla="*/ 49 h 217"/>
                <a:gd name="T8" fmla="*/ 90 w 137"/>
                <a:gd name="T9" fmla="*/ 49 h 217"/>
                <a:gd name="T10" fmla="*/ 89 w 137"/>
                <a:gd name="T11" fmla="*/ 62 h 217"/>
                <a:gd name="T12" fmla="*/ 99 w 137"/>
                <a:gd name="T13" fmla="*/ 70 h 217"/>
                <a:gd name="T14" fmla="*/ 106 w 137"/>
                <a:gd name="T15" fmla="*/ 82 h 217"/>
                <a:gd name="T16" fmla="*/ 124 w 137"/>
                <a:gd name="T17" fmla="*/ 107 h 217"/>
                <a:gd name="T18" fmla="*/ 137 w 137"/>
                <a:gd name="T19" fmla="*/ 136 h 217"/>
                <a:gd name="T20" fmla="*/ 113 w 137"/>
                <a:gd name="T21" fmla="*/ 134 h 217"/>
                <a:gd name="T22" fmla="*/ 96 w 137"/>
                <a:gd name="T23" fmla="*/ 130 h 217"/>
                <a:gd name="T24" fmla="*/ 108 w 137"/>
                <a:gd name="T25" fmla="*/ 151 h 217"/>
                <a:gd name="T26" fmla="*/ 108 w 137"/>
                <a:gd name="T27" fmla="*/ 163 h 217"/>
                <a:gd name="T28" fmla="*/ 108 w 137"/>
                <a:gd name="T29" fmla="*/ 175 h 217"/>
                <a:gd name="T30" fmla="*/ 101 w 137"/>
                <a:gd name="T31" fmla="*/ 169 h 217"/>
                <a:gd name="T32" fmla="*/ 92 w 137"/>
                <a:gd name="T33" fmla="*/ 159 h 217"/>
                <a:gd name="T34" fmla="*/ 76 w 137"/>
                <a:gd name="T35" fmla="*/ 146 h 217"/>
                <a:gd name="T36" fmla="*/ 67 w 137"/>
                <a:gd name="T37" fmla="*/ 140 h 217"/>
                <a:gd name="T38" fmla="*/ 53 w 137"/>
                <a:gd name="T39" fmla="*/ 146 h 217"/>
                <a:gd name="T40" fmla="*/ 44 w 137"/>
                <a:gd name="T41" fmla="*/ 151 h 217"/>
                <a:gd name="T42" fmla="*/ 49 w 137"/>
                <a:gd name="T43" fmla="*/ 161 h 217"/>
                <a:gd name="T44" fmla="*/ 64 w 137"/>
                <a:gd name="T45" fmla="*/ 169 h 217"/>
                <a:gd name="T46" fmla="*/ 78 w 137"/>
                <a:gd name="T47" fmla="*/ 177 h 217"/>
                <a:gd name="T48" fmla="*/ 83 w 137"/>
                <a:gd name="T49" fmla="*/ 192 h 217"/>
                <a:gd name="T50" fmla="*/ 81 w 137"/>
                <a:gd name="T51" fmla="*/ 211 h 217"/>
                <a:gd name="T52" fmla="*/ 81 w 137"/>
                <a:gd name="T53" fmla="*/ 217 h 217"/>
                <a:gd name="T54" fmla="*/ 76 w 137"/>
                <a:gd name="T55" fmla="*/ 217 h 217"/>
                <a:gd name="T56" fmla="*/ 67 w 137"/>
                <a:gd name="T57" fmla="*/ 211 h 217"/>
                <a:gd name="T58" fmla="*/ 64 w 137"/>
                <a:gd name="T59" fmla="*/ 208 h 217"/>
                <a:gd name="T60" fmla="*/ 58 w 137"/>
                <a:gd name="T61" fmla="*/ 204 h 217"/>
                <a:gd name="T62" fmla="*/ 53 w 137"/>
                <a:gd name="T63" fmla="*/ 215 h 217"/>
                <a:gd name="T64" fmla="*/ 44 w 137"/>
                <a:gd name="T65" fmla="*/ 217 h 217"/>
                <a:gd name="T66" fmla="*/ 37 w 137"/>
                <a:gd name="T67" fmla="*/ 208 h 217"/>
                <a:gd name="T68" fmla="*/ 37 w 137"/>
                <a:gd name="T69" fmla="*/ 190 h 217"/>
                <a:gd name="T70" fmla="*/ 35 w 137"/>
                <a:gd name="T71" fmla="*/ 180 h 217"/>
                <a:gd name="T72" fmla="*/ 26 w 137"/>
                <a:gd name="T73" fmla="*/ 173 h 217"/>
                <a:gd name="T74" fmla="*/ 17 w 137"/>
                <a:gd name="T75" fmla="*/ 184 h 217"/>
                <a:gd name="T76" fmla="*/ 3 w 137"/>
                <a:gd name="T77" fmla="*/ 184 h 217"/>
                <a:gd name="T78" fmla="*/ 0 w 137"/>
                <a:gd name="T79" fmla="*/ 175 h 217"/>
                <a:gd name="T80" fmla="*/ 3 w 137"/>
                <a:gd name="T81" fmla="*/ 155 h 217"/>
                <a:gd name="T82" fmla="*/ 14 w 137"/>
                <a:gd name="T83" fmla="*/ 142 h 217"/>
                <a:gd name="T84" fmla="*/ 12 w 137"/>
                <a:gd name="T85" fmla="*/ 109 h 217"/>
                <a:gd name="T86" fmla="*/ 12 w 137"/>
                <a:gd name="T87" fmla="*/ 101 h 217"/>
                <a:gd name="T88" fmla="*/ 23 w 137"/>
                <a:gd name="T89" fmla="*/ 99 h 217"/>
                <a:gd name="T90" fmla="*/ 32 w 137"/>
                <a:gd name="T91" fmla="*/ 107 h 217"/>
                <a:gd name="T92" fmla="*/ 48 w 137"/>
                <a:gd name="T93" fmla="*/ 111 h 217"/>
                <a:gd name="T94" fmla="*/ 48 w 137"/>
                <a:gd name="T95" fmla="*/ 97 h 217"/>
                <a:gd name="T96" fmla="*/ 41 w 137"/>
                <a:gd name="T97" fmla="*/ 89 h 217"/>
                <a:gd name="T98" fmla="*/ 37 w 137"/>
                <a:gd name="T99" fmla="*/ 82 h 217"/>
                <a:gd name="T100" fmla="*/ 42 w 137"/>
                <a:gd name="T101" fmla="*/ 82 h 217"/>
                <a:gd name="T102" fmla="*/ 46 w 137"/>
                <a:gd name="T103" fmla="*/ 82 h 217"/>
                <a:gd name="T104" fmla="*/ 49 w 137"/>
                <a:gd name="T105" fmla="*/ 82 h 217"/>
                <a:gd name="T106" fmla="*/ 53 w 137"/>
                <a:gd name="T107" fmla="*/ 82 h 217"/>
                <a:gd name="T108" fmla="*/ 58 w 137"/>
                <a:gd name="T109" fmla="*/ 76 h 217"/>
                <a:gd name="T110" fmla="*/ 57 w 137"/>
                <a:gd name="T111" fmla="*/ 70 h 217"/>
                <a:gd name="T112" fmla="*/ 51 w 137"/>
                <a:gd name="T113" fmla="*/ 56 h 217"/>
                <a:gd name="T114" fmla="*/ 41 w 137"/>
                <a:gd name="T115" fmla="*/ 41 h 217"/>
                <a:gd name="T116" fmla="*/ 26 w 137"/>
                <a:gd name="T117" fmla="*/ 33 h 217"/>
                <a:gd name="T118" fmla="*/ 21 w 137"/>
                <a:gd name="T119" fmla="*/ 20 h 217"/>
                <a:gd name="T120" fmla="*/ 28 w 137"/>
                <a:gd name="T121"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7" h="217">
                  <a:moveTo>
                    <a:pt x="28" y="0"/>
                  </a:moveTo>
                  <a:lnTo>
                    <a:pt x="55" y="14"/>
                  </a:lnTo>
                  <a:lnTo>
                    <a:pt x="71" y="31"/>
                  </a:lnTo>
                  <a:lnTo>
                    <a:pt x="81" y="49"/>
                  </a:lnTo>
                  <a:lnTo>
                    <a:pt x="90" y="49"/>
                  </a:lnTo>
                  <a:lnTo>
                    <a:pt x="89" y="62"/>
                  </a:lnTo>
                  <a:lnTo>
                    <a:pt x="99" y="70"/>
                  </a:lnTo>
                  <a:lnTo>
                    <a:pt x="106" y="82"/>
                  </a:lnTo>
                  <a:lnTo>
                    <a:pt x="124" y="107"/>
                  </a:lnTo>
                  <a:lnTo>
                    <a:pt x="137" y="136"/>
                  </a:lnTo>
                  <a:lnTo>
                    <a:pt x="113" y="134"/>
                  </a:lnTo>
                  <a:lnTo>
                    <a:pt x="96" y="130"/>
                  </a:lnTo>
                  <a:lnTo>
                    <a:pt x="108" y="151"/>
                  </a:lnTo>
                  <a:lnTo>
                    <a:pt x="108" y="163"/>
                  </a:lnTo>
                  <a:lnTo>
                    <a:pt x="108" y="175"/>
                  </a:lnTo>
                  <a:lnTo>
                    <a:pt x="101" y="169"/>
                  </a:lnTo>
                  <a:lnTo>
                    <a:pt x="92" y="159"/>
                  </a:lnTo>
                  <a:lnTo>
                    <a:pt x="76" y="146"/>
                  </a:lnTo>
                  <a:lnTo>
                    <a:pt x="67" y="140"/>
                  </a:lnTo>
                  <a:lnTo>
                    <a:pt x="53" y="146"/>
                  </a:lnTo>
                  <a:lnTo>
                    <a:pt x="44" y="151"/>
                  </a:lnTo>
                  <a:lnTo>
                    <a:pt x="49" y="161"/>
                  </a:lnTo>
                  <a:lnTo>
                    <a:pt x="64" y="169"/>
                  </a:lnTo>
                  <a:lnTo>
                    <a:pt x="78" y="177"/>
                  </a:lnTo>
                  <a:lnTo>
                    <a:pt x="83" y="192"/>
                  </a:lnTo>
                  <a:lnTo>
                    <a:pt x="81" y="211"/>
                  </a:lnTo>
                  <a:lnTo>
                    <a:pt x="81" y="217"/>
                  </a:lnTo>
                  <a:lnTo>
                    <a:pt x="76" y="217"/>
                  </a:lnTo>
                  <a:lnTo>
                    <a:pt x="67" y="211"/>
                  </a:lnTo>
                  <a:lnTo>
                    <a:pt x="64" y="208"/>
                  </a:lnTo>
                  <a:lnTo>
                    <a:pt x="58" y="204"/>
                  </a:lnTo>
                  <a:lnTo>
                    <a:pt x="53" y="215"/>
                  </a:lnTo>
                  <a:lnTo>
                    <a:pt x="44" y="217"/>
                  </a:lnTo>
                  <a:lnTo>
                    <a:pt x="37" y="208"/>
                  </a:lnTo>
                  <a:lnTo>
                    <a:pt x="37" y="190"/>
                  </a:lnTo>
                  <a:lnTo>
                    <a:pt x="35" y="180"/>
                  </a:lnTo>
                  <a:lnTo>
                    <a:pt x="26" y="173"/>
                  </a:lnTo>
                  <a:lnTo>
                    <a:pt x="17" y="184"/>
                  </a:lnTo>
                  <a:lnTo>
                    <a:pt x="3" y="184"/>
                  </a:lnTo>
                  <a:lnTo>
                    <a:pt x="0" y="175"/>
                  </a:lnTo>
                  <a:lnTo>
                    <a:pt x="3" y="155"/>
                  </a:lnTo>
                  <a:lnTo>
                    <a:pt x="14" y="142"/>
                  </a:lnTo>
                  <a:lnTo>
                    <a:pt x="12" y="109"/>
                  </a:lnTo>
                  <a:lnTo>
                    <a:pt x="12" y="101"/>
                  </a:lnTo>
                  <a:lnTo>
                    <a:pt x="23" y="99"/>
                  </a:lnTo>
                  <a:lnTo>
                    <a:pt x="32" y="107"/>
                  </a:lnTo>
                  <a:lnTo>
                    <a:pt x="48" y="111"/>
                  </a:lnTo>
                  <a:lnTo>
                    <a:pt x="48" y="97"/>
                  </a:lnTo>
                  <a:lnTo>
                    <a:pt x="41" y="89"/>
                  </a:lnTo>
                  <a:lnTo>
                    <a:pt x="37" y="82"/>
                  </a:lnTo>
                  <a:lnTo>
                    <a:pt x="42" y="82"/>
                  </a:lnTo>
                  <a:lnTo>
                    <a:pt x="46" y="82"/>
                  </a:lnTo>
                  <a:lnTo>
                    <a:pt x="49" y="82"/>
                  </a:lnTo>
                  <a:lnTo>
                    <a:pt x="53" y="82"/>
                  </a:lnTo>
                  <a:lnTo>
                    <a:pt x="58" y="76"/>
                  </a:lnTo>
                  <a:lnTo>
                    <a:pt x="57" y="70"/>
                  </a:lnTo>
                  <a:lnTo>
                    <a:pt x="51" y="56"/>
                  </a:lnTo>
                  <a:lnTo>
                    <a:pt x="41" y="41"/>
                  </a:lnTo>
                  <a:lnTo>
                    <a:pt x="26" y="33"/>
                  </a:lnTo>
                  <a:lnTo>
                    <a:pt x="21" y="20"/>
                  </a:lnTo>
                  <a:lnTo>
                    <a:pt x="28" y="0"/>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902" name="Freeform 38"/>
            <p:cNvSpPr>
              <a:spLocks/>
            </p:cNvSpPr>
            <p:nvPr/>
          </p:nvSpPr>
          <p:spPr bwMode="auto">
            <a:xfrm>
              <a:off x="4667" y="1348"/>
              <a:ext cx="149" cy="176"/>
            </a:xfrm>
            <a:custGeom>
              <a:avLst/>
              <a:gdLst>
                <a:gd name="T0" fmla="*/ 0 w 149"/>
                <a:gd name="T1" fmla="*/ 0 h 176"/>
                <a:gd name="T2" fmla="*/ 14 w 149"/>
                <a:gd name="T3" fmla="*/ 0 h 176"/>
                <a:gd name="T4" fmla="*/ 20 w 149"/>
                <a:gd name="T5" fmla="*/ 13 h 176"/>
                <a:gd name="T6" fmla="*/ 39 w 149"/>
                <a:gd name="T7" fmla="*/ 31 h 176"/>
                <a:gd name="T8" fmla="*/ 48 w 149"/>
                <a:gd name="T9" fmla="*/ 52 h 176"/>
                <a:gd name="T10" fmla="*/ 62 w 149"/>
                <a:gd name="T11" fmla="*/ 54 h 176"/>
                <a:gd name="T12" fmla="*/ 73 w 149"/>
                <a:gd name="T13" fmla="*/ 58 h 176"/>
                <a:gd name="T14" fmla="*/ 82 w 149"/>
                <a:gd name="T15" fmla="*/ 67 h 176"/>
                <a:gd name="T16" fmla="*/ 93 w 149"/>
                <a:gd name="T17" fmla="*/ 67 h 176"/>
                <a:gd name="T18" fmla="*/ 105 w 149"/>
                <a:gd name="T19" fmla="*/ 79 h 176"/>
                <a:gd name="T20" fmla="*/ 116 w 149"/>
                <a:gd name="T21" fmla="*/ 89 h 176"/>
                <a:gd name="T22" fmla="*/ 128 w 149"/>
                <a:gd name="T23" fmla="*/ 96 h 176"/>
                <a:gd name="T24" fmla="*/ 126 w 149"/>
                <a:gd name="T25" fmla="*/ 102 h 176"/>
                <a:gd name="T26" fmla="*/ 119 w 149"/>
                <a:gd name="T27" fmla="*/ 106 h 176"/>
                <a:gd name="T28" fmla="*/ 112 w 149"/>
                <a:gd name="T29" fmla="*/ 106 h 176"/>
                <a:gd name="T30" fmla="*/ 109 w 149"/>
                <a:gd name="T31" fmla="*/ 112 h 176"/>
                <a:gd name="T32" fmla="*/ 123 w 149"/>
                <a:gd name="T33" fmla="*/ 124 h 176"/>
                <a:gd name="T34" fmla="*/ 133 w 149"/>
                <a:gd name="T35" fmla="*/ 137 h 176"/>
                <a:gd name="T36" fmla="*/ 149 w 149"/>
                <a:gd name="T37" fmla="*/ 149 h 176"/>
                <a:gd name="T38" fmla="*/ 139 w 149"/>
                <a:gd name="T39" fmla="*/ 164 h 176"/>
                <a:gd name="T40" fmla="*/ 130 w 149"/>
                <a:gd name="T41" fmla="*/ 168 h 176"/>
                <a:gd name="T42" fmla="*/ 132 w 149"/>
                <a:gd name="T43" fmla="*/ 176 h 176"/>
                <a:gd name="T44" fmla="*/ 116 w 149"/>
                <a:gd name="T45" fmla="*/ 176 h 176"/>
                <a:gd name="T46" fmla="*/ 110 w 149"/>
                <a:gd name="T47" fmla="*/ 170 h 176"/>
                <a:gd name="T48" fmla="*/ 98 w 149"/>
                <a:gd name="T49" fmla="*/ 153 h 176"/>
                <a:gd name="T50" fmla="*/ 89 w 149"/>
                <a:gd name="T51" fmla="*/ 139 h 176"/>
                <a:gd name="T52" fmla="*/ 75 w 149"/>
                <a:gd name="T53" fmla="*/ 114 h 176"/>
                <a:gd name="T54" fmla="*/ 59 w 149"/>
                <a:gd name="T55" fmla="*/ 96 h 176"/>
                <a:gd name="T56" fmla="*/ 41 w 149"/>
                <a:gd name="T57" fmla="*/ 69 h 176"/>
                <a:gd name="T58" fmla="*/ 30 w 149"/>
                <a:gd name="T59" fmla="*/ 60 h 176"/>
                <a:gd name="T60" fmla="*/ 21 w 149"/>
                <a:gd name="T61" fmla="*/ 54 h 176"/>
                <a:gd name="T62" fmla="*/ 18 w 149"/>
                <a:gd name="T63" fmla="*/ 40 h 176"/>
                <a:gd name="T64" fmla="*/ 2 w 149"/>
                <a:gd name="T65" fmla="*/ 27 h 176"/>
                <a:gd name="T66" fmla="*/ 2 w 149"/>
                <a:gd name="T67" fmla="*/ 19 h 176"/>
                <a:gd name="T68" fmla="*/ 0 w 149"/>
                <a:gd name="T69"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 h="176">
                  <a:moveTo>
                    <a:pt x="0" y="0"/>
                  </a:moveTo>
                  <a:lnTo>
                    <a:pt x="14" y="0"/>
                  </a:lnTo>
                  <a:lnTo>
                    <a:pt x="20" y="13"/>
                  </a:lnTo>
                  <a:lnTo>
                    <a:pt x="39" y="31"/>
                  </a:lnTo>
                  <a:lnTo>
                    <a:pt x="48" y="52"/>
                  </a:lnTo>
                  <a:lnTo>
                    <a:pt x="62" y="54"/>
                  </a:lnTo>
                  <a:lnTo>
                    <a:pt x="73" y="58"/>
                  </a:lnTo>
                  <a:lnTo>
                    <a:pt x="82" y="67"/>
                  </a:lnTo>
                  <a:lnTo>
                    <a:pt x="93" y="67"/>
                  </a:lnTo>
                  <a:lnTo>
                    <a:pt x="105" y="79"/>
                  </a:lnTo>
                  <a:lnTo>
                    <a:pt x="116" y="89"/>
                  </a:lnTo>
                  <a:lnTo>
                    <a:pt x="128" y="96"/>
                  </a:lnTo>
                  <a:lnTo>
                    <a:pt x="126" y="102"/>
                  </a:lnTo>
                  <a:lnTo>
                    <a:pt x="119" y="106"/>
                  </a:lnTo>
                  <a:lnTo>
                    <a:pt x="112" y="106"/>
                  </a:lnTo>
                  <a:lnTo>
                    <a:pt x="109" y="112"/>
                  </a:lnTo>
                  <a:lnTo>
                    <a:pt x="123" y="124"/>
                  </a:lnTo>
                  <a:lnTo>
                    <a:pt x="133" y="137"/>
                  </a:lnTo>
                  <a:lnTo>
                    <a:pt x="149" y="149"/>
                  </a:lnTo>
                  <a:lnTo>
                    <a:pt x="139" y="164"/>
                  </a:lnTo>
                  <a:lnTo>
                    <a:pt x="130" y="168"/>
                  </a:lnTo>
                  <a:lnTo>
                    <a:pt x="132" y="176"/>
                  </a:lnTo>
                  <a:lnTo>
                    <a:pt x="116" y="176"/>
                  </a:lnTo>
                  <a:lnTo>
                    <a:pt x="110" y="170"/>
                  </a:lnTo>
                  <a:lnTo>
                    <a:pt x="98" y="153"/>
                  </a:lnTo>
                  <a:lnTo>
                    <a:pt x="89" y="139"/>
                  </a:lnTo>
                  <a:lnTo>
                    <a:pt x="75" y="114"/>
                  </a:lnTo>
                  <a:lnTo>
                    <a:pt x="59" y="96"/>
                  </a:lnTo>
                  <a:lnTo>
                    <a:pt x="41" y="69"/>
                  </a:lnTo>
                  <a:lnTo>
                    <a:pt x="30" y="60"/>
                  </a:lnTo>
                  <a:lnTo>
                    <a:pt x="21" y="54"/>
                  </a:lnTo>
                  <a:lnTo>
                    <a:pt x="18" y="40"/>
                  </a:lnTo>
                  <a:lnTo>
                    <a:pt x="2" y="27"/>
                  </a:lnTo>
                  <a:lnTo>
                    <a:pt x="2" y="19"/>
                  </a:lnTo>
                  <a:lnTo>
                    <a:pt x="0" y="0"/>
                  </a:lnTo>
                  <a:close/>
                </a:path>
              </a:pathLst>
            </a:custGeom>
            <a:solidFill>
              <a:srgbClr val="009900"/>
            </a:solidFill>
            <a:ln w="3175" cmpd="sng">
              <a:solidFill>
                <a:schemeClr val="tx1"/>
              </a:solidFill>
              <a:prstDash val="solid"/>
              <a:round/>
              <a:headEnd/>
              <a:tailEnd/>
            </a:ln>
          </p:spPr>
          <p:txBody>
            <a:bodyPr/>
            <a:lstStyle/>
            <a:p>
              <a:endParaRPr lang="en-GB"/>
            </a:p>
          </p:txBody>
        </p:sp>
      </p:grpSp>
      <p:sp>
        <p:nvSpPr>
          <p:cNvPr id="36903" name="Freeform 39"/>
          <p:cNvSpPr>
            <a:spLocks/>
          </p:cNvSpPr>
          <p:nvPr/>
        </p:nvSpPr>
        <p:spPr bwMode="auto">
          <a:xfrm>
            <a:off x="6675438" y="2266950"/>
            <a:ext cx="784225" cy="1150938"/>
          </a:xfrm>
          <a:custGeom>
            <a:avLst/>
            <a:gdLst>
              <a:gd name="T0" fmla="*/ 831 w 1087"/>
              <a:gd name="T1" fmla="*/ 215 h 1335"/>
              <a:gd name="T2" fmla="*/ 932 w 1087"/>
              <a:gd name="T3" fmla="*/ 436 h 1335"/>
              <a:gd name="T4" fmla="*/ 973 w 1087"/>
              <a:gd name="T5" fmla="*/ 494 h 1335"/>
              <a:gd name="T6" fmla="*/ 1062 w 1087"/>
              <a:gd name="T7" fmla="*/ 479 h 1335"/>
              <a:gd name="T8" fmla="*/ 1085 w 1087"/>
              <a:gd name="T9" fmla="*/ 533 h 1335"/>
              <a:gd name="T10" fmla="*/ 979 w 1087"/>
              <a:gd name="T11" fmla="*/ 682 h 1335"/>
              <a:gd name="T12" fmla="*/ 891 w 1087"/>
              <a:gd name="T13" fmla="*/ 853 h 1335"/>
              <a:gd name="T14" fmla="*/ 904 w 1087"/>
              <a:gd name="T15" fmla="*/ 915 h 1335"/>
              <a:gd name="T16" fmla="*/ 904 w 1087"/>
              <a:gd name="T17" fmla="*/ 980 h 1335"/>
              <a:gd name="T18" fmla="*/ 865 w 1087"/>
              <a:gd name="T19" fmla="*/ 1002 h 1335"/>
              <a:gd name="T20" fmla="*/ 808 w 1087"/>
              <a:gd name="T21" fmla="*/ 1087 h 1335"/>
              <a:gd name="T22" fmla="*/ 786 w 1087"/>
              <a:gd name="T23" fmla="*/ 1159 h 1335"/>
              <a:gd name="T24" fmla="*/ 731 w 1087"/>
              <a:gd name="T25" fmla="*/ 1258 h 1335"/>
              <a:gd name="T26" fmla="*/ 701 w 1087"/>
              <a:gd name="T27" fmla="*/ 1281 h 1335"/>
              <a:gd name="T28" fmla="*/ 635 w 1087"/>
              <a:gd name="T29" fmla="*/ 1331 h 1335"/>
              <a:gd name="T30" fmla="*/ 555 w 1087"/>
              <a:gd name="T31" fmla="*/ 1314 h 1335"/>
              <a:gd name="T32" fmla="*/ 546 w 1087"/>
              <a:gd name="T33" fmla="*/ 1267 h 1335"/>
              <a:gd name="T34" fmla="*/ 510 w 1087"/>
              <a:gd name="T35" fmla="*/ 1201 h 1335"/>
              <a:gd name="T36" fmla="*/ 503 w 1087"/>
              <a:gd name="T37" fmla="*/ 1145 h 1335"/>
              <a:gd name="T38" fmla="*/ 493 w 1087"/>
              <a:gd name="T39" fmla="*/ 1108 h 1335"/>
              <a:gd name="T40" fmla="*/ 459 w 1087"/>
              <a:gd name="T41" fmla="*/ 1066 h 1335"/>
              <a:gd name="T42" fmla="*/ 438 w 1087"/>
              <a:gd name="T43" fmla="*/ 1013 h 1335"/>
              <a:gd name="T44" fmla="*/ 468 w 1087"/>
              <a:gd name="T45" fmla="*/ 920 h 1335"/>
              <a:gd name="T46" fmla="*/ 454 w 1087"/>
              <a:gd name="T47" fmla="*/ 791 h 1335"/>
              <a:gd name="T48" fmla="*/ 405 w 1087"/>
              <a:gd name="T49" fmla="*/ 727 h 1335"/>
              <a:gd name="T50" fmla="*/ 398 w 1087"/>
              <a:gd name="T51" fmla="*/ 626 h 1335"/>
              <a:gd name="T52" fmla="*/ 329 w 1087"/>
              <a:gd name="T53" fmla="*/ 589 h 1335"/>
              <a:gd name="T54" fmla="*/ 238 w 1087"/>
              <a:gd name="T55" fmla="*/ 599 h 1335"/>
              <a:gd name="T56" fmla="*/ 51 w 1087"/>
              <a:gd name="T57" fmla="*/ 519 h 1335"/>
              <a:gd name="T58" fmla="*/ 9 w 1087"/>
              <a:gd name="T59" fmla="*/ 386 h 1335"/>
              <a:gd name="T60" fmla="*/ 42 w 1087"/>
              <a:gd name="T61" fmla="*/ 293 h 1335"/>
              <a:gd name="T62" fmla="*/ 105 w 1087"/>
              <a:gd name="T63" fmla="*/ 192 h 1335"/>
              <a:gd name="T64" fmla="*/ 197 w 1087"/>
              <a:gd name="T65" fmla="*/ 116 h 1335"/>
              <a:gd name="T66" fmla="*/ 267 w 1087"/>
              <a:gd name="T67" fmla="*/ 35 h 1335"/>
              <a:gd name="T68" fmla="*/ 331 w 1087"/>
              <a:gd name="T69" fmla="*/ 56 h 1335"/>
              <a:gd name="T70" fmla="*/ 400 w 1087"/>
              <a:gd name="T71" fmla="*/ 21 h 1335"/>
              <a:gd name="T72" fmla="*/ 448 w 1087"/>
              <a:gd name="T73" fmla="*/ 4 h 1335"/>
              <a:gd name="T74" fmla="*/ 486 w 1087"/>
              <a:gd name="T75" fmla="*/ 46 h 1335"/>
              <a:gd name="T76" fmla="*/ 560 w 1087"/>
              <a:gd name="T77" fmla="*/ 112 h 1335"/>
              <a:gd name="T78" fmla="*/ 612 w 1087"/>
              <a:gd name="T79" fmla="*/ 81 h 1335"/>
              <a:gd name="T80" fmla="*/ 690 w 1087"/>
              <a:gd name="T81" fmla="*/ 103 h 1335"/>
              <a:gd name="T82" fmla="*/ 777 w 1087"/>
              <a:gd name="T83" fmla="*/ 101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7" h="1335">
                <a:moveTo>
                  <a:pt x="813" y="159"/>
                </a:moveTo>
                <a:lnTo>
                  <a:pt x="831" y="215"/>
                </a:lnTo>
                <a:lnTo>
                  <a:pt x="865" y="300"/>
                </a:lnTo>
                <a:lnTo>
                  <a:pt x="932" y="436"/>
                </a:lnTo>
                <a:lnTo>
                  <a:pt x="957" y="455"/>
                </a:lnTo>
                <a:lnTo>
                  <a:pt x="973" y="494"/>
                </a:lnTo>
                <a:lnTo>
                  <a:pt x="1027" y="492"/>
                </a:lnTo>
                <a:lnTo>
                  <a:pt x="1062" y="479"/>
                </a:lnTo>
                <a:lnTo>
                  <a:pt x="1087" y="479"/>
                </a:lnTo>
                <a:lnTo>
                  <a:pt x="1085" y="533"/>
                </a:lnTo>
                <a:lnTo>
                  <a:pt x="1076" y="562"/>
                </a:lnTo>
                <a:lnTo>
                  <a:pt x="979" y="682"/>
                </a:lnTo>
                <a:lnTo>
                  <a:pt x="890" y="806"/>
                </a:lnTo>
                <a:lnTo>
                  <a:pt x="891" y="853"/>
                </a:lnTo>
                <a:lnTo>
                  <a:pt x="916" y="889"/>
                </a:lnTo>
                <a:lnTo>
                  <a:pt x="904" y="915"/>
                </a:lnTo>
                <a:lnTo>
                  <a:pt x="911" y="953"/>
                </a:lnTo>
                <a:lnTo>
                  <a:pt x="904" y="980"/>
                </a:lnTo>
                <a:lnTo>
                  <a:pt x="882" y="1002"/>
                </a:lnTo>
                <a:lnTo>
                  <a:pt x="865" y="1002"/>
                </a:lnTo>
                <a:lnTo>
                  <a:pt x="834" y="1041"/>
                </a:lnTo>
                <a:lnTo>
                  <a:pt x="808" y="1087"/>
                </a:lnTo>
                <a:lnTo>
                  <a:pt x="813" y="1137"/>
                </a:lnTo>
                <a:lnTo>
                  <a:pt x="786" y="1159"/>
                </a:lnTo>
                <a:lnTo>
                  <a:pt x="761" y="1211"/>
                </a:lnTo>
                <a:lnTo>
                  <a:pt x="731" y="1258"/>
                </a:lnTo>
                <a:lnTo>
                  <a:pt x="715" y="1277"/>
                </a:lnTo>
                <a:lnTo>
                  <a:pt x="701" y="1281"/>
                </a:lnTo>
                <a:lnTo>
                  <a:pt x="676" y="1312"/>
                </a:lnTo>
                <a:lnTo>
                  <a:pt x="635" y="1331"/>
                </a:lnTo>
                <a:lnTo>
                  <a:pt x="583" y="1335"/>
                </a:lnTo>
                <a:lnTo>
                  <a:pt x="555" y="1314"/>
                </a:lnTo>
                <a:lnTo>
                  <a:pt x="551" y="1294"/>
                </a:lnTo>
                <a:lnTo>
                  <a:pt x="546" y="1267"/>
                </a:lnTo>
                <a:lnTo>
                  <a:pt x="527" y="1252"/>
                </a:lnTo>
                <a:lnTo>
                  <a:pt x="510" y="1201"/>
                </a:lnTo>
                <a:lnTo>
                  <a:pt x="505" y="1176"/>
                </a:lnTo>
                <a:lnTo>
                  <a:pt x="503" y="1145"/>
                </a:lnTo>
                <a:lnTo>
                  <a:pt x="494" y="1122"/>
                </a:lnTo>
                <a:lnTo>
                  <a:pt x="493" y="1108"/>
                </a:lnTo>
                <a:lnTo>
                  <a:pt x="477" y="1085"/>
                </a:lnTo>
                <a:lnTo>
                  <a:pt x="459" y="1066"/>
                </a:lnTo>
                <a:lnTo>
                  <a:pt x="446" y="1035"/>
                </a:lnTo>
                <a:lnTo>
                  <a:pt x="438" y="1013"/>
                </a:lnTo>
                <a:lnTo>
                  <a:pt x="441" y="975"/>
                </a:lnTo>
                <a:lnTo>
                  <a:pt x="468" y="920"/>
                </a:lnTo>
                <a:lnTo>
                  <a:pt x="473" y="860"/>
                </a:lnTo>
                <a:lnTo>
                  <a:pt x="454" y="791"/>
                </a:lnTo>
                <a:lnTo>
                  <a:pt x="425" y="765"/>
                </a:lnTo>
                <a:lnTo>
                  <a:pt x="405" y="727"/>
                </a:lnTo>
                <a:lnTo>
                  <a:pt x="413" y="670"/>
                </a:lnTo>
                <a:lnTo>
                  <a:pt x="398" y="626"/>
                </a:lnTo>
                <a:lnTo>
                  <a:pt x="365" y="622"/>
                </a:lnTo>
                <a:lnTo>
                  <a:pt x="329" y="589"/>
                </a:lnTo>
                <a:lnTo>
                  <a:pt x="284" y="570"/>
                </a:lnTo>
                <a:lnTo>
                  <a:pt x="238" y="599"/>
                </a:lnTo>
                <a:lnTo>
                  <a:pt x="117" y="591"/>
                </a:lnTo>
                <a:lnTo>
                  <a:pt x="51" y="519"/>
                </a:lnTo>
                <a:lnTo>
                  <a:pt x="0" y="420"/>
                </a:lnTo>
                <a:lnTo>
                  <a:pt x="9" y="386"/>
                </a:lnTo>
                <a:lnTo>
                  <a:pt x="32" y="362"/>
                </a:lnTo>
                <a:lnTo>
                  <a:pt x="42" y="293"/>
                </a:lnTo>
                <a:lnTo>
                  <a:pt x="58" y="244"/>
                </a:lnTo>
                <a:lnTo>
                  <a:pt x="105" y="192"/>
                </a:lnTo>
                <a:lnTo>
                  <a:pt x="153" y="170"/>
                </a:lnTo>
                <a:lnTo>
                  <a:pt x="197" y="116"/>
                </a:lnTo>
                <a:lnTo>
                  <a:pt x="208" y="93"/>
                </a:lnTo>
                <a:lnTo>
                  <a:pt x="267" y="35"/>
                </a:lnTo>
                <a:lnTo>
                  <a:pt x="304" y="58"/>
                </a:lnTo>
                <a:lnTo>
                  <a:pt x="331" y="56"/>
                </a:lnTo>
                <a:lnTo>
                  <a:pt x="363" y="25"/>
                </a:lnTo>
                <a:lnTo>
                  <a:pt x="400" y="21"/>
                </a:lnTo>
                <a:lnTo>
                  <a:pt x="425" y="29"/>
                </a:lnTo>
                <a:lnTo>
                  <a:pt x="448" y="4"/>
                </a:lnTo>
                <a:lnTo>
                  <a:pt x="478" y="0"/>
                </a:lnTo>
                <a:lnTo>
                  <a:pt x="486" y="46"/>
                </a:lnTo>
                <a:lnTo>
                  <a:pt x="505" y="79"/>
                </a:lnTo>
                <a:lnTo>
                  <a:pt x="560" y="112"/>
                </a:lnTo>
                <a:lnTo>
                  <a:pt x="607" y="118"/>
                </a:lnTo>
                <a:lnTo>
                  <a:pt x="612" y="81"/>
                </a:lnTo>
                <a:lnTo>
                  <a:pt x="648" y="81"/>
                </a:lnTo>
                <a:lnTo>
                  <a:pt x="690" y="103"/>
                </a:lnTo>
                <a:lnTo>
                  <a:pt x="736" y="116"/>
                </a:lnTo>
                <a:lnTo>
                  <a:pt x="777" y="101"/>
                </a:lnTo>
                <a:lnTo>
                  <a:pt x="813" y="159"/>
                </a:lnTo>
                <a:close/>
              </a:path>
            </a:pathLst>
          </a:custGeom>
          <a:solidFill>
            <a:srgbClr val="009900"/>
          </a:solidFill>
          <a:ln w="3175" cmpd="sng">
            <a:solidFill>
              <a:schemeClr val="tx1"/>
            </a:solidFill>
            <a:prstDash val="solid"/>
            <a:round/>
            <a:headEnd/>
            <a:tailEnd/>
          </a:ln>
        </p:spPr>
        <p:txBody>
          <a:bodyPr/>
          <a:lstStyle/>
          <a:p>
            <a:endParaRPr lang="en-GB"/>
          </a:p>
        </p:txBody>
      </p:sp>
      <p:grpSp>
        <p:nvGrpSpPr>
          <p:cNvPr id="36904" name="Group 40"/>
          <p:cNvGrpSpPr>
            <a:grpSpLocks/>
          </p:cNvGrpSpPr>
          <p:nvPr/>
        </p:nvGrpSpPr>
        <p:grpSpPr bwMode="auto">
          <a:xfrm>
            <a:off x="6705600" y="1676400"/>
            <a:ext cx="346075" cy="395288"/>
            <a:chOff x="2781" y="987"/>
            <a:chExt cx="480" cy="459"/>
          </a:xfrm>
        </p:grpSpPr>
        <p:grpSp>
          <p:nvGrpSpPr>
            <p:cNvPr id="36905" name="Group 41"/>
            <p:cNvGrpSpPr>
              <a:grpSpLocks/>
            </p:cNvGrpSpPr>
            <p:nvPr/>
          </p:nvGrpSpPr>
          <p:grpSpPr bwMode="auto">
            <a:xfrm>
              <a:off x="2973" y="1274"/>
              <a:ext cx="148" cy="172"/>
              <a:chOff x="2973" y="1274"/>
              <a:chExt cx="148" cy="172"/>
            </a:xfrm>
          </p:grpSpPr>
          <p:sp>
            <p:nvSpPr>
              <p:cNvPr id="36906" name="Freeform 42"/>
              <p:cNvSpPr>
                <a:spLocks/>
              </p:cNvSpPr>
              <p:nvPr/>
            </p:nvSpPr>
            <p:spPr bwMode="auto">
              <a:xfrm>
                <a:off x="2973" y="1338"/>
                <a:ext cx="69" cy="95"/>
              </a:xfrm>
              <a:custGeom>
                <a:avLst/>
                <a:gdLst>
                  <a:gd name="T0" fmla="*/ 16 w 69"/>
                  <a:gd name="T1" fmla="*/ 29 h 95"/>
                  <a:gd name="T2" fmla="*/ 21 w 69"/>
                  <a:gd name="T3" fmla="*/ 19 h 95"/>
                  <a:gd name="T4" fmla="*/ 34 w 69"/>
                  <a:gd name="T5" fmla="*/ 19 h 95"/>
                  <a:gd name="T6" fmla="*/ 52 w 69"/>
                  <a:gd name="T7" fmla="*/ 0 h 95"/>
                  <a:gd name="T8" fmla="*/ 57 w 69"/>
                  <a:gd name="T9" fmla="*/ 13 h 95"/>
                  <a:gd name="T10" fmla="*/ 66 w 69"/>
                  <a:gd name="T11" fmla="*/ 13 h 95"/>
                  <a:gd name="T12" fmla="*/ 69 w 69"/>
                  <a:gd name="T13" fmla="*/ 19 h 95"/>
                  <a:gd name="T14" fmla="*/ 64 w 69"/>
                  <a:gd name="T15" fmla="*/ 29 h 95"/>
                  <a:gd name="T16" fmla="*/ 57 w 69"/>
                  <a:gd name="T17" fmla="*/ 33 h 95"/>
                  <a:gd name="T18" fmla="*/ 57 w 69"/>
                  <a:gd name="T19" fmla="*/ 41 h 95"/>
                  <a:gd name="T20" fmla="*/ 55 w 69"/>
                  <a:gd name="T21" fmla="*/ 46 h 95"/>
                  <a:gd name="T22" fmla="*/ 53 w 69"/>
                  <a:gd name="T23" fmla="*/ 52 h 95"/>
                  <a:gd name="T24" fmla="*/ 57 w 69"/>
                  <a:gd name="T25" fmla="*/ 60 h 95"/>
                  <a:gd name="T26" fmla="*/ 52 w 69"/>
                  <a:gd name="T27" fmla="*/ 68 h 95"/>
                  <a:gd name="T28" fmla="*/ 46 w 69"/>
                  <a:gd name="T29" fmla="*/ 72 h 95"/>
                  <a:gd name="T30" fmla="*/ 41 w 69"/>
                  <a:gd name="T31" fmla="*/ 72 h 95"/>
                  <a:gd name="T32" fmla="*/ 39 w 69"/>
                  <a:gd name="T33" fmla="*/ 75 h 95"/>
                  <a:gd name="T34" fmla="*/ 37 w 69"/>
                  <a:gd name="T35" fmla="*/ 81 h 95"/>
                  <a:gd name="T36" fmla="*/ 28 w 69"/>
                  <a:gd name="T37" fmla="*/ 83 h 95"/>
                  <a:gd name="T38" fmla="*/ 27 w 69"/>
                  <a:gd name="T39" fmla="*/ 81 h 95"/>
                  <a:gd name="T40" fmla="*/ 19 w 69"/>
                  <a:gd name="T41" fmla="*/ 87 h 95"/>
                  <a:gd name="T42" fmla="*/ 18 w 69"/>
                  <a:gd name="T43" fmla="*/ 89 h 95"/>
                  <a:gd name="T44" fmla="*/ 9 w 69"/>
                  <a:gd name="T45" fmla="*/ 95 h 95"/>
                  <a:gd name="T46" fmla="*/ 5 w 69"/>
                  <a:gd name="T47" fmla="*/ 95 h 95"/>
                  <a:gd name="T48" fmla="*/ 3 w 69"/>
                  <a:gd name="T49" fmla="*/ 91 h 95"/>
                  <a:gd name="T50" fmla="*/ 2 w 69"/>
                  <a:gd name="T51" fmla="*/ 81 h 95"/>
                  <a:gd name="T52" fmla="*/ 0 w 69"/>
                  <a:gd name="T53" fmla="*/ 79 h 95"/>
                  <a:gd name="T54" fmla="*/ 0 w 69"/>
                  <a:gd name="T55" fmla="*/ 70 h 95"/>
                  <a:gd name="T56" fmla="*/ 5 w 69"/>
                  <a:gd name="T57" fmla="*/ 66 h 95"/>
                  <a:gd name="T58" fmla="*/ 11 w 69"/>
                  <a:gd name="T59" fmla="*/ 62 h 95"/>
                  <a:gd name="T60" fmla="*/ 14 w 69"/>
                  <a:gd name="T61" fmla="*/ 54 h 95"/>
                  <a:gd name="T62" fmla="*/ 19 w 69"/>
                  <a:gd name="T63" fmla="*/ 54 h 95"/>
                  <a:gd name="T64" fmla="*/ 23 w 69"/>
                  <a:gd name="T65" fmla="*/ 56 h 95"/>
                  <a:gd name="T66" fmla="*/ 28 w 69"/>
                  <a:gd name="T67" fmla="*/ 54 h 95"/>
                  <a:gd name="T68" fmla="*/ 23 w 69"/>
                  <a:gd name="T69" fmla="*/ 52 h 95"/>
                  <a:gd name="T70" fmla="*/ 16 w 69"/>
                  <a:gd name="T71"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 h="95">
                    <a:moveTo>
                      <a:pt x="16" y="29"/>
                    </a:moveTo>
                    <a:lnTo>
                      <a:pt x="21" y="19"/>
                    </a:lnTo>
                    <a:lnTo>
                      <a:pt x="34" y="19"/>
                    </a:lnTo>
                    <a:lnTo>
                      <a:pt x="52" y="0"/>
                    </a:lnTo>
                    <a:lnTo>
                      <a:pt x="57" y="13"/>
                    </a:lnTo>
                    <a:lnTo>
                      <a:pt x="66" y="13"/>
                    </a:lnTo>
                    <a:lnTo>
                      <a:pt x="69" y="19"/>
                    </a:lnTo>
                    <a:lnTo>
                      <a:pt x="64" y="29"/>
                    </a:lnTo>
                    <a:lnTo>
                      <a:pt x="57" y="33"/>
                    </a:lnTo>
                    <a:lnTo>
                      <a:pt x="57" y="41"/>
                    </a:lnTo>
                    <a:lnTo>
                      <a:pt x="55" y="46"/>
                    </a:lnTo>
                    <a:lnTo>
                      <a:pt x="53" y="52"/>
                    </a:lnTo>
                    <a:lnTo>
                      <a:pt x="57" y="60"/>
                    </a:lnTo>
                    <a:lnTo>
                      <a:pt x="52" y="68"/>
                    </a:lnTo>
                    <a:lnTo>
                      <a:pt x="46" y="72"/>
                    </a:lnTo>
                    <a:lnTo>
                      <a:pt x="41" y="72"/>
                    </a:lnTo>
                    <a:lnTo>
                      <a:pt x="39" y="75"/>
                    </a:lnTo>
                    <a:lnTo>
                      <a:pt x="37" y="81"/>
                    </a:lnTo>
                    <a:lnTo>
                      <a:pt x="28" y="83"/>
                    </a:lnTo>
                    <a:lnTo>
                      <a:pt x="27" y="81"/>
                    </a:lnTo>
                    <a:lnTo>
                      <a:pt x="19" y="87"/>
                    </a:lnTo>
                    <a:lnTo>
                      <a:pt x="18" y="89"/>
                    </a:lnTo>
                    <a:lnTo>
                      <a:pt x="9" y="95"/>
                    </a:lnTo>
                    <a:lnTo>
                      <a:pt x="5" y="95"/>
                    </a:lnTo>
                    <a:lnTo>
                      <a:pt x="3" y="91"/>
                    </a:lnTo>
                    <a:lnTo>
                      <a:pt x="2" y="81"/>
                    </a:lnTo>
                    <a:lnTo>
                      <a:pt x="0" y="79"/>
                    </a:lnTo>
                    <a:lnTo>
                      <a:pt x="0" y="70"/>
                    </a:lnTo>
                    <a:lnTo>
                      <a:pt x="5" y="66"/>
                    </a:lnTo>
                    <a:lnTo>
                      <a:pt x="11" y="62"/>
                    </a:lnTo>
                    <a:lnTo>
                      <a:pt x="14" y="54"/>
                    </a:lnTo>
                    <a:lnTo>
                      <a:pt x="19" y="54"/>
                    </a:lnTo>
                    <a:lnTo>
                      <a:pt x="23" y="56"/>
                    </a:lnTo>
                    <a:lnTo>
                      <a:pt x="28" y="54"/>
                    </a:lnTo>
                    <a:lnTo>
                      <a:pt x="23" y="52"/>
                    </a:lnTo>
                    <a:lnTo>
                      <a:pt x="16" y="29"/>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907" name="Freeform 43"/>
              <p:cNvSpPr>
                <a:spLocks/>
              </p:cNvSpPr>
              <p:nvPr/>
            </p:nvSpPr>
            <p:spPr bwMode="auto">
              <a:xfrm>
                <a:off x="3037" y="1274"/>
                <a:ext cx="84" cy="172"/>
              </a:xfrm>
              <a:custGeom>
                <a:avLst/>
                <a:gdLst>
                  <a:gd name="T0" fmla="*/ 32 w 84"/>
                  <a:gd name="T1" fmla="*/ 19 h 172"/>
                  <a:gd name="T2" fmla="*/ 52 w 84"/>
                  <a:gd name="T3" fmla="*/ 17 h 172"/>
                  <a:gd name="T4" fmla="*/ 59 w 84"/>
                  <a:gd name="T5" fmla="*/ 10 h 172"/>
                  <a:gd name="T6" fmla="*/ 68 w 84"/>
                  <a:gd name="T7" fmla="*/ 4 h 172"/>
                  <a:gd name="T8" fmla="*/ 84 w 84"/>
                  <a:gd name="T9" fmla="*/ 2 h 172"/>
                  <a:gd name="T10" fmla="*/ 78 w 84"/>
                  <a:gd name="T11" fmla="*/ 17 h 172"/>
                  <a:gd name="T12" fmla="*/ 71 w 84"/>
                  <a:gd name="T13" fmla="*/ 21 h 172"/>
                  <a:gd name="T14" fmla="*/ 60 w 84"/>
                  <a:gd name="T15" fmla="*/ 33 h 172"/>
                  <a:gd name="T16" fmla="*/ 73 w 84"/>
                  <a:gd name="T17" fmla="*/ 33 h 172"/>
                  <a:gd name="T18" fmla="*/ 84 w 84"/>
                  <a:gd name="T19" fmla="*/ 33 h 172"/>
                  <a:gd name="T20" fmla="*/ 76 w 84"/>
                  <a:gd name="T21" fmla="*/ 48 h 172"/>
                  <a:gd name="T22" fmla="*/ 64 w 84"/>
                  <a:gd name="T23" fmla="*/ 54 h 172"/>
                  <a:gd name="T24" fmla="*/ 62 w 84"/>
                  <a:gd name="T25" fmla="*/ 64 h 172"/>
                  <a:gd name="T26" fmla="*/ 73 w 84"/>
                  <a:gd name="T27" fmla="*/ 79 h 172"/>
                  <a:gd name="T28" fmla="*/ 78 w 84"/>
                  <a:gd name="T29" fmla="*/ 93 h 172"/>
                  <a:gd name="T30" fmla="*/ 84 w 84"/>
                  <a:gd name="T31" fmla="*/ 112 h 172"/>
                  <a:gd name="T32" fmla="*/ 80 w 84"/>
                  <a:gd name="T33" fmla="*/ 134 h 172"/>
                  <a:gd name="T34" fmla="*/ 71 w 84"/>
                  <a:gd name="T35" fmla="*/ 145 h 172"/>
                  <a:gd name="T36" fmla="*/ 78 w 84"/>
                  <a:gd name="T37" fmla="*/ 161 h 172"/>
                  <a:gd name="T38" fmla="*/ 59 w 84"/>
                  <a:gd name="T39" fmla="*/ 161 h 172"/>
                  <a:gd name="T40" fmla="*/ 48 w 84"/>
                  <a:gd name="T41" fmla="*/ 159 h 172"/>
                  <a:gd name="T42" fmla="*/ 32 w 84"/>
                  <a:gd name="T43" fmla="*/ 165 h 172"/>
                  <a:gd name="T44" fmla="*/ 23 w 84"/>
                  <a:gd name="T45" fmla="*/ 167 h 172"/>
                  <a:gd name="T46" fmla="*/ 12 w 84"/>
                  <a:gd name="T47" fmla="*/ 170 h 172"/>
                  <a:gd name="T48" fmla="*/ 4 w 84"/>
                  <a:gd name="T49" fmla="*/ 163 h 172"/>
                  <a:gd name="T50" fmla="*/ 0 w 84"/>
                  <a:gd name="T51" fmla="*/ 153 h 172"/>
                  <a:gd name="T52" fmla="*/ 9 w 84"/>
                  <a:gd name="T53" fmla="*/ 143 h 172"/>
                  <a:gd name="T54" fmla="*/ 21 w 84"/>
                  <a:gd name="T55" fmla="*/ 141 h 172"/>
                  <a:gd name="T56" fmla="*/ 14 w 84"/>
                  <a:gd name="T57" fmla="*/ 134 h 172"/>
                  <a:gd name="T58" fmla="*/ 14 w 84"/>
                  <a:gd name="T59" fmla="*/ 124 h 172"/>
                  <a:gd name="T60" fmla="*/ 25 w 84"/>
                  <a:gd name="T61" fmla="*/ 118 h 172"/>
                  <a:gd name="T62" fmla="*/ 34 w 84"/>
                  <a:gd name="T63" fmla="*/ 116 h 172"/>
                  <a:gd name="T64" fmla="*/ 39 w 84"/>
                  <a:gd name="T65" fmla="*/ 97 h 172"/>
                  <a:gd name="T66" fmla="*/ 44 w 84"/>
                  <a:gd name="T67" fmla="*/ 79 h 172"/>
                  <a:gd name="T68" fmla="*/ 36 w 84"/>
                  <a:gd name="T69" fmla="*/ 66 h 172"/>
                  <a:gd name="T70" fmla="*/ 18 w 84"/>
                  <a:gd name="T71" fmla="*/ 62 h 172"/>
                  <a:gd name="T72" fmla="*/ 27 w 84"/>
                  <a:gd name="T73" fmla="*/ 2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 h="172">
                    <a:moveTo>
                      <a:pt x="27" y="25"/>
                    </a:moveTo>
                    <a:lnTo>
                      <a:pt x="32" y="19"/>
                    </a:lnTo>
                    <a:lnTo>
                      <a:pt x="48" y="21"/>
                    </a:lnTo>
                    <a:lnTo>
                      <a:pt x="52" y="17"/>
                    </a:lnTo>
                    <a:lnTo>
                      <a:pt x="55" y="10"/>
                    </a:lnTo>
                    <a:lnTo>
                      <a:pt x="59" y="10"/>
                    </a:lnTo>
                    <a:lnTo>
                      <a:pt x="62" y="8"/>
                    </a:lnTo>
                    <a:lnTo>
                      <a:pt x="68" y="4"/>
                    </a:lnTo>
                    <a:lnTo>
                      <a:pt x="75" y="0"/>
                    </a:lnTo>
                    <a:lnTo>
                      <a:pt x="84" y="2"/>
                    </a:lnTo>
                    <a:lnTo>
                      <a:pt x="82" y="10"/>
                    </a:lnTo>
                    <a:lnTo>
                      <a:pt x="78" y="17"/>
                    </a:lnTo>
                    <a:lnTo>
                      <a:pt x="75" y="19"/>
                    </a:lnTo>
                    <a:lnTo>
                      <a:pt x="71" y="21"/>
                    </a:lnTo>
                    <a:lnTo>
                      <a:pt x="60" y="25"/>
                    </a:lnTo>
                    <a:lnTo>
                      <a:pt x="60" y="33"/>
                    </a:lnTo>
                    <a:lnTo>
                      <a:pt x="62" y="37"/>
                    </a:lnTo>
                    <a:lnTo>
                      <a:pt x="73" y="33"/>
                    </a:lnTo>
                    <a:lnTo>
                      <a:pt x="82" y="29"/>
                    </a:lnTo>
                    <a:lnTo>
                      <a:pt x="84" y="33"/>
                    </a:lnTo>
                    <a:lnTo>
                      <a:pt x="84" y="46"/>
                    </a:lnTo>
                    <a:lnTo>
                      <a:pt x="76" y="48"/>
                    </a:lnTo>
                    <a:lnTo>
                      <a:pt x="69" y="48"/>
                    </a:lnTo>
                    <a:lnTo>
                      <a:pt x="64" y="54"/>
                    </a:lnTo>
                    <a:lnTo>
                      <a:pt x="62" y="58"/>
                    </a:lnTo>
                    <a:lnTo>
                      <a:pt x="62" y="64"/>
                    </a:lnTo>
                    <a:lnTo>
                      <a:pt x="68" y="72"/>
                    </a:lnTo>
                    <a:lnTo>
                      <a:pt x="73" y="79"/>
                    </a:lnTo>
                    <a:lnTo>
                      <a:pt x="76" y="85"/>
                    </a:lnTo>
                    <a:lnTo>
                      <a:pt x="78" y="93"/>
                    </a:lnTo>
                    <a:lnTo>
                      <a:pt x="80" y="101"/>
                    </a:lnTo>
                    <a:lnTo>
                      <a:pt x="84" y="112"/>
                    </a:lnTo>
                    <a:lnTo>
                      <a:pt x="84" y="126"/>
                    </a:lnTo>
                    <a:lnTo>
                      <a:pt x="80" y="134"/>
                    </a:lnTo>
                    <a:lnTo>
                      <a:pt x="73" y="141"/>
                    </a:lnTo>
                    <a:lnTo>
                      <a:pt x="71" y="145"/>
                    </a:lnTo>
                    <a:lnTo>
                      <a:pt x="75" y="153"/>
                    </a:lnTo>
                    <a:lnTo>
                      <a:pt x="78" y="161"/>
                    </a:lnTo>
                    <a:lnTo>
                      <a:pt x="68" y="161"/>
                    </a:lnTo>
                    <a:lnTo>
                      <a:pt x="59" y="161"/>
                    </a:lnTo>
                    <a:lnTo>
                      <a:pt x="55" y="159"/>
                    </a:lnTo>
                    <a:lnTo>
                      <a:pt x="48" y="159"/>
                    </a:lnTo>
                    <a:lnTo>
                      <a:pt x="39" y="161"/>
                    </a:lnTo>
                    <a:lnTo>
                      <a:pt x="32" y="165"/>
                    </a:lnTo>
                    <a:lnTo>
                      <a:pt x="27" y="165"/>
                    </a:lnTo>
                    <a:lnTo>
                      <a:pt x="23" y="167"/>
                    </a:lnTo>
                    <a:lnTo>
                      <a:pt x="14" y="172"/>
                    </a:lnTo>
                    <a:lnTo>
                      <a:pt x="12" y="170"/>
                    </a:lnTo>
                    <a:lnTo>
                      <a:pt x="9" y="165"/>
                    </a:lnTo>
                    <a:lnTo>
                      <a:pt x="4" y="163"/>
                    </a:lnTo>
                    <a:lnTo>
                      <a:pt x="0" y="161"/>
                    </a:lnTo>
                    <a:lnTo>
                      <a:pt x="0" y="153"/>
                    </a:lnTo>
                    <a:lnTo>
                      <a:pt x="4" y="143"/>
                    </a:lnTo>
                    <a:lnTo>
                      <a:pt x="9" y="143"/>
                    </a:lnTo>
                    <a:lnTo>
                      <a:pt x="14" y="141"/>
                    </a:lnTo>
                    <a:lnTo>
                      <a:pt x="21" y="141"/>
                    </a:lnTo>
                    <a:lnTo>
                      <a:pt x="21" y="139"/>
                    </a:lnTo>
                    <a:lnTo>
                      <a:pt x="14" y="134"/>
                    </a:lnTo>
                    <a:lnTo>
                      <a:pt x="14" y="128"/>
                    </a:lnTo>
                    <a:lnTo>
                      <a:pt x="14" y="124"/>
                    </a:lnTo>
                    <a:lnTo>
                      <a:pt x="21" y="120"/>
                    </a:lnTo>
                    <a:lnTo>
                      <a:pt x="25" y="118"/>
                    </a:lnTo>
                    <a:lnTo>
                      <a:pt x="28" y="116"/>
                    </a:lnTo>
                    <a:lnTo>
                      <a:pt x="34" y="116"/>
                    </a:lnTo>
                    <a:lnTo>
                      <a:pt x="37" y="114"/>
                    </a:lnTo>
                    <a:lnTo>
                      <a:pt x="39" y="97"/>
                    </a:lnTo>
                    <a:lnTo>
                      <a:pt x="44" y="85"/>
                    </a:lnTo>
                    <a:lnTo>
                      <a:pt x="44" y="79"/>
                    </a:lnTo>
                    <a:lnTo>
                      <a:pt x="32" y="77"/>
                    </a:lnTo>
                    <a:lnTo>
                      <a:pt x="36" y="66"/>
                    </a:lnTo>
                    <a:lnTo>
                      <a:pt x="27" y="60"/>
                    </a:lnTo>
                    <a:lnTo>
                      <a:pt x="18" y="62"/>
                    </a:lnTo>
                    <a:lnTo>
                      <a:pt x="28" y="48"/>
                    </a:lnTo>
                    <a:lnTo>
                      <a:pt x="27" y="25"/>
                    </a:lnTo>
                    <a:close/>
                  </a:path>
                </a:pathLst>
              </a:custGeom>
              <a:solidFill>
                <a:srgbClr val="009900"/>
              </a:solidFill>
              <a:ln w="3175" cmpd="sng">
                <a:solidFill>
                  <a:schemeClr val="tx1"/>
                </a:solidFill>
                <a:prstDash val="solid"/>
                <a:round/>
                <a:headEnd/>
                <a:tailEnd/>
              </a:ln>
            </p:spPr>
            <p:txBody>
              <a:bodyPr/>
              <a:lstStyle/>
              <a:p>
                <a:endParaRPr lang="en-GB"/>
              </a:p>
            </p:txBody>
          </p:sp>
        </p:grpSp>
        <p:sp>
          <p:nvSpPr>
            <p:cNvPr id="36908" name="Freeform 44"/>
            <p:cNvSpPr>
              <a:spLocks/>
            </p:cNvSpPr>
            <p:nvPr/>
          </p:nvSpPr>
          <p:spPr bwMode="auto">
            <a:xfrm>
              <a:off x="2781" y="987"/>
              <a:ext cx="480" cy="289"/>
            </a:xfrm>
            <a:custGeom>
              <a:avLst/>
              <a:gdLst>
                <a:gd name="T0" fmla="*/ 30 w 480"/>
                <a:gd name="T1" fmla="*/ 283 h 289"/>
                <a:gd name="T2" fmla="*/ 48 w 480"/>
                <a:gd name="T3" fmla="*/ 262 h 289"/>
                <a:gd name="T4" fmla="*/ 58 w 480"/>
                <a:gd name="T5" fmla="*/ 256 h 289"/>
                <a:gd name="T6" fmla="*/ 74 w 480"/>
                <a:gd name="T7" fmla="*/ 250 h 289"/>
                <a:gd name="T8" fmla="*/ 87 w 480"/>
                <a:gd name="T9" fmla="*/ 250 h 289"/>
                <a:gd name="T10" fmla="*/ 98 w 480"/>
                <a:gd name="T11" fmla="*/ 242 h 289"/>
                <a:gd name="T12" fmla="*/ 110 w 480"/>
                <a:gd name="T13" fmla="*/ 229 h 289"/>
                <a:gd name="T14" fmla="*/ 123 w 480"/>
                <a:gd name="T15" fmla="*/ 223 h 289"/>
                <a:gd name="T16" fmla="*/ 135 w 480"/>
                <a:gd name="T17" fmla="*/ 217 h 289"/>
                <a:gd name="T18" fmla="*/ 149 w 480"/>
                <a:gd name="T19" fmla="*/ 209 h 289"/>
                <a:gd name="T20" fmla="*/ 167 w 480"/>
                <a:gd name="T21" fmla="*/ 204 h 289"/>
                <a:gd name="T22" fmla="*/ 195 w 480"/>
                <a:gd name="T23" fmla="*/ 209 h 289"/>
                <a:gd name="T24" fmla="*/ 219 w 480"/>
                <a:gd name="T25" fmla="*/ 200 h 289"/>
                <a:gd name="T26" fmla="*/ 231 w 480"/>
                <a:gd name="T27" fmla="*/ 180 h 289"/>
                <a:gd name="T28" fmla="*/ 247 w 480"/>
                <a:gd name="T29" fmla="*/ 163 h 289"/>
                <a:gd name="T30" fmla="*/ 258 w 480"/>
                <a:gd name="T31" fmla="*/ 149 h 289"/>
                <a:gd name="T32" fmla="*/ 267 w 480"/>
                <a:gd name="T33" fmla="*/ 136 h 289"/>
                <a:gd name="T34" fmla="*/ 288 w 480"/>
                <a:gd name="T35" fmla="*/ 122 h 289"/>
                <a:gd name="T36" fmla="*/ 284 w 480"/>
                <a:gd name="T37" fmla="*/ 140 h 289"/>
                <a:gd name="T38" fmla="*/ 300 w 480"/>
                <a:gd name="T39" fmla="*/ 149 h 289"/>
                <a:gd name="T40" fmla="*/ 315 w 480"/>
                <a:gd name="T41" fmla="*/ 142 h 289"/>
                <a:gd name="T42" fmla="*/ 320 w 480"/>
                <a:gd name="T43" fmla="*/ 128 h 289"/>
                <a:gd name="T44" fmla="*/ 325 w 480"/>
                <a:gd name="T45" fmla="*/ 116 h 289"/>
                <a:gd name="T46" fmla="*/ 334 w 480"/>
                <a:gd name="T47" fmla="*/ 103 h 289"/>
                <a:gd name="T48" fmla="*/ 361 w 480"/>
                <a:gd name="T49" fmla="*/ 103 h 289"/>
                <a:gd name="T50" fmla="*/ 388 w 480"/>
                <a:gd name="T51" fmla="*/ 83 h 289"/>
                <a:gd name="T52" fmla="*/ 414 w 480"/>
                <a:gd name="T53" fmla="*/ 68 h 289"/>
                <a:gd name="T54" fmla="*/ 443 w 480"/>
                <a:gd name="T55" fmla="*/ 33 h 289"/>
                <a:gd name="T56" fmla="*/ 468 w 480"/>
                <a:gd name="T57" fmla="*/ 16 h 289"/>
                <a:gd name="T58" fmla="*/ 459 w 480"/>
                <a:gd name="T59" fmla="*/ 0 h 289"/>
                <a:gd name="T60" fmla="*/ 416 w 480"/>
                <a:gd name="T61" fmla="*/ 10 h 289"/>
                <a:gd name="T62" fmla="*/ 388 w 480"/>
                <a:gd name="T63" fmla="*/ 21 h 289"/>
                <a:gd name="T64" fmla="*/ 357 w 480"/>
                <a:gd name="T65" fmla="*/ 27 h 289"/>
                <a:gd name="T66" fmla="*/ 320 w 480"/>
                <a:gd name="T67" fmla="*/ 43 h 289"/>
                <a:gd name="T68" fmla="*/ 288 w 480"/>
                <a:gd name="T69" fmla="*/ 54 h 289"/>
                <a:gd name="T70" fmla="*/ 254 w 480"/>
                <a:gd name="T71" fmla="*/ 68 h 289"/>
                <a:gd name="T72" fmla="*/ 231 w 480"/>
                <a:gd name="T73" fmla="*/ 89 h 289"/>
                <a:gd name="T74" fmla="*/ 211 w 480"/>
                <a:gd name="T75" fmla="*/ 103 h 289"/>
                <a:gd name="T76" fmla="*/ 172 w 480"/>
                <a:gd name="T77" fmla="*/ 128 h 289"/>
                <a:gd name="T78" fmla="*/ 133 w 480"/>
                <a:gd name="T79" fmla="*/ 161 h 289"/>
                <a:gd name="T80" fmla="*/ 99 w 480"/>
                <a:gd name="T81" fmla="*/ 184 h 289"/>
                <a:gd name="T82" fmla="*/ 73 w 480"/>
                <a:gd name="T83" fmla="*/ 215 h 289"/>
                <a:gd name="T84" fmla="*/ 44 w 480"/>
                <a:gd name="T85" fmla="*/ 235 h 289"/>
                <a:gd name="T86" fmla="*/ 0 w 480"/>
                <a:gd name="T87"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0" h="289">
                  <a:moveTo>
                    <a:pt x="0" y="289"/>
                  </a:moveTo>
                  <a:lnTo>
                    <a:pt x="30" y="283"/>
                  </a:lnTo>
                  <a:lnTo>
                    <a:pt x="41" y="271"/>
                  </a:lnTo>
                  <a:lnTo>
                    <a:pt x="48" y="262"/>
                  </a:lnTo>
                  <a:lnTo>
                    <a:pt x="51" y="256"/>
                  </a:lnTo>
                  <a:lnTo>
                    <a:pt x="58" y="256"/>
                  </a:lnTo>
                  <a:lnTo>
                    <a:pt x="66" y="250"/>
                  </a:lnTo>
                  <a:lnTo>
                    <a:pt x="74" y="250"/>
                  </a:lnTo>
                  <a:lnTo>
                    <a:pt x="80" y="250"/>
                  </a:lnTo>
                  <a:lnTo>
                    <a:pt x="87" y="250"/>
                  </a:lnTo>
                  <a:lnTo>
                    <a:pt x="90" y="250"/>
                  </a:lnTo>
                  <a:lnTo>
                    <a:pt x="98" y="242"/>
                  </a:lnTo>
                  <a:lnTo>
                    <a:pt x="101" y="235"/>
                  </a:lnTo>
                  <a:lnTo>
                    <a:pt x="110" y="229"/>
                  </a:lnTo>
                  <a:lnTo>
                    <a:pt x="117" y="227"/>
                  </a:lnTo>
                  <a:lnTo>
                    <a:pt x="123" y="223"/>
                  </a:lnTo>
                  <a:lnTo>
                    <a:pt x="130" y="221"/>
                  </a:lnTo>
                  <a:lnTo>
                    <a:pt x="135" y="217"/>
                  </a:lnTo>
                  <a:lnTo>
                    <a:pt x="142" y="213"/>
                  </a:lnTo>
                  <a:lnTo>
                    <a:pt x="149" y="209"/>
                  </a:lnTo>
                  <a:lnTo>
                    <a:pt x="158" y="202"/>
                  </a:lnTo>
                  <a:lnTo>
                    <a:pt x="167" y="204"/>
                  </a:lnTo>
                  <a:lnTo>
                    <a:pt x="181" y="209"/>
                  </a:lnTo>
                  <a:lnTo>
                    <a:pt x="195" y="209"/>
                  </a:lnTo>
                  <a:lnTo>
                    <a:pt x="211" y="202"/>
                  </a:lnTo>
                  <a:lnTo>
                    <a:pt x="219" y="200"/>
                  </a:lnTo>
                  <a:lnTo>
                    <a:pt x="224" y="188"/>
                  </a:lnTo>
                  <a:lnTo>
                    <a:pt x="231" y="180"/>
                  </a:lnTo>
                  <a:lnTo>
                    <a:pt x="244" y="169"/>
                  </a:lnTo>
                  <a:lnTo>
                    <a:pt x="247" y="163"/>
                  </a:lnTo>
                  <a:lnTo>
                    <a:pt x="247" y="155"/>
                  </a:lnTo>
                  <a:lnTo>
                    <a:pt x="258" y="149"/>
                  </a:lnTo>
                  <a:lnTo>
                    <a:pt x="263" y="142"/>
                  </a:lnTo>
                  <a:lnTo>
                    <a:pt x="267" y="136"/>
                  </a:lnTo>
                  <a:lnTo>
                    <a:pt x="270" y="134"/>
                  </a:lnTo>
                  <a:lnTo>
                    <a:pt x="288" y="122"/>
                  </a:lnTo>
                  <a:lnTo>
                    <a:pt x="288" y="134"/>
                  </a:lnTo>
                  <a:lnTo>
                    <a:pt x="284" y="140"/>
                  </a:lnTo>
                  <a:lnTo>
                    <a:pt x="288" y="147"/>
                  </a:lnTo>
                  <a:lnTo>
                    <a:pt x="300" y="149"/>
                  </a:lnTo>
                  <a:lnTo>
                    <a:pt x="308" y="149"/>
                  </a:lnTo>
                  <a:lnTo>
                    <a:pt x="315" y="142"/>
                  </a:lnTo>
                  <a:lnTo>
                    <a:pt x="320" y="134"/>
                  </a:lnTo>
                  <a:lnTo>
                    <a:pt x="320" y="128"/>
                  </a:lnTo>
                  <a:lnTo>
                    <a:pt x="325" y="122"/>
                  </a:lnTo>
                  <a:lnTo>
                    <a:pt x="325" y="116"/>
                  </a:lnTo>
                  <a:lnTo>
                    <a:pt x="331" y="107"/>
                  </a:lnTo>
                  <a:lnTo>
                    <a:pt x="334" y="103"/>
                  </a:lnTo>
                  <a:lnTo>
                    <a:pt x="343" y="103"/>
                  </a:lnTo>
                  <a:lnTo>
                    <a:pt x="361" y="103"/>
                  </a:lnTo>
                  <a:lnTo>
                    <a:pt x="375" y="95"/>
                  </a:lnTo>
                  <a:lnTo>
                    <a:pt x="388" y="83"/>
                  </a:lnTo>
                  <a:lnTo>
                    <a:pt x="402" y="78"/>
                  </a:lnTo>
                  <a:lnTo>
                    <a:pt x="414" y="68"/>
                  </a:lnTo>
                  <a:lnTo>
                    <a:pt x="423" y="52"/>
                  </a:lnTo>
                  <a:lnTo>
                    <a:pt x="443" y="33"/>
                  </a:lnTo>
                  <a:lnTo>
                    <a:pt x="455" y="25"/>
                  </a:lnTo>
                  <a:lnTo>
                    <a:pt x="468" y="16"/>
                  </a:lnTo>
                  <a:lnTo>
                    <a:pt x="480" y="6"/>
                  </a:lnTo>
                  <a:lnTo>
                    <a:pt x="459" y="0"/>
                  </a:lnTo>
                  <a:lnTo>
                    <a:pt x="437" y="0"/>
                  </a:lnTo>
                  <a:lnTo>
                    <a:pt x="416" y="10"/>
                  </a:lnTo>
                  <a:lnTo>
                    <a:pt x="405" y="16"/>
                  </a:lnTo>
                  <a:lnTo>
                    <a:pt x="388" y="21"/>
                  </a:lnTo>
                  <a:lnTo>
                    <a:pt x="368" y="23"/>
                  </a:lnTo>
                  <a:lnTo>
                    <a:pt x="357" y="27"/>
                  </a:lnTo>
                  <a:lnTo>
                    <a:pt x="334" y="37"/>
                  </a:lnTo>
                  <a:lnTo>
                    <a:pt x="320" y="43"/>
                  </a:lnTo>
                  <a:lnTo>
                    <a:pt x="306" y="49"/>
                  </a:lnTo>
                  <a:lnTo>
                    <a:pt x="288" y="54"/>
                  </a:lnTo>
                  <a:lnTo>
                    <a:pt x="270" y="60"/>
                  </a:lnTo>
                  <a:lnTo>
                    <a:pt x="254" y="68"/>
                  </a:lnTo>
                  <a:lnTo>
                    <a:pt x="242" y="78"/>
                  </a:lnTo>
                  <a:lnTo>
                    <a:pt x="231" y="89"/>
                  </a:lnTo>
                  <a:lnTo>
                    <a:pt x="220" y="97"/>
                  </a:lnTo>
                  <a:lnTo>
                    <a:pt x="211" y="103"/>
                  </a:lnTo>
                  <a:lnTo>
                    <a:pt x="192" y="116"/>
                  </a:lnTo>
                  <a:lnTo>
                    <a:pt x="172" y="128"/>
                  </a:lnTo>
                  <a:lnTo>
                    <a:pt x="149" y="142"/>
                  </a:lnTo>
                  <a:lnTo>
                    <a:pt x="133" y="161"/>
                  </a:lnTo>
                  <a:lnTo>
                    <a:pt x="115" y="175"/>
                  </a:lnTo>
                  <a:lnTo>
                    <a:pt x="99" y="184"/>
                  </a:lnTo>
                  <a:lnTo>
                    <a:pt x="83" y="202"/>
                  </a:lnTo>
                  <a:lnTo>
                    <a:pt x="73" y="215"/>
                  </a:lnTo>
                  <a:lnTo>
                    <a:pt x="58" y="227"/>
                  </a:lnTo>
                  <a:lnTo>
                    <a:pt x="44" y="235"/>
                  </a:lnTo>
                  <a:lnTo>
                    <a:pt x="30" y="244"/>
                  </a:lnTo>
                  <a:lnTo>
                    <a:pt x="0" y="289"/>
                  </a:lnTo>
                  <a:close/>
                </a:path>
              </a:pathLst>
            </a:custGeom>
            <a:solidFill>
              <a:srgbClr val="009900"/>
            </a:solidFill>
            <a:ln w="3175" cmpd="sng">
              <a:solidFill>
                <a:schemeClr val="tx1"/>
              </a:solidFill>
              <a:prstDash val="solid"/>
              <a:round/>
              <a:headEnd/>
              <a:tailEnd/>
            </a:ln>
          </p:spPr>
          <p:txBody>
            <a:bodyPr/>
            <a:lstStyle/>
            <a:p>
              <a:endParaRPr lang="en-GB"/>
            </a:p>
          </p:txBody>
        </p:sp>
      </p:grpSp>
      <p:sp>
        <p:nvSpPr>
          <p:cNvPr id="36909" name="Freeform 45"/>
          <p:cNvSpPr>
            <a:spLocks/>
          </p:cNvSpPr>
          <p:nvPr/>
        </p:nvSpPr>
        <p:spPr bwMode="auto">
          <a:xfrm>
            <a:off x="7343775" y="3052763"/>
            <a:ext cx="103188" cy="242887"/>
          </a:xfrm>
          <a:custGeom>
            <a:avLst/>
            <a:gdLst>
              <a:gd name="T0" fmla="*/ 27 w 142"/>
              <a:gd name="T1" fmla="*/ 89 h 281"/>
              <a:gd name="T2" fmla="*/ 23 w 142"/>
              <a:gd name="T3" fmla="*/ 145 h 281"/>
              <a:gd name="T4" fmla="*/ 11 w 142"/>
              <a:gd name="T5" fmla="*/ 180 h 281"/>
              <a:gd name="T6" fmla="*/ 0 w 142"/>
              <a:gd name="T7" fmla="*/ 213 h 281"/>
              <a:gd name="T8" fmla="*/ 0 w 142"/>
              <a:gd name="T9" fmla="*/ 238 h 281"/>
              <a:gd name="T10" fmla="*/ 3 w 142"/>
              <a:gd name="T11" fmla="*/ 259 h 281"/>
              <a:gd name="T12" fmla="*/ 16 w 142"/>
              <a:gd name="T13" fmla="*/ 277 h 281"/>
              <a:gd name="T14" fmla="*/ 27 w 142"/>
              <a:gd name="T15" fmla="*/ 279 h 281"/>
              <a:gd name="T16" fmla="*/ 35 w 142"/>
              <a:gd name="T17" fmla="*/ 279 h 281"/>
              <a:gd name="T18" fmla="*/ 46 w 142"/>
              <a:gd name="T19" fmla="*/ 281 h 281"/>
              <a:gd name="T20" fmla="*/ 52 w 142"/>
              <a:gd name="T21" fmla="*/ 267 h 281"/>
              <a:gd name="T22" fmla="*/ 57 w 142"/>
              <a:gd name="T23" fmla="*/ 230 h 281"/>
              <a:gd name="T24" fmla="*/ 73 w 142"/>
              <a:gd name="T25" fmla="*/ 205 h 281"/>
              <a:gd name="T26" fmla="*/ 76 w 142"/>
              <a:gd name="T27" fmla="*/ 168 h 281"/>
              <a:gd name="T28" fmla="*/ 84 w 142"/>
              <a:gd name="T29" fmla="*/ 153 h 281"/>
              <a:gd name="T30" fmla="*/ 91 w 142"/>
              <a:gd name="T31" fmla="*/ 143 h 281"/>
              <a:gd name="T32" fmla="*/ 96 w 142"/>
              <a:gd name="T33" fmla="*/ 116 h 281"/>
              <a:gd name="T34" fmla="*/ 107 w 142"/>
              <a:gd name="T35" fmla="*/ 100 h 281"/>
              <a:gd name="T36" fmla="*/ 114 w 142"/>
              <a:gd name="T37" fmla="*/ 87 h 281"/>
              <a:gd name="T38" fmla="*/ 121 w 142"/>
              <a:gd name="T39" fmla="*/ 77 h 281"/>
              <a:gd name="T40" fmla="*/ 121 w 142"/>
              <a:gd name="T41" fmla="*/ 71 h 281"/>
              <a:gd name="T42" fmla="*/ 137 w 142"/>
              <a:gd name="T43" fmla="*/ 56 h 281"/>
              <a:gd name="T44" fmla="*/ 139 w 142"/>
              <a:gd name="T45" fmla="*/ 31 h 281"/>
              <a:gd name="T46" fmla="*/ 142 w 142"/>
              <a:gd name="T47" fmla="*/ 17 h 281"/>
              <a:gd name="T48" fmla="*/ 128 w 142"/>
              <a:gd name="T49" fmla="*/ 11 h 281"/>
              <a:gd name="T50" fmla="*/ 119 w 142"/>
              <a:gd name="T51" fmla="*/ 0 h 281"/>
              <a:gd name="T52" fmla="*/ 107 w 142"/>
              <a:gd name="T53" fmla="*/ 11 h 281"/>
              <a:gd name="T54" fmla="*/ 96 w 142"/>
              <a:gd name="T55" fmla="*/ 36 h 281"/>
              <a:gd name="T56" fmla="*/ 84 w 142"/>
              <a:gd name="T57" fmla="*/ 54 h 281"/>
              <a:gd name="T58" fmla="*/ 73 w 142"/>
              <a:gd name="T59" fmla="*/ 69 h 281"/>
              <a:gd name="T60" fmla="*/ 68 w 142"/>
              <a:gd name="T61" fmla="*/ 69 h 281"/>
              <a:gd name="T62" fmla="*/ 57 w 142"/>
              <a:gd name="T63" fmla="*/ 77 h 281"/>
              <a:gd name="T64" fmla="*/ 52 w 142"/>
              <a:gd name="T65" fmla="*/ 85 h 281"/>
              <a:gd name="T66" fmla="*/ 27 w 142"/>
              <a:gd name="T67" fmla="*/ 8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 h="281">
                <a:moveTo>
                  <a:pt x="27" y="89"/>
                </a:moveTo>
                <a:lnTo>
                  <a:pt x="23" y="145"/>
                </a:lnTo>
                <a:lnTo>
                  <a:pt x="11" y="180"/>
                </a:lnTo>
                <a:lnTo>
                  <a:pt x="0" y="213"/>
                </a:lnTo>
                <a:lnTo>
                  <a:pt x="0" y="238"/>
                </a:lnTo>
                <a:lnTo>
                  <a:pt x="3" y="259"/>
                </a:lnTo>
                <a:lnTo>
                  <a:pt x="16" y="277"/>
                </a:lnTo>
                <a:lnTo>
                  <a:pt x="27" y="279"/>
                </a:lnTo>
                <a:lnTo>
                  <a:pt x="35" y="279"/>
                </a:lnTo>
                <a:lnTo>
                  <a:pt x="46" y="281"/>
                </a:lnTo>
                <a:lnTo>
                  <a:pt x="52" y="267"/>
                </a:lnTo>
                <a:lnTo>
                  <a:pt x="57" y="230"/>
                </a:lnTo>
                <a:lnTo>
                  <a:pt x="73" y="205"/>
                </a:lnTo>
                <a:lnTo>
                  <a:pt x="76" y="168"/>
                </a:lnTo>
                <a:lnTo>
                  <a:pt x="84" y="153"/>
                </a:lnTo>
                <a:lnTo>
                  <a:pt x="91" y="143"/>
                </a:lnTo>
                <a:lnTo>
                  <a:pt x="96" y="116"/>
                </a:lnTo>
                <a:lnTo>
                  <a:pt x="107" y="100"/>
                </a:lnTo>
                <a:lnTo>
                  <a:pt x="114" y="87"/>
                </a:lnTo>
                <a:lnTo>
                  <a:pt x="121" y="77"/>
                </a:lnTo>
                <a:lnTo>
                  <a:pt x="121" y="71"/>
                </a:lnTo>
                <a:lnTo>
                  <a:pt x="137" y="56"/>
                </a:lnTo>
                <a:lnTo>
                  <a:pt x="139" y="31"/>
                </a:lnTo>
                <a:lnTo>
                  <a:pt x="142" y="17"/>
                </a:lnTo>
                <a:lnTo>
                  <a:pt x="128" y="11"/>
                </a:lnTo>
                <a:lnTo>
                  <a:pt x="119" y="0"/>
                </a:lnTo>
                <a:lnTo>
                  <a:pt x="107" y="11"/>
                </a:lnTo>
                <a:lnTo>
                  <a:pt x="96" y="36"/>
                </a:lnTo>
                <a:lnTo>
                  <a:pt x="84" y="54"/>
                </a:lnTo>
                <a:lnTo>
                  <a:pt x="73" y="69"/>
                </a:lnTo>
                <a:lnTo>
                  <a:pt x="68" y="69"/>
                </a:lnTo>
                <a:lnTo>
                  <a:pt x="57" y="77"/>
                </a:lnTo>
                <a:lnTo>
                  <a:pt x="52" y="85"/>
                </a:lnTo>
                <a:lnTo>
                  <a:pt x="27" y="89"/>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910" name="Freeform 46"/>
          <p:cNvSpPr>
            <a:spLocks/>
          </p:cNvSpPr>
          <p:nvPr/>
        </p:nvSpPr>
        <p:spPr bwMode="auto">
          <a:xfrm>
            <a:off x="6846888" y="1666875"/>
            <a:ext cx="1409700" cy="1147763"/>
          </a:xfrm>
          <a:custGeom>
            <a:avLst/>
            <a:gdLst>
              <a:gd name="T0" fmla="*/ 114 w 1951"/>
              <a:gd name="T1" fmla="*/ 558 h 1332"/>
              <a:gd name="T2" fmla="*/ 130 w 1951"/>
              <a:gd name="T3" fmla="*/ 461 h 1332"/>
              <a:gd name="T4" fmla="*/ 196 w 1951"/>
              <a:gd name="T5" fmla="*/ 405 h 1332"/>
              <a:gd name="T6" fmla="*/ 271 w 1951"/>
              <a:gd name="T7" fmla="*/ 378 h 1332"/>
              <a:gd name="T8" fmla="*/ 292 w 1951"/>
              <a:gd name="T9" fmla="*/ 322 h 1332"/>
              <a:gd name="T10" fmla="*/ 388 w 1951"/>
              <a:gd name="T11" fmla="*/ 272 h 1332"/>
              <a:gd name="T12" fmla="*/ 450 w 1951"/>
              <a:gd name="T13" fmla="*/ 202 h 1332"/>
              <a:gd name="T14" fmla="*/ 422 w 1951"/>
              <a:gd name="T15" fmla="*/ 167 h 1332"/>
              <a:gd name="T16" fmla="*/ 427 w 1951"/>
              <a:gd name="T17" fmla="*/ 134 h 1332"/>
              <a:gd name="T18" fmla="*/ 365 w 1951"/>
              <a:gd name="T19" fmla="*/ 182 h 1332"/>
              <a:gd name="T20" fmla="*/ 345 w 1951"/>
              <a:gd name="T21" fmla="*/ 277 h 1332"/>
              <a:gd name="T22" fmla="*/ 303 w 1951"/>
              <a:gd name="T23" fmla="*/ 306 h 1332"/>
              <a:gd name="T24" fmla="*/ 281 w 1951"/>
              <a:gd name="T25" fmla="*/ 256 h 1332"/>
              <a:gd name="T26" fmla="*/ 223 w 1951"/>
              <a:gd name="T27" fmla="*/ 279 h 1332"/>
              <a:gd name="T28" fmla="*/ 207 w 1951"/>
              <a:gd name="T29" fmla="*/ 241 h 1332"/>
              <a:gd name="T30" fmla="*/ 208 w 1951"/>
              <a:gd name="T31" fmla="*/ 204 h 1332"/>
              <a:gd name="T32" fmla="*/ 271 w 1951"/>
              <a:gd name="T33" fmla="*/ 179 h 1332"/>
              <a:gd name="T34" fmla="*/ 312 w 1951"/>
              <a:gd name="T35" fmla="*/ 115 h 1332"/>
              <a:gd name="T36" fmla="*/ 377 w 1951"/>
              <a:gd name="T37" fmla="*/ 39 h 1332"/>
              <a:gd name="T38" fmla="*/ 468 w 1951"/>
              <a:gd name="T39" fmla="*/ 18 h 1332"/>
              <a:gd name="T40" fmla="*/ 589 w 1951"/>
              <a:gd name="T41" fmla="*/ 76 h 1332"/>
              <a:gd name="T42" fmla="*/ 547 w 1951"/>
              <a:gd name="T43" fmla="*/ 167 h 1332"/>
              <a:gd name="T44" fmla="*/ 589 w 1951"/>
              <a:gd name="T45" fmla="*/ 213 h 1332"/>
              <a:gd name="T46" fmla="*/ 627 w 1951"/>
              <a:gd name="T47" fmla="*/ 161 h 1332"/>
              <a:gd name="T48" fmla="*/ 789 w 1951"/>
              <a:gd name="T49" fmla="*/ 140 h 1332"/>
              <a:gd name="T50" fmla="*/ 984 w 1951"/>
              <a:gd name="T51" fmla="*/ 25 h 1332"/>
              <a:gd name="T52" fmla="*/ 1289 w 1951"/>
              <a:gd name="T53" fmla="*/ 76 h 1332"/>
              <a:gd name="T54" fmla="*/ 1840 w 1951"/>
              <a:gd name="T55" fmla="*/ 169 h 1332"/>
              <a:gd name="T56" fmla="*/ 1888 w 1951"/>
              <a:gd name="T57" fmla="*/ 223 h 1332"/>
              <a:gd name="T58" fmla="*/ 1906 w 1951"/>
              <a:gd name="T59" fmla="*/ 403 h 1332"/>
              <a:gd name="T60" fmla="*/ 1746 w 1951"/>
              <a:gd name="T61" fmla="*/ 258 h 1332"/>
              <a:gd name="T62" fmla="*/ 1620 w 1951"/>
              <a:gd name="T63" fmla="*/ 324 h 1332"/>
              <a:gd name="T64" fmla="*/ 1794 w 1951"/>
              <a:gd name="T65" fmla="*/ 576 h 1332"/>
              <a:gd name="T66" fmla="*/ 1723 w 1951"/>
              <a:gd name="T67" fmla="*/ 688 h 1332"/>
              <a:gd name="T68" fmla="*/ 1838 w 1951"/>
              <a:gd name="T69" fmla="*/ 934 h 1332"/>
              <a:gd name="T70" fmla="*/ 1721 w 1951"/>
              <a:gd name="T71" fmla="*/ 1062 h 1332"/>
              <a:gd name="T72" fmla="*/ 1691 w 1951"/>
              <a:gd name="T73" fmla="*/ 1163 h 1332"/>
              <a:gd name="T74" fmla="*/ 1684 w 1951"/>
              <a:gd name="T75" fmla="*/ 1260 h 1332"/>
              <a:gd name="T76" fmla="*/ 1643 w 1951"/>
              <a:gd name="T77" fmla="*/ 1256 h 1332"/>
              <a:gd name="T78" fmla="*/ 1522 w 1951"/>
              <a:gd name="T79" fmla="*/ 1051 h 1332"/>
              <a:gd name="T80" fmla="*/ 1349 w 1951"/>
              <a:gd name="T81" fmla="*/ 1045 h 1332"/>
              <a:gd name="T82" fmla="*/ 1246 w 1951"/>
              <a:gd name="T83" fmla="*/ 1165 h 1332"/>
              <a:gd name="T84" fmla="*/ 1034 w 1951"/>
              <a:gd name="T85" fmla="*/ 905 h 1332"/>
              <a:gd name="T86" fmla="*/ 755 w 1951"/>
              <a:gd name="T87" fmla="*/ 814 h 1332"/>
              <a:gd name="T88" fmla="*/ 966 w 1951"/>
              <a:gd name="T89" fmla="*/ 975 h 1332"/>
              <a:gd name="T90" fmla="*/ 719 w 1951"/>
              <a:gd name="T91" fmla="*/ 1120 h 1332"/>
              <a:gd name="T92" fmla="*/ 655 w 1951"/>
              <a:gd name="T93" fmla="*/ 983 h 1332"/>
              <a:gd name="T94" fmla="*/ 552 w 1951"/>
              <a:gd name="T95" fmla="*/ 824 h 1332"/>
              <a:gd name="T96" fmla="*/ 491 w 1951"/>
              <a:gd name="T97" fmla="*/ 706 h 1332"/>
              <a:gd name="T98" fmla="*/ 463 w 1951"/>
              <a:gd name="T99" fmla="*/ 653 h 1332"/>
              <a:gd name="T100" fmla="*/ 426 w 1951"/>
              <a:gd name="T101" fmla="*/ 618 h 1332"/>
              <a:gd name="T102" fmla="*/ 411 w 1951"/>
              <a:gd name="T103" fmla="*/ 680 h 1332"/>
              <a:gd name="T104" fmla="*/ 360 w 1951"/>
              <a:gd name="T105" fmla="*/ 584 h 1332"/>
              <a:gd name="T106" fmla="*/ 301 w 1951"/>
              <a:gd name="T107" fmla="*/ 551 h 1332"/>
              <a:gd name="T108" fmla="*/ 363 w 1951"/>
              <a:gd name="T109" fmla="*/ 634 h 1332"/>
              <a:gd name="T110" fmla="*/ 337 w 1951"/>
              <a:gd name="T111" fmla="*/ 653 h 1332"/>
              <a:gd name="T112" fmla="*/ 287 w 1951"/>
              <a:gd name="T113" fmla="*/ 597 h 1332"/>
              <a:gd name="T114" fmla="*/ 230 w 1951"/>
              <a:gd name="T115" fmla="*/ 560 h 1332"/>
              <a:gd name="T116" fmla="*/ 155 w 1951"/>
              <a:gd name="T117" fmla="*/ 607 h 1332"/>
              <a:gd name="T118" fmla="*/ 139 w 1951"/>
              <a:gd name="T119" fmla="*/ 665 h 1332"/>
              <a:gd name="T120" fmla="*/ 87 w 1951"/>
              <a:gd name="T121" fmla="*/ 704 h 1332"/>
              <a:gd name="T122" fmla="*/ 11 w 1951"/>
              <a:gd name="T123" fmla="*/ 680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51" h="1332">
                <a:moveTo>
                  <a:pt x="0" y="597"/>
                </a:moveTo>
                <a:lnTo>
                  <a:pt x="18" y="578"/>
                </a:lnTo>
                <a:lnTo>
                  <a:pt x="29" y="564"/>
                </a:lnTo>
                <a:lnTo>
                  <a:pt x="52" y="564"/>
                </a:lnTo>
                <a:lnTo>
                  <a:pt x="77" y="568"/>
                </a:lnTo>
                <a:lnTo>
                  <a:pt x="95" y="560"/>
                </a:lnTo>
                <a:lnTo>
                  <a:pt x="114" y="558"/>
                </a:lnTo>
                <a:lnTo>
                  <a:pt x="116" y="533"/>
                </a:lnTo>
                <a:lnTo>
                  <a:pt x="127" y="516"/>
                </a:lnTo>
                <a:lnTo>
                  <a:pt x="100" y="498"/>
                </a:lnTo>
                <a:lnTo>
                  <a:pt x="96" y="483"/>
                </a:lnTo>
                <a:lnTo>
                  <a:pt x="98" y="463"/>
                </a:lnTo>
                <a:lnTo>
                  <a:pt x="118" y="463"/>
                </a:lnTo>
                <a:lnTo>
                  <a:pt x="130" y="461"/>
                </a:lnTo>
                <a:lnTo>
                  <a:pt x="132" y="463"/>
                </a:lnTo>
                <a:lnTo>
                  <a:pt x="146" y="450"/>
                </a:lnTo>
                <a:lnTo>
                  <a:pt x="160" y="444"/>
                </a:lnTo>
                <a:lnTo>
                  <a:pt x="166" y="444"/>
                </a:lnTo>
                <a:lnTo>
                  <a:pt x="175" y="432"/>
                </a:lnTo>
                <a:lnTo>
                  <a:pt x="185" y="427"/>
                </a:lnTo>
                <a:lnTo>
                  <a:pt x="196" y="405"/>
                </a:lnTo>
                <a:lnTo>
                  <a:pt x="203" y="411"/>
                </a:lnTo>
                <a:lnTo>
                  <a:pt x="217" y="396"/>
                </a:lnTo>
                <a:lnTo>
                  <a:pt x="219" y="396"/>
                </a:lnTo>
                <a:lnTo>
                  <a:pt x="237" y="380"/>
                </a:lnTo>
                <a:lnTo>
                  <a:pt x="248" y="378"/>
                </a:lnTo>
                <a:lnTo>
                  <a:pt x="262" y="378"/>
                </a:lnTo>
                <a:lnTo>
                  <a:pt x="271" y="378"/>
                </a:lnTo>
                <a:lnTo>
                  <a:pt x="264" y="357"/>
                </a:lnTo>
                <a:lnTo>
                  <a:pt x="260" y="341"/>
                </a:lnTo>
                <a:lnTo>
                  <a:pt x="256" y="306"/>
                </a:lnTo>
                <a:lnTo>
                  <a:pt x="278" y="303"/>
                </a:lnTo>
                <a:lnTo>
                  <a:pt x="289" y="297"/>
                </a:lnTo>
                <a:lnTo>
                  <a:pt x="283" y="312"/>
                </a:lnTo>
                <a:lnTo>
                  <a:pt x="292" y="322"/>
                </a:lnTo>
                <a:lnTo>
                  <a:pt x="301" y="334"/>
                </a:lnTo>
                <a:lnTo>
                  <a:pt x="306" y="343"/>
                </a:lnTo>
                <a:lnTo>
                  <a:pt x="331" y="341"/>
                </a:lnTo>
                <a:lnTo>
                  <a:pt x="353" y="310"/>
                </a:lnTo>
                <a:lnTo>
                  <a:pt x="369" y="295"/>
                </a:lnTo>
                <a:lnTo>
                  <a:pt x="377" y="285"/>
                </a:lnTo>
                <a:lnTo>
                  <a:pt x="388" y="272"/>
                </a:lnTo>
                <a:lnTo>
                  <a:pt x="399" y="256"/>
                </a:lnTo>
                <a:lnTo>
                  <a:pt x="408" y="262"/>
                </a:lnTo>
                <a:lnTo>
                  <a:pt x="408" y="252"/>
                </a:lnTo>
                <a:lnTo>
                  <a:pt x="413" y="246"/>
                </a:lnTo>
                <a:lnTo>
                  <a:pt x="429" y="250"/>
                </a:lnTo>
                <a:lnTo>
                  <a:pt x="456" y="277"/>
                </a:lnTo>
                <a:lnTo>
                  <a:pt x="450" y="202"/>
                </a:lnTo>
                <a:lnTo>
                  <a:pt x="427" y="235"/>
                </a:lnTo>
                <a:lnTo>
                  <a:pt x="410" y="233"/>
                </a:lnTo>
                <a:lnTo>
                  <a:pt x="404" y="213"/>
                </a:lnTo>
                <a:lnTo>
                  <a:pt x="404" y="202"/>
                </a:lnTo>
                <a:lnTo>
                  <a:pt x="399" y="196"/>
                </a:lnTo>
                <a:lnTo>
                  <a:pt x="413" y="179"/>
                </a:lnTo>
                <a:lnTo>
                  <a:pt x="422" y="167"/>
                </a:lnTo>
                <a:lnTo>
                  <a:pt x="431" y="163"/>
                </a:lnTo>
                <a:lnTo>
                  <a:pt x="438" y="161"/>
                </a:lnTo>
                <a:lnTo>
                  <a:pt x="443" y="151"/>
                </a:lnTo>
                <a:lnTo>
                  <a:pt x="450" y="148"/>
                </a:lnTo>
                <a:lnTo>
                  <a:pt x="459" y="148"/>
                </a:lnTo>
                <a:lnTo>
                  <a:pt x="443" y="130"/>
                </a:lnTo>
                <a:lnTo>
                  <a:pt x="427" y="134"/>
                </a:lnTo>
                <a:lnTo>
                  <a:pt x="417" y="134"/>
                </a:lnTo>
                <a:lnTo>
                  <a:pt x="408" y="128"/>
                </a:lnTo>
                <a:lnTo>
                  <a:pt x="408" y="140"/>
                </a:lnTo>
                <a:lnTo>
                  <a:pt x="399" y="153"/>
                </a:lnTo>
                <a:lnTo>
                  <a:pt x="386" y="173"/>
                </a:lnTo>
                <a:lnTo>
                  <a:pt x="374" y="182"/>
                </a:lnTo>
                <a:lnTo>
                  <a:pt x="365" y="182"/>
                </a:lnTo>
                <a:lnTo>
                  <a:pt x="361" y="196"/>
                </a:lnTo>
                <a:lnTo>
                  <a:pt x="361" y="202"/>
                </a:lnTo>
                <a:lnTo>
                  <a:pt x="354" y="208"/>
                </a:lnTo>
                <a:lnTo>
                  <a:pt x="363" y="233"/>
                </a:lnTo>
                <a:lnTo>
                  <a:pt x="369" y="246"/>
                </a:lnTo>
                <a:lnTo>
                  <a:pt x="358" y="264"/>
                </a:lnTo>
                <a:lnTo>
                  <a:pt x="345" y="277"/>
                </a:lnTo>
                <a:lnTo>
                  <a:pt x="342" y="295"/>
                </a:lnTo>
                <a:lnTo>
                  <a:pt x="335" y="310"/>
                </a:lnTo>
                <a:lnTo>
                  <a:pt x="328" y="310"/>
                </a:lnTo>
                <a:lnTo>
                  <a:pt x="317" y="312"/>
                </a:lnTo>
                <a:lnTo>
                  <a:pt x="306" y="318"/>
                </a:lnTo>
                <a:lnTo>
                  <a:pt x="303" y="316"/>
                </a:lnTo>
                <a:lnTo>
                  <a:pt x="303" y="306"/>
                </a:lnTo>
                <a:lnTo>
                  <a:pt x="301" y="289"/>
                </a:lnTo>
                <a:lnTo>
                  <a:pt x="292" y="289"/>
                </a:lnTo>
                <a:lnTo>
                  <a:pt x="287" y="279"/>
                </a:lnTo>
                <a:lnTo>
                  <a:pt x="289" y="264"/>
                </a:lnTo>
                <a:lnTo>
                  <a:pt x="290" y="256"/>
                </a:lnTo>
                <a:lnTo>
                  <a:pt x="289" y="252"/>
                </a:lnTo>
                <a:lnTo>
                  <a:pt x="281" y="256"/>
                </a:lnTo>
                <a:lnTo>
                  <a:pt x="278" y="256"/>
                </a:lnTo>
                <a:lnTo>
                  <a:pt x="272" y="254"/>
                </a:lnTo>
                <a:lnTo>
                  <a:pt x="269" y="252"/>
                </a:lnTo>
                <a:lnTo>
                  <a:pt x="260" y="260"/>
                </a:lnTo>
                <a:lnTo>
                  <a:pt x="251" y="270"/>
                </a:lnTo>
                <a:lnTo>
                  <a:pt x="242" y="281"/>
                </a:lnTo>
                <a:lnTo>
                  <a:pt x="223" y="279"/>
                </a:lnTo>
                <a:lnTo>
                  <a:pt x="210" y="277"/>
                </a:lnTo>
                <a:lnTo>
                  <a:pt x="201" y="266"/>
                </a:lnTo>
                <a:lnTo>
                  <a:pt x="201" y="260"/>
                </a:lnTo>
                <a:lnTo>
                  <a:pt x="207" y="252"/>
                </a:lnTo>
                <a:lnTo>
                  <a:pt x="214" y="246"/>
                </a:lnTo>
                <a:lnTo>
                  <a:pt x="219" y="237"/>
                </a:lnTo>
                <a:lnTo>
                  <a:pt x="207" y="241"/>
                </a:lnTo>
                <a:lnTo>
                  <a:pt x="201" y="231"/>
                </a:lnTo>
                <a:lnTo>
                  <a:pt x="201" y="225"/>
                </a:lnTo>
                <a:lnTo>
                  <a:pt x="219" y="223"/>
                </a:lnTo>
                <a:lnTo>
                  <a:pt x="235" y="221"/>
                </a:lnTo>
                <a:lnTo>
                  <a:pt x="224" y="215"/>
                </a:lnTo>
                <a:lnTo>
                  <a:pt x="208" y="217"/>
                </a:lnTo>
                <a:lnTo>
                  <a:pt x="208" y="204"/>
                </a:lnTo>
                <a:lnTo>
                  <a:pt x="216" y="196"/>
                </a:lnTo>
                <a:lnTo>
                  <a:pt x="232" y="188"/>
                </a:lnTo>
                <a:lnTo>
                  <a:pt x="237" y="179"/>
                </a:lnTo>
                <a:lnTo>
                  <a:pt x="242" y="175"/>
                </a:lnTo>
                <a:lnTo>
                  <a:pt x="255" y="173"/>
                </a:lnTo>
                <a:lnTo>
                  <a:pt x="265" y="175"/>
                </a:lnTo>
                <a:lnTo>
                  <a:pt x="271" y="179"/>
                </a:lnTo>
                <a:lnTo>
                  <a:pt x="280" y="173"/>
                </a:lnTo>
                <a:lnTo>
                  <a:pt x="271" y="171"/>
                </a:lnTo>
                <a:lnTo>
                  <a:pt x="271" y="155"/>
                </a:lnTo>
                <a:lnTo>
                  <a:pt x="294" y="136"/>
                </a:lnTo>
                <a:lnTo>
                  <a:pt x="306" y="124"/>
                </a:lnTo>
                <a:lnTo>
                  <a:pt x="313" y="122"/>
                </a:lnTo>
                <a:lnTo>
                  <a:pt x="312" y="115"/>
                </a:lnTo>
                <a:lnTo>
                  <a:pt x="322" y="101"/>
                </a:lnTo>
                <a:lnTo>
                  <a:pt x="335" y="82"/>
                </a:lnTo>
                <a:lnTo>
                  <a:pt x="349" y="74"/>
                </a:lnTo>
                <a:lnTo>
                  <a:pt x="338" y="66"/>
                </a:lnTo>
                <a:lnTo>
                  <a:pt x="367" y="47"/>
                </a:lnTo>
                <a:lnTo>
                  <a:pt x="379" y="49"/>
                </a:lnTo>
                <a:lnTo>
                  <a:pt x="377" y="39"/>
                </a:lnTo>
                <a:lnTo>
                  <a:pt x="402" y="37"/>
                </a:lnTo>
                <a:lnTo>
                  <a:pt x="449" y="4"/>
                </a:lnTo>
                <a:lnTo>
                  <a:pt x="456" y="0"/>
                </a:lnTo>
                <a:lnTo>
                  <a:pt x="447" y="25"/>
                </a:lnTo>
                <a:lnTo>
                  <a:pt x="458" y="12"/>
                </a:lnTo>
                <a:lnTo>
                  <a:pt x="470" y="8"/>
                </a:lnTo>
                <a:lnTo>
                  <a:pt x="468" y="18"/>
                </a:lnTo>
                <a:lnTo>
                  <a:pt x="504" y="6"/>
                </a:lnTo>
                <a:lnTo>
                  <a:pt x="522" y="16"/>
                </a:lnTo>
                <a:lnTo>
                  <a:pt x="497" y="27"/>
                </a:lnTo>
                <a:lnTo>
                  <a:pt x="506" y="39"/>
                </a:lnTo>
                <a:lnTo>
                  <a:pt x="541" y="37"/>
                </a:lnTo>
                <a:lnTo>
                  <a:pt x="593" y="56"/>
                </a:lnTo>
                <a:lnTo>
                  <a:pt x="589" y="76"/>
                </a:lnTo>
                <a:lnTo>
                  <a:pt x="568" y="95"/>
                </a:lnTo>
                <a:lnTo>
                  <a:pt x="536" y="105"/>
                </a:lnTo>
                <a:lnTo>
                  <a:pt x="531" y="128"/>
                </a:lnTo>
                <a:lnTo>
                  <a:pt x="532" y="148"/>
                </a:lnTo>
                <a:lnTo>
                  <a:pt x="541" y="153"/>
                </a:lnTo>
                <a:lnTo>
                  <a:pt x="543" y="163"/>
                </a:lnTo>
                <a:lnTo>
                  <a:pt x="547" y="167"/>
                </a:lnTo>
                <a:lnTo>
                  <a:pt x="554" y="171"/>
                </a:lnTo>
                <a:lnTo>
                  <a:pt x="555" y="184"/>
                </a:lnTo>
                <a:lnTo>
                  <a:pt x="566" y="198"/>
                </a:lnTo>
                <a:lnTo>
                  <a:pt x="566" y="204"/>
                </a:lnTo>
                <a:lnTo>
                  <a:pt x="577" y="204"/>
                </a:lnTo>
                <a:lnTo>
                  <a:pt x="580" y="208"/>
                </a:lnTo>
                <a:lnTo>
                  <a:pt x="589" y="213"/>
                </a:lnTo>
                <a:lnTo>
                  <a:pt x="595" y="206"/>
                </a:lnTo>
                <a:lnTo>
                  <a:pt x="600" y="196"/>
                </a:lnTo>
                <a:lnTo>
                  <a:pt x="603" y="190"/>
                </a:lnTo>
                <a:lnTo>
                  <a:pt x="612" y="194"/>
                </a:lnTo>
                <a:lnTo>
                  <a:pt x="623" y="179"/>
                </a:lnTo>
                <a:lnTo>
                  <a:pt x="623" y="169"/>
                </a:lnTo>
                <a:lnTo>
                  <a:pt x="627" y="161"/>
                </a:lnTo>
                <a:lnTo>
                  <a:pt x="628" y="155"/>
                </a:lnTo>
                <a:lnTo>
                  <a:pt x="650" y="148"/>
                </a:lnTo>
                <a:lnTo>
                  <a:pt x="668" y="142"/>
                </a:lnTo>
                <a:lnTo>
                  <a:pt x="691" y="134"/>
                </a:lnTo>
                <a:lnTo>
                  <a:pt x="717" y="140"/>
                </a:lnTo>
                <a:lnTo>
                  <a:pt x="744" y="140"/>
                </a:lnTo>
                <a:lnTo>
                  <a:pt x="789" y="140"/>
                </a:lnTo>
                <a:lnTo>
                  <a:pt x="796" y="89"/>
                </a:lnTo>
                <a:lnTo>
                  <a:pt x="821" y="91"/>
                </a:lnTo>
                <a:lnTo>
                  <a:pt x="838" y="130"/>
                </a:lnTo>
                <a:lnTo>
                  <a:pt x="842" y="97"/>
                </a:lnTo>
                <a:lnTo>
                  <a:pt x="924" y="6"/>
                </a:lnTo>
                <a:lnTo>
                  <a:pt x="956" y="6"/>
                </a:lnTo>
                <a:lnTo>
                  <a:pt x="984" y="25"/>
                </a:lnTo>
                <a:lnTo>
                  <a:pt x="1022" y="22"/>
                </a:lnTo>
                <a:lnTo>
                  <a:pt x="1071" y="56"/>
                </a:lnTo>
                <a:lnTo>
                  <a:pt x="1128" y="74"/>
                </a:lnTo>
                <a:lnTo>
                  <a:pt x="1169" y="70"/>
                </a:lnTo>
                <a:lnTo>
                  <a:pt x="1223" y="91"/>
                </a:lnTo>
                <a:lnTo>
                  <a:pt x="1267" y="91"/>
                </a:lnTo>
                <a:lnTo>
                  <a:pt x="1289" y="76"/>
                </a:lnTo>
                <a:lnTo>
                  <a:pt x="1338" y="76"/>
                </a:lnTo>
                <a:lnTo>
                  <a:pt x="1365" y="93"/>
                </a:lnTo>
                <a:lnTo>
                  <a:pt x="1433" y="93"/>
                </a:lnTo>
                <a:lnTo>
                  <a:pt x="1490" y="122"/>
                </a:lnTo>
                <a:lnTo>
                  <a:pt x="1595" y="118"/>
                </a:lnTo>
                <a:lnTo>
                  <a:pt x="1760" y="130"/>
                </a:lnTo>
                <a:lnTo>
                  <a:pt x="1840" y="169"/>
                </a:lnTo>
                <a:lnTo>
                  <a:pt x="1908" y="194"/>
                </a:lnTo>
                <a:lnTo>
                  <a:pt x="1951" y="215"/>
                </a:lnTo>
                <a:lnTo>
                  <a:pt x="1938" y="221"/>
                </a:lnTo>
                <a:lnTo>
                  <a:pt x="1908" y="204"/>
                </a:lnTo>
                <a:lnTo>
                  <a:pt x="1838" y="198"/>
                </a:lnTo>
                <a:lnTo>
                  <a:pt x="1858" y="215"/>
                </a:lnTo>
                <a:lnTo>
                  <a:pt x="1888" y="223"/>
                </a:lnTo>
                <a:lnTo>
                  <a:pt x="1879" y="250"/>
                </a:lnTo>
                <a:lnTo>
                  <a:pt x="1847" y="266"/>
                </a:lnTo>
                <a:lnTo>
                  <a:pt x="1837" y="293"/>
                </a:lnTo>
                <a:lnTo>
                  <a:pt x="1879" y="318"/>
                </a:lnTo>
                <a:lnTo>
                  <a:pt x="1910" y="351"/>
                </a:lnTo>
                <a:lnTo>
                  <a:pt x="1926" y="399"/>
                </a:lnTo>
                <a:lnTo>
                  <a:pt x="1906" y="403"/>
                </a:lnTo>
                <a:lnTo>
                  <a:pt x="1863" y="388"/>
                </a:lnTo>
                <a:lnTo>
                  <a:pt x="1819" y="353"/>
                </a:lnTo>
                <a:lnTo>
                  <a:pt x="1801" y="334"/>
                </a:lnTo>
                <a:lnTo>
                  <a:pt x="1790" y="310"/>
                </a:lnTo>
                <a:lnTo>
                  <a:pt x="1780" y="272"/>
                </a:lnTo>
                <a:lnTo>
                  <a:pt x="1762" y="260"/>
                </a:lnTo>
                <a:lnTo>
                  <a:pt x="1746" y="258"/>
                </a:lnTo>
                <a:lnTo>
                  <a:pt x="1732" y="262"/>
                </a:lnTo>
                <a:lnTo>
                  <a:pt x="1748" y="291"/>
                </a:lnTo>
                <a:lnTo>
                  <a:pt x="1705" y="295"/>
                </a:lnTo>
                <a:lnTo>
                  <a:pt x="1685" y="281"/>
                </a:lnTo>
                <a:lnTo>
                  <a:pt x="1648" y="289"/>
                </a:lnTo>
                <a:lnTo>
                  <a:pt x="1620" y="312"/>
                </a:lnTo>
                <a:lnTo>
                  <a:pt x="1620" y="324"/>
                </a:lnTo>
                <a:lnTo>
                  <a:pt x="1630" y="345"/>
                </a:lnTo>
                <a:lnTo>
                  <a:pt x="1675" y="351"/>
                </a:lnTo>
                <a:lnTo>
                  <a:pt x="1710" y="376"/>
                </a:lnTo>
                <a:lnTo>
                  <a:pt x="1771" y="444"/>
                </a:lnTo>
                <a:lnTo>
                  <a:pt x="1796" y="489"/>
                </a:lnTo>
                <a:lnTo>
                  <a:pt x="1799" y="537"/>
                </a:lnTo>
                <a:lnTo>
                  <a:pt x="1794" y="576"/>
                </a:lnTo>
                <a:lnTo>
                  <a:pt x="1780" y="576"/>
                </a:lnTo>
                <a:lnTo>
                  <a:pt x="1764" y="562"/>
                </a:lnTo>
                <a:lnTo>
                  <a:pt x="1741" y="580"/>
                </a:lnTo>
                <a:lnTo>
                  <a:pt x="1717" y="597"/>
                </a:lnTo>
                <a:lnTo>
                  <a:pt x="1714" y="628"/>
                </a:lnTo>
                <a:lnTo>
                  <a:pt x="1739" y="661"/>
                </a:lnTo>
                <a:lnTo>
                  <a:pt x="1723" y="688"/>
                </a:lnTo>
                <a:lnTo>
                  <a:pt x="1717" y="733"/>
                </a:lnTo>
                <a:lnTo>
                  <a:pt x="1748" y="762"/>
                </a:lnTo>
                <a:lnTo>
                  <a:pt x="1782" y="770"/>
                </a:lnTo>
                <a:lnTo>
                  <a:pt x="1817" y="801"/>
                </a:lnTo>
                <a:lnTo>
                  <a:pt x="1847" y="843"/>
                </a:lnTo>
                <a:lnTo>
                  <a:pt x="1849" y="905"/>
                </a:lnTo>
                <a:lnTo>
                  <a:pt x="1838" y="934"/>
                </a:lnTo>
                <a:lnTo>
                  <a:pt x="1806" y="958"/>
                </a:lnTo>
                <a:lnTo>
                  <a:pt x="1767" y="971"/>
                </a:lnTo>
                <a:lnTo>
                  <a:pt x="1742" y="989"/>
                </a:lnTo>
                <a:lnTo>
                  <a:pt x="1728" y="979"/>
                </a:lnTo>
                <a:lnTo>
                  <a:pt x="1716" y="989"/>
                </a:lnTo>
                <a:lnTo>
                  <a:pt x="1712" y="1035"/>
                </a:lnTo>
                <a:lnTo>
                  <a:pt x="1721" y="1062"/>
                </a:lnTo>
                <a:lnTo>
                  <a:pt x="1760" y="1093"/>
                </a:lnTo>
                <a:lnTo>
                  <a:pt x="1776" y="1124"/>
                </a:lnTo>
                <a:lnTo>
                  <a:pt x="1789" y="1142"/>
                </a:lnTo>
                <a:lnTo>
                  <a:pt x="1785" y="1175"/>
                </a:lnTo>
                <a:lnTo>
                  <a:pt x="1760" y="1202"/>
                </a:lnTo>
                <a:lnTo>
                  <a:pt x="1733" y="1202"/>
                </a:lnTo>
                <a:lnTo>
                  <a:pt x="1691" y="1163"/>
                </a:lnTo>
                <a:lnTo>
                  <a:pt x="1661" y="1149"/>
                </a:lnTo>
                <a:lnTo>
                  <a:pt x="1648" y="1140"/>
                </a:lnTo>
                <a:lnTo>
                  <a:pt x="1636" y="1161"/>
                </a:lnTo>
                <a:lnTo>
                  <a:pt x="1639" y="1190"/>
                </a:lnTo>
                <a:lnTo>
                  <a:pt x="1650" y="1213"/>
                </a:lnTo>
                <a:lnTo>
                  <a:pt x="1657" y="1248"/>
                </a:lnTo>
                <a:lnTo>
                  <a:pt x="1684" y="1260"/>
                </a:lnTo>
                <a:lnTo>
                  <a:pt x="1675" y="1279"/>
                </a:lnTo>
                <a:lnTo>
                  <a:pt x="1677" y="1306"/>
                </a:lnTo>
                <a:lnTo>
                  <a:pt x="1685" y="1332"/>
                </a:lnTo>
                <a:lnTo>
                  <a:pt x="1668" y="1330"/>
                </a:lnTo>
                <a:lnTo>
                  <a:pt x="1648" y="1299"/>
                </a:lnTo>
                <a:lnTo>
                  <a:pt x="1650" y="1266"/>
                </a:lnTo>
                <a:lnTo>
                  <a:pt x="1643" y="1256"/>
                </a:lnTo>
                <a:lnTo>
                  <a:pt x="1636" y="1219"/>
                </a:lnTo>
                <a:lnTo>
                  <a:pt x="1627" y="1209"/>
                </a:lnTo>
                <a:lnTo>
                  <a:pt x="1623" y="1157"/>
                </a:lnTo>
                <a:lnTo>
                  <a:pt x="1611" y="1124"/>
                </a:lnTo>
                <a:lnTo>
                  <a:pt x="1589" y="1095"/>
                </a:lnTo>
                <a:lnTo>
                  <a:pt x="1550" y="1078"/>
                </a:lnTo>
                <a:lnTo>
                  <a:pt x="1522" y="1051"/>
                </a:lnTo>
                <a:lnTo>
                  <a:pt x="1509" y="1031"/>
                </a:lnTo>
                <a:lnTo>
                  <a:pt x="1490" y="1008"/>
                </a:lnTo>
                <a:lnTo>
                  <a:pt x="1459" y="956"/>
                </a:lnTo>
                <a:lnTo>
                  <a:pt x="1433" y="961"/>
                </a:lnTo>
                <a:lnTo>
                  <a:pt x="1397" y="985"/>
                </a:lnTo>
                <a:lnTo>
                  <a:pt x="1381" y="1006"/>
                </a:lnTo>
                <a:lnTo>
                  <a:pt x="1349" y="1045"/>
                </a:lnTo>
                <a:lnTo>
                  <a:pt x="1326" y="1087"/>
                </a:lnTo>
                <a:lnTo>
                  <a:pt x="1317" y="1101"/>
                </a:lnTo>
                <a:lnTo>
                  <a:pt x="1326" y="1151"/>
                </a:lnTo>
                <a:lnTo>
                  <a:pt x="1324" y="1198"/>
                </a:lnTo>
                <a:lnTo>
                  <a:pt x="1296" y="1231"/>
                </a:lnTo>
                <a:lnTo>
                  <a:pt x="1280" y="1233"/>
                </a:lnTo>
                <a:lnTo>
                  <a:pt x="1246" y="1165"/>
                </a:lnTo>
                <a:lnTo>
                  <a:pt x="1219" y="1116"/>
                </a:lnTo>
                <a:lnTo>
                  <a:pt x="1166" y="1025"/>
                </a:lnTo>
                <a:lnTo>
                  <a:pt x="1164" y="989"/>
                </a:lnTo>
                <a:lnTo>
                  <a:pt x="1152" y="973"/>
                </a:lnTo>
                <a:lnTo>
                  <a:pt x="1143" y="996"/>
                </a:lnTo>
                <a:lnTo>
                  <a:pt x="1096" y="944"/>
                </a:lnTo>
                <a:lnTo>
                  <a:pt x="1034" y="905"/>
                </a:lnTo>
                <a:lnTo>
                  <a:pt x="995" y="913"/>
                </a:lnTo>
                <a:lnTo>
                  <a:pt x="938" y="909"/>
                </a:lnTo>
                <a:lnTo>
                  <a:pt x="911" y="880"/>
                </a:lnTo>
                <a:lnTo>
                  <a:pt x="881" y="884"/>
                </a:lnTo>
                <a:lnTo>
                  <a:pt x="838" y="872"/>
                </a:lnTo>
                <a:lnTo>
                  <a:pt x="749" y="775"/>
                </a:lnTo>
                <a:lnTo>
                  <a:pt x="755" y="814"/>
                </a:lnTo>
                <a:lnTo>
                  <a:pt x="781" y="870"/>
                </a:lnTo>
                <a:lnTo>
                  <a:pt x="812" y="909"/>
                </a:lnTo>
                <a:lnTo>
                  <a:pt x="844" y="930"/>
                </a:lnTo>
                <a:lnTo>
                  <a:pt x="879" y="913"/>
                </a:lnTo>
                <a:lnTo>
                  <a:pt x="908" y="913"/>
                </a:lnTo>
                <a:lnTo>
                  <a:pt x="945" y="948"/>
                </a:lnTo>
                <a:lnTo>
                  <a:pt x="966" y="975"/>
                </a:lnTo>
                <a:lnTo>
                  <a:pt x="963" y="992"/>
                </a:lnTo>
                <a:lnTo>
                  <a:pt x="899" y="1068"/>
                </a:lnTo>
                <a:lnTo>
                  <a:pt x="856" y="1097"/>
                </a:lnTo>
                <a:lnTo>
                  <a:pt x="767" y="1136"/>
                </a:lnTo>
                <a:lnTo>
                  <a:pt x="741" y="1149"/>
                </a:lnTo>
                <a:lnTo>
                  <a:pt x="724" y="1136"/>
                </a:lnTo>
                <a:lnTo>
                  <a:pt x="719" y="1120"/>
                </a:lnTo>
                <a:lnTo>
                  <a:pt x="717" y="1097"/>
                </a:lnTo>
                <a:lnTo>
                  <a:pt x="710" y="1074"/>
                </a:lnTo>
                <a:lnTo>
                  <a:pt x="698" y="1056"/>
                </a:lnTo>
                <a:lnTo>
                  <a:pt x="687" y="1039"/>
                </a:lnTo>
                <a:lnTo>
                  <a:pt x="671" y="1016"/>
                </a:lnTo>
                <a:lnTo>
                  <a:pt x="662" y="1002"/>
                </a:lnTo>
                <a:lnTo>
                  <a:pt x="655" y="983"/>
                </a:lnTo>
                <a:lnTo>
                  <a:pt x="643" y="967"/>
                </a:lnTo>
                <a:lnTo>
                  <a:pt x="623" y="925"/>
                </a:lnTo>
                <a:lnTo>
                  <a:pt x="612" y="909"/>
                </a:lnTo>
                <a:lnTo>
                  <a:pt x="598" y="886"/>
                </a:lnTo>
                <a:lnTo>
                  <a:pt x="575" y="855"/>
                </a:lnTo>
                <a:lnTo>
                  <a:pt x="563" y="837"/>
                </a:lnTo>
                <a:lnTo>
                  <a:pt x="552" y="824"/>
                </a:lnTo>
                <a:lnTo>
                  <a:pt x="539" y="797"/>
                </a:lnTo>
                <a:lnTo>
                  <a:pt x="577" y="773"/>
                </a:lnTo>
                <a:lnTo>
                  <a:pt x="593" y="719"/>
                </a:lnTo>
                <a:lnTo>
                  <a:pt x="557" y="704"/>
                </a:lnTo>
                <a:lnTo>
                  <a:pt x="507" y="713"/>
                </a:lnTo>
                <a:lnTo>
                  <a:pt x="497" y="706"/>
                </a:lnTo>
                <a:lnTo>
                  <a:pt x="491" y="706"/>
                </a:lnTo>
                <a:lnTo>
                  <a:pt x="484" y="706"/>
                </a:lnTo>
                <a:lnTo>
                  <a:pt x="479" y="706"/>
                </a:lnTo>
                <a:lnTo>
                  <a:pt x="477" y="696"/>
                </a:lnTo>
                <a:lnTo>
                  <a:pt x="474" y="688"/>
                </a:lnTo>
                <a:lnTo>
                  <a:pt x="474" y="671"/>
                </a:lnTo>
                <a:lnTo>
                  <a:pt x="465" y="663"/>
                </a:lnTo>
                <a:lnTo>
                  <a:pt x="463" y="653"/>
                </a:lnTo>
                <a:lnTo>
                  <a:pt x="458" y="651"/>
                </a:lnTo>
                <a:lnTo>
                  <a:pt x="452" y="642"/>
                </a:lnTo>
                <a:lnTo>
                  <a:pt x="450" y="634"/>
                </a:lnTo>
                <a:lnTo>
                  <a:pt x="447" y="626"/>
                </a:lnTo>
                <a:lnTo>
                  <a:pt x="443" y="618"/>
                </a:lnTo>
                <a:lnTo>
                  <a:pt x="433" y="618"/>
                </a:lnTo>
                <a:lnTo>
                  <a:pt x="426" y="618"/>
                </a:lnTo>
                <a:lnTo>
                  <a:pt x="422" y="618"/>
                </a:lnTo>
                <a:lnTo>
                  <a:pt x="420" y="632"/>
                </a:lnTo>
                <a:lnTo>
                  <a:pt x="420" y="642"/>
                </a:lnTo>
                <a:lnTo>
                  <a:pt x="420" y="655"/>
                </a:lnTo>
                <a:lnTo>
                  <a:pt x="420" y="667"/>
                </a:lnTo>
                <a:lnTo>
                  <a:pt x="420" y="675"/>
                </a:lnTo>
                <a:lnTo>
                  <a:pt x="411" y="680"/>
                </a:lnTo>
                <a:lnTo>
                  <a:pt x="404" y="688"/>
                </a:lnTo>
                <a:lnTo>
                  <a:pt x="393" y="675"/>
                </a:lnTo>
                <a:lnTo>
                  <a:pt x="386" y="659"/>
                </a:lnTo>
                <a:lnTo>
                  <a:pt x="388" y="640"/>
                </a:lnTo>
                <a:lnTo>
                  <a:pt x="377" y="611"/>
                </a:lnTo>
                <a:lnTo>
                  <a:pt x="372" y="595"/>
                </a:lnTo>
                <a:lnTo>
                  <a:pt x="360" y="584"/>
                </a:lnTo>
                <a:lnTo>
                  <a:pt x="345" y="574"/>
                </a:lnTo>
                <a:lnTo>
                  <a:pt x="338" y="560"/>
                </a:lnTo>
                <a:lnTo>
                  <a:pt x="333" y="549"/>
                </a:lnTo>
                <a:lnTo>
                  <a:pt x="321" y="547"/>
                </a:lnTo>
                <a:lnTo>
                  <a:pt x="317" y="541"/>
                </a:lnTo>
                <a:lnTo>
                  <a:pt x="308" y="541"/>
                </a:lnTo>
                <a:lnTo>
                  <a:pt x="301" y="551"/>
                </a:lnTo>
                <a:lnTo>
                  <a:pt x="294" y="560"/>
                </a:lnTo>
                <a:lnTo>
                  <a:pt x="310" y="570"/>
                </a:lnTo>
                <a:lnTo>
                  <a:pt x="319" y="584"/>
                </a:lnTo>
                <a:lnTo>
                  <a:pt x="335" y="603"/>
                </a:lnTo>
                <a:lnTo>
                  <a:pt x="342" y="611"/>
                </a:lnTo>
                <a:lnTo>
                  <a:pt x="354" y="618"/>
                </a:lnTo>
                <a:lnTo>
                  <a:pt x="363" y="634"/>
                </a:lnTo>
                <a:lnTo>
                  <a:pt x="353" y="649"/>
                </a:lnTo>
                <a:lnTo>
                  <a:pt x="351" y="642"/>
                </a:lnTo>
                <a:lnTo>
                  <a:pt x="351" y="634"/>
                </a:lnTo>
                <a:lnTo>
                  <a:pt x="345" y="653"/>
                </a:lnTo>
                <a:lnTo>
                  <a:pt x="344" y="669"/>
                </a:lnTo>
                <a:lnTo>
                  <a:pt x="333" y="673"/>
                </a:lnTo>
                <a:lnTo>
                  <a:pt x="337" y="653"/>
                </a:lnTo>
                <a:lnTo>
                  <a:pt x="335" y="642"/>
                </a:lnTo>
                <a:lnTo>
                  <a:pt x="322" y="636"/>
                </a:lnTo>
                <a:lnTo>
                  <a:pt x="317" y="632"/>
                </a:lnTo>
                <a:lnTo>
                  <a:pt x="312" y="624"/>
                </a:lnTo>
                <a:lnTo>
                  <a:pt x="301" y="615"/>
                </a:lnTo>
                <a:lnTo>
                  <a:pt x="294" y="609"/>
                </a:lnTo>
                <a:lnTo>
                  <a:pt x="287" y="597"/>
                </a:lnTo>
                <a:lnTo>
                  <a:pt x="278" y="591"/>
                </a:lnTo>
                <a:lnTo>
                  <a:pt x="272" y="578"/>
                </a:lnTo>
                <a:lnTo>
                  <a:pt x="271" y="568"/>
                </a:lnTo>
                <a:lnTo>
                  <a:pt x="264" y="564"/>
                </a:lnTo>
                <a:lnTo>
                  <a:pt x="256" y="558"/>
                </a:lnTo>
                <a:lnTo>
                  <a:pt x="242" y="558"/>
                </a:lnTo>
                <a:lnTo>
                  <a:pt x="230" y="560"/>
                </a:lnTo>
                <a:lnTo>
                  <a:pt x="216" y="558"/>
                </a:lnTo>
                <a:lnTo>
                  <a:pt x="191" y="560"/>
                </a:lnTo>
                <a:lnTo>
                  <a:pt x="173" y="562"/>
                </a:lnTo>
                <a:lnTo>
                  <a:pt x="167" y="566"/>
                </a:lnTo>
                <a:lnTo>
                  <a:pt x="166" y="578"/>
                </a:lnTo>
                <a:lnTo>
                  <a:pt x="166" y="593"/>
                </a:lnTo>
                <a:lnTo>
                  <a:pt x="155" y="607"/>
                </a:lnTo>
                <a:lnTo>
                  <a:pt x="148" y="613"/>
                </a:lnTo>
                <a:lnTo>
                  <a:pt x="144" y="618"/>
                </a:lnTo>
                <a:lnTo>
                  <a:pt x="139" y="632"/>
                </a:lnTo>
                <a:lnTo>
                  <a:pt x="135" y="640"/>
                </a:lnTo>
                <a:lnTo>
                  <a:pt x="141" y="646"/>
                </a:lnTo>
                <a:lnTo>
                  <a:pt x="141" y="659"/>
                </a:lnTo>
                <a:lnTo>
                  <a:pt x="139" y="665"/>
                </a:lnTo>
                <a:lnTo>
                  <a:pt x="135" y="673"/>
                </a:lnTo>
                <a:lnTo>
                  <a:pt x="127" y="688"/>
                </a:lnTo>
                <a:lnTo>
                  <a:pt x="121" y="682"/>
                </a:lnTo>
                <a:lnTo>
                  <a:pt x="116" y="686"/>
                </a:lnTo>
                <a:lnTo>
                  <a:pt x="109" y="692"/>
                </a:lnTo>
                <a:lnTo>
                  <a:pt x="98" y="694"/>
                </a:lnTo>
                <a:lnTo>
                  <a:pt x="87" y="704"/>
                </a:lnTo>
                <a:lnTo>
                  <a:pt x="77" y="706"/>
                </a:lnTo>
                <a:lnTo>
                  <a:pt x="66" y="706"/>
                </a:lnTo>
                <a:lnTo>
                  <a:pt x="55" y="706"/>
                </a:lnTo>
                <a:lnTo>
                  <a:pt x="32" y="713"/>
                </a:lnTo>
                <a:lnTo>
                  <a:pt x="22" y="713"/>
                </a:lnTo>
                <a:lnTo>
                  <a:pt x="16" y="698"/>
                </a:lnTo>
                <a:lnTo>
                  <a:pt x="11" y="680"/>
                </a:lnTo>
                <a:lnTo>
                  <a:pt x="7" y="663"/>
                </a:lnTo>
                <a:lnTo>
                  <a:pt x="6" y="646"/>
                </a:lnTo>
                <a:lnTo>
                  <a:pt x="6" y="626"/>
                </a:lnTo>
                <a:lnTo>
                  <a:pt x="0" y="597"/>
                </a:lnTo>
                <a:close/>
              </a:path>
            </a:pathLst>
          </a:custGeom>
          <a:solidFill>
            <a:srgbClr val="009900"/>
          </a:solidFill>
          <a:ln w="3175" cmpd="sng">
            <a:solidFill>
              <a:schemeClr val="tx1"/>
            </a:solidFill>
            <a:prstDash val="solid"/>
            <a:round/>
            <a:headEnd/>
            <a:tailEnd/>
          </a:ln>
        </p:spPr>
        <p:txBody>
          <a:bodyPr/>
          <a:lstStyle/>
          <a:p>
            <a:endParaRPr lang="en-GB"/>
          </a:p>
        </p:txBody>
      </p:sp>
      <p:sp>
        <p:nvSpPr>
          <p:cNvPr id="36911" name="Oval 47"/>
          <p:cNvSpPr>
            <a:spLocks noChangeArrowheads="1"/>
          </p:cNvSpPr>
          <p:nvPr/>
        </p:nvSpPr>
        <p:spPr bwMode="auto">
          <a:xfrm>
            <a:off x="7775575" y="2344738"/>
            <a:ext cx="20638" cy="15875"/>
          </a:xfrm>
          <a:prstGeom prst="ellipse">
            <a:avLst/>
          </a:prstGeom>
          <a:solidFill>
            <a:srgbClr val="F7540B"/>
          </a:solidFill>
          <a:ln w="12700">
            <a:solidFill>
              <a:srgbClr val="F7540B"/>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12" name="Oval 48"/>
          <p:cNvSpPr>
            <a:spLocks noChangeArrowheads="1"/>
          </p:cNvSpPr>
          <p:nvPr/>
        </p:nvSpPr>
        <p:spPr bwMode="auto">
          <a:xfrm>
            <a:off x="7110413" y="3316288"/>
            <a:ext cx="31750" cy="25400"/>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13" name="Oval 49"/>
          <p:cNvSpPr>
            <a:spLocks noChangeArrowheads="1"/>
          </p:cNvSpPr>
          <p:nvPr/>
        </p:nvSpPr>
        <p:spPr bwMode="auto">
          <a:xfrm>
            <a:off x="6975475" y="2093913"/>
            <a:ext cx="31750" cy="26987"/>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14" name="Oval 50"/>
          <p:cNvSpPr>
            <a:spLocks noChangeArrowheads="1"/>
          </p:cNvSpPr>
          <p:nvPr/>
        </p:nvSpPr>
        <p:spPr bwMode="auto">
          <a:xfrm>
            <a:off x="7019925" y="2090738"/>
            <a:ext cx="30163" cy="26987"/>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15" name="Oval 51"/>
          <p:cNvSpPr>
            <a:spLocks noChangeArrowheads="1"/>
          </p:cNvSpPr>
          <p:nvPr/>
        </p:nvSpPr>
        <p:spPr bwMode="auto">
          <a:xfrm>
            <a:off x="7050088" y="1978025"/>
            <a:ext cx="31750" cy="25400"/>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16" name="Oval 52"/>
          <p:cNvSpPr>
            <a:spLocks noChangeArrowheads="1"/>
          </p:cNvSpPr>
          <p:nvPr/>
        </p:nvSpPr>
        <p:spPr bwMode="auto">
          <a:xfrm>
            <a:off x="7040563" y="2152650"/>
            <a:ext cx="30162"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17" name="Oval 53"/>
          <p:cNvSpPr>
            <a:spLocks noChangeArrowheads="1"/>
          </p:cNvSpPr>
          <p:nvPr/>
        </p:nvSpPr>
        <p:spPr bwMode="auto">
          <a:xfrm>
            <a:off x="7138988" y="2139950"/>
            <a:ext cx="31750"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18" name="Oval 54"/>
          <p:cNvSpPr>
            <a:spLocks noChangeArrowheads="1"/>
          </p:cNvSpPr>
          <p:nvPr/>
        </p:nvSpPr>
        <p:spPr bwMode="auto">
          <a:xfrm>
            <a:off x="6870700" y="2190750"/>
            <a:ext cx="31750"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19" name="Oval 55"/>
          <p:cNvSpPr>
            <a:spLocks noChangeArrowheads="1"/>
          </p:cNvSpPr>
          <p:nvPr/>
        </p:nvSpPr>
        <p:spPr bwMode="auto">
          <a:xfrm>
            <a:off x="7118350" y="1920875"/>
            <a:ext cx="31750"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20" name="Oval 56"/>
          <p:cNvSpPr>
            <a:spLocks noChangeArrowheads="1"/>
          </p:cNvSpPr>
          <p:nvPr/>
        </p:nvSpPr>
        <p:spPr bwMode="auto">
          <a:xfrm>
            <a:off x="7086600" y="1804988"/>
            <a:ext cx="30163" cy="26987"/>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21" name="Oval 57"/>
          <p:cNvSpPr>
            <a:spLocks noChangeArrowheads="1"/>
          </p:cNvSpPr>
          <p:nvPr/>
        </p:nvSpPr>
        <p:spPr bwMode="auto">
          <a:xfrm>
            <a:off x="6926263" y="1978025"/>
            <a:ext cx="31750" cy="25400"/>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22" name="Oval 58"/>
          <p:cNvSpPr>
            <a:spLocks noChangeArrowheads="1"/>
          </p:cNvSpPr>
          <p:nvPr/>
        </p:nvSpPr>
        <p:spPr bwMode="auto">
          <a:xfrm>
            <a:off x="7769225" y="2336800"/>
            <a:ext cx="30163" cy="25400"/>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23" name="Oval 59"/>
          <p:cNvSpPr>
            <a:spLocks noChangeArrowheads="1"/>
          </p:cNvSpPr>
          <p:nvPr/>
        </p:nvSpPr>
        <p:spPr bwMode="auto">
          <a:xfrm>
            <a:off x="8062913" y="2632075"/>
            <a:ext cx="30162"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24" name="Oval 60"/>
          <p:cNvSpPr>
            <a:spLocks noChangeArrowheads="1"/>
          </p:cNvSpPr>
          <p:nvPr/>
        </p:nvSpPr>
        <p:spPr bwMode="auto">
          <a:xfrm>
            <a:off x="8248650" y="2251075"/>
            <a:ext cx="31750"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25" name="Oval 61"/>
          <p:cNvSpPr>
            <a:spLocks noChangeArrowheads="1"/>
          </p:cNvSpPr>
          <p:nvPr/>
        </p:nvSpPr>
        <p:spPr bwMode="auto">
          <a:xfrm>
            <a:off x="8391525" y="3201988"/>
            <a:ext cx="30163" cy="26987"/>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26" name="Oval 62"/>
          <p:cNvSpPr>
            <a:spLocks noChangeArrowheads="1"/>
          </p:cNvSpPr>
          <p:nvPr/>
        </p:nvSpPr>
        <p:spPr bwMode="auto">
          <a:xfrm>
            <a:off x="8069263" y="2879725"/>
            <a:ext cx="30162"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27" name="Oval 63"/>
          <p:cNvSpPr>
            <a:spLocks noChangeArrowheads="1"/>
          </p:cNvSpPr>
          <p:nvPr/>
        </p:nvSpPr>
        <p:spPr bwMode="auto">
          <a:xfrm>
            <a:off x="8251825" y="2613025"/>
            <a:ext cx="30163" cy="25400"/>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ltLang="en-US" sz="2000">
              <a:solidFill>
                <a:schemeClr val="bg1"/>
              </a:solidFill>
              <a:latin typeface="Times New Roman" pitchFamily="18" charset="0"/>
            </a:endParaRPr>
          </a:p>
        </p:txBody>
      </p:sp>
      <p:sp>
        <p:nvSpPr>
          <p:cNvPr id="36928" name="Oval 64"/>
          <p:cNvSpPr>
            <a:spLocks noChangeArrowheads="1"/>
          </p:cNvSpPr>
          <p:nvPr/>
        </p:nvSpPr>
        <p:spPr bwMode="auto">
          <a:xfrm>
            <a:off x="7740650" y="2552700"/>
            <a:ext cx="31750"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29" name="Oval 65"/>
          <p:cNvSpPr>
            <a:spLocks noChangeArrowheads="1"/>
          </p:cNvSpPr>
          <p:nvPr/>
        </p:nvSpPr>
        <p:spPr bwMode="auto">
          <a:xfrm>
            <a:off x="7766050" y="1949450"/>
            <a:ext cx="31750" cy="28575"/>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30" name="Oval 66"/>
          <p:cNvSpPr>
            <a:spLocks noChangeArrowheads="1"/>
          </p:cNvSpPr>
          <p:nvPr/>
        </p:nvSpPr>
        <p:spPr bwMode="auto">
          <a:xfrm>
            <a:off x="7097713" y="2017713"/>
            <a:ext cx="30162" cy="26987"/>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31" name="Oval 67"/>
          <p:cNvSpPr>
            <a:spLocks noChangeArrowheads="1"/>
          </p:cNvSpPr>
          <p:nvPr/>
        </p:nvSpPr>
        <p:spPr bwMode="auto">
          <a:xfrm>
            <a:off x="8191500" y="2441575"/>
            <a:ext cx="30163" cy="26988"/>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32" name="Oval 68"/>
          <p:cNvSpPr>
            <a:spLocks noChangeArrowheads="1"/>
          </p:cNvSpPr>
          <p:nvPr/>
        </p:nvSpPr>
        <p:spPr bwMode="auto">
          <a:xfrm>
            <a:off x="7010400" y="2001838"/>
            <a:ext cx="31750" cy="26987"/>
          </a:xfrm>
          <a:prstGeom prst="ellipse">
            <a:avLst/>
          </a:prstGeom>
          <a:solidFill>
            <a:srgbClr val="F00000"/>
          </a:solidFill>
          <a:ln w="12700">
            <a:solidFill>
              <a:srgbClr val="F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6933" name="Rectangle 69"/>
          <p:cNvSpPr>
            <a:spLocks noChangeArrowheads="1"/>
          </p:cNvSpPr>
          <p:nvPr/>
        </p:nvSpPr>
        <p:spPr bwMode="auto">
          <a:xfrm>
            <a:off x="609600" y="1524000"/>
            <a:ext cx="44958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eaLnBrk="1" hangingPunct="1">
              <a:spcBef>
                <a:spcPct val="20000"/>
              </a:spcBef>
              <a:buClr>
                <a:schemeClr val="hlink"/>
              </a:buClr>
              <a:buSzPct val="70000"/>
              <a:buFont typeface="Wingdings" pitchFamily="2" charset="2"/>
              <a:buChar char="n"/>
            </a:pPr>
            <a:r>
              <a:rPr lang="en-US" altLang="en-US" sz="2800">
                <a:effectLst>
                  <a:outerShdw blurRad="38100" dist="38100" dir="2700000" algn="tl">
                    <a:srgbClr val="000000"/>
                  </a:outerShdw>
                </a:effectLst>
              </a:rPr>
              <a:t>240,000+ consumers </a:t>
            </a:r>
          </a:p>
          <a:p>
            <a:pPr marL="342900" indent="-342900" eaLnBrk="1" hangingPunct="1">
              <a:spcBef>
                <a:spcPct val="20000"/>
              </a:spcBef>
              <a:buClr>
                <a:schemeClr val="hlink"/>
              </a:buClr>
              <a:buSzPct val="70000"/>
              <a:buFont typeface="Wingdings" pitchFamily="2" charset="2"/>
              <a:buChar char="n"/>
            </a:pPr>
            <a:r>
              <a:rPr lang="en-US" altLang="en-US" sz="2800">
                <a:effectLst>
                  <a:outerShdw blurRad="38100" dist="38100" dir="2700000" algn="tl">
                    <a:srgbClr val="000000"/>
                  </a:outerShdw>
                </a:effectLst>
              </a:rPr>
              <a:t>Up to 181 categories</a:t>
            </a:r>
          </a:p>
          <a:p>
            <a:pPr marL="342900" indent="-342900" eaLnBrk="1" hangingPunct="1">
              <a:spcBef>
                <a:spcPct val="20000"/>
              </a:spcBef>
              <a:buClr>
                <a:schemeClr val="hlink"/>
              </a:buClr>
              <a:buSzPct val="70000"/>
              <a:buFont typeface="Wingdings" pitchFamily="2" charset="2"/>
              <a:buChar char="n"/>
            </a:pPr>
            <a:r>
              <a:rPr lang="en-US" altLang="en-US" sz="2800">
                <a:effectLst>
                  <a:outerShdw blurRad="38100" dist="38100" dir="2700000" algn="tl">
                    <a:srgbClr val="000000"/>
                  </a:outerShdw>
                </a:effectLst>
              </a:rPr>
              <a:t>137 studies</a:t>
            </a:r>
          </a:p>
          <a:p>
            <a:pPr marL="342900" indent="-342900" eaLnBrk="1" hangingPunct="1">
              <a:spcBef>
                <a:spcPct val="20000"/>
              </a:spcBef>
              <a:buClr>
                <a:schemeClr val="hlink"/>
              </a:buClr>
              <a:buSzPct val="70000"/>
              <a:buFont typeface="Wingdings" pitchFamily="2" charset="2"/>
              <a:buChar char="n"/>
            </a:pPr>
            <a:r>
              <a:rPr lang="en-US" altLang="en-US" sz="2800">
                <a:effectLst>
                  <a:outerShdw blurRad="38100" dist="38100" dir="2700000" algn="tl">
                    <a:srgbClr val="000000"/>
                  </a:outerShdw>
                </a:effectLst>
              </a:rPr>
              <a:t>40 countries</a:t>
            </a:r>
          </a:p>
          <a:p>
            <a:pPr marL="342900" indent="-342900" eaLnBrk="1" hangingPunct="1">
              <a:spcBef>
                <a:spcPct val="20000"/>
              </a:spcBef>
              <a:buClr>
                <a:schemeClr val="hlink"/>
              </a:buClr>
              <a:buSzPct val="70000"/>
              <a:buFont typeface="Wingdings" pitchFamily="2" charset="2"/>
              <a:buChar char="n"/>
            </a:pPr>
            <a:r>
              <a:rPr lang="en-US" altLang="en-US" sz="2800">
                <a:effectLst>
                  <a:outerShdw blurRad="38100" dist="38100" dir="2700000" algn="tl">
                    <a:srgbClr val="000000"/>
                  </a:outerShdw>
                </a:effectLst>
              </a:rPr>
              <a:t>8 years</a:t>
            </a:r>
          </a:p>
          <a:p>
            <a:pPr marL="342900" indent="-342900" eaLnBrk="1" hangingPunct="1">
              <a:spcBef>
                <a:spcPct val="20000"/>
              </a:spcBef>
              <a:buClr>
                <a:schemeClr val="hlink"/>
              </a:buClr>
              <a:buSzPct val="70000"/>
              <a:buFont typeface="Wingdings" pitchFamily="2" charset="2"/>
              <a:buChar char="n"/>
            </a:pPr>
            <a:r>
              <a:rPr lang="en-US" altLang="en-US" sz="2800">
                <a:effectLst>
                  <a:outerShdw blurRad="38100" dist="38100" dir="2700000" algn="tl">
                    <a:srgbClr val="000000"/>
                  </a:outerShdw>
                </a:effectLst>
              </a:rPr>
              <a:t>56 different brand      metrics</a:t>
            </a:r>
          </a:p>
          <a:p>
            <a:pPr marL="342900" indent="-342900" eaLnBrk="1" hangingPunct="1">
              <a:spcBef>
                <a:spcPct val="20000"/>
              </a:spcBef>
              <a:buClr>
                <a:schemeClr val="hlink"/>
              </a:buClr>
              <a:buSzPct val="70000"/>
              <a:buFont typeface="Wingdings" pitchFamily="2" charset="2"/>
              <a:buChar char="n"/>
            </a:pPr>
            <a:r>
              <a:rPr lang="en-US" altLang="en-US" sz="2800">
                <a:effectLst>
                  <a:outerShdw blurRad="38100" dist="38100" dir="2700000" algn="tl">
                    <a:srgbClr val="000000"/>
                  </a:outerShdw>
                </a:effectLst>
              </a:rPr>
              <a:t>Common methodology</a:t>
            </a:r>
          </a:p>
          <a:p>
            <a:pPr marL="342900" indent="-342900" eaLnBrk="1" hangingPunct="1">
              <a:spcBef>
                <a:spcPct val="20000"/>
              </a:spcBef>
              <a:buClr>
                <a:schemeClr val="hlink"/>
              </a:buClr>
              <a:buSzPct val="70000"/>
              <a:buFont typeface="Wingdings" pitchFamily="2" charset="2"/>
              <a:buChar char="n"/>
            </a:pPr>
            <a:endParaRPr lang="en-US" altLang="en-US" sz="2800">
              <a:effectLst>
                <a:outerShdw blurRad="38100" dist="38100" dir="2700000" algn="tl">
                  <a:srgbClr val="000000"/>
                </a:outerShdw>
              </a:effectLst>
            </a:endParaRPr>
          </a:p>
          <a:p>
            <a:pPr marL="342900" indent="-342900" eaLnBrk="1" hangingPunct="1">
              <a:spcBef>
                <a:spcPct val="20000"/>
              </a:spcBef>
              <a:buClr>
                <a:schemeClr val="hlink"/>
              </a:buClr>
              <a:buSzPct val="70000"/>
              <a:buFont typeface="Wingdings" pitchFamily="2" charset="2"/>
              <a:buChar char="n"/>
            </a:pPr>
            <a:endParaRPr lang="en-US" altLang="en-US" sz="2800">
              <a:effectLst>
                <a:outerShdw blurRad="38100" dist="38100" dir="2700000" algn="tl">
                  <a:srgbClr val="000000"/>
                </a:outerShdw>
              </a:effectLst>
            </a:endParaRPr>
          </a:p>
          <a:p>
            <a:pPr marL="342900" indent="-342900" eaLnBrk="1" hangingPunct="1">
              <a:spcBef>
                <a:spcPct val="20000"/>
              </a:spcBef>
              <a:buClr>
                <a:schemeClr val="hlink"/>
              </a:buClr>
              <a:buSzPct val="70000"/>
              <a:buFont typeface="Wingdings" pitchFamily="2" charset="2"/>
              <a:buChar char="n"/>
            </a:pPr>
            <a:endParaRPr lang="en-US" altLang="en-US" sz="2800">
              <a:effectLst>
                <a:outerShdw blurRad="38100" dist="38100" dir="2700000" algn="tl">
                  <a:srgbClr val="000000"/>
                </a:outerShdw>
              </a:effectLst>
            </a:endParaRPr>
          </a:p>
          <a:p>
            <a:pPr marL="342900" indent="-342900" eaLnBrk="1" hangingPunct="1">
              <a:spcBef>
                <a:spcPct val="20000"/>
              </a:spcBef>
              <a:buClr>
                <a:schemeClr val="hlink"/>
              </a:buClr>
              <a:buSzPct val="70000"/>
              <a:buFont typeface="Wingdings" pitchFamily="2" charset="2"/>
              <a:buChar char="n"/>
            </a:pPr>
            <a:endParaRPr lang="en-US" altLang="en-US" sz="2800">
              <a:effectLst>
                <a:outerShdw blurRad="38100" dist="38100" dir="2700000" algn="tl">
                  <a:srgbClr val="000000"/>
                </a:outerShdw>
              </a:effectLst>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2"/>
          <p:cNvSpPr>
            <a:spLocks noGrp="1"/>
          </p:cNvSpPr>
          <p:nvPr>
            <p:ph type="sldNum" sz="quarter" idx="12"/>
          </p:nvPr>
        </p:nvSpPr>
        <p:spPr/>
        <p:txBody>
          <a:bodyPr/>
          <a:lstStyle/>
          <a:p>
            <a:r>
              <a:rPr lang="en-US"/>
              <a:t>9.</a:t>
            </a:r>
            <a:fld id="{9BFBE2F2-A090-4BBC-B1E2-E45296379BC8}" type="slidenum">
              <a:rPr lang="en-US"/>
              <a:pPr/>
              <a:t>22</a:t>
            </a:fld>
            <a:endParaRPr lang="en-US"/>
          </a:p>
        </p:txBody>
      </p:sp>
      <p:sp>
        <p:nvSpPr>
          <p:cNvPr id="38914" name="Rectangle 2"/>
          <p:cNvSpPr>
            <a:spLocks noChangeArrowheads="1"/>
          </p:cNvSpPr>
          <p:nvPr/>
        </p:nvSpPr>
        <p:spPr bwMode="auto">
          <a:xfrm>
            <a:off x="4167188" y="1990725"/>
            <a:ext cx="3735387" cy="469900"/>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marL="285750" indent="-285750" algn="ctr">
              <a:lnSpc>
                <a:spcPct val="90000"/>
              </a:lnSpc>
              <a:spcAft>
                <a:spcPct val="25000"/>
              </a:spcAft>
            </a:pPr>
            <a:r>
              <a:rPr lang="en-US" altLang="en-US" sz="2800" b="1">
                <a:solidFill>
                  <a:schemeClr val="hlink"/>
                </a:solidFill>
                <a:effectLst>
                  <a:outerShdw blurRad="38100" dist="38100" dir="2700000" algn="tl">
                    <a:srgbClr val="000000"/>
                  </a:outerShdw>
                </a:effectLst>
              </a:rPr>
              <a:t>Four Primary Aspects</a:t>
            </a:r>
            <a:r>
              <a:rPr lang="en-US" altLang="en-US" sz="2800">
                <a:solidFill>
                  <a:srgbClr val="0000FF"/>
                </a:solidFill>
                <a:latin typeface="Times New Roman" pitchFamily="18" charset="0"/>
              </a:rPr>
              <a:t> </a:t>
            </a:r>
          </a:p>
        </p:txBody>
      </p:sp>
      <p:sp>
        <p:nvSpPr>
          <p:cNvPr id="38915" name="AutoShape 3"/>
          <p:cNvSpPr>
            <a:spLocks noChangeArrowheads="1"/>
          </p:cNvSpPr>
          <p:nvPr/>
        </p:nvSpPr>
        <p:spPr bwMode="auto">
          <a:xfrm rot="16200000">
            <a:off x="-354012" y="2892425"/>
            <a:ext cx="4610100" cy="1749425"/>
          </a:xfrm>
          <a:prstGeom prst="rightArrow">
            <a:avLst>
              <a:gd name="adj1" fmla="val 75000"/>
              <a:gd name="adj2" fmla="val 131919"/>
            </a:avLst>
          </a:prstGeom>
          <a:solidFill>
            <a:srgbClr val="FF0000"/>
          </a:solidFill>
          <a:ln>
            <a:noFill/>
          </a:ln>
          <a:effectLst>
            <a:outerShdw dist="45791" dir="2021404" algn="ctr" rotWithShape="0">
              <a:srgbClr val="CECECE"/>
            </a:outerShdw>
          </a:effectLst>
          <a:extLst>
            <a:ext uri="{91240B29-F687-4F45-9708-019B960494DF}">
              <a14:hiddenLine xmlns:a14="http://schemas.microsoft.com/office/drawing/2010/main" xmlns="" w="12700">
                <a:solidFill>
                  <a:schemeClr val="tx1"/>
                </a:solidFill>
                <a:miter lim="800000"/>
                <a:headEnd/>
                <a:tailEnd/>
              </a14:hiddenLine>
            </a:ext>
          </a:extLst>
        </p:spPr>
        <p:txBody>
          <a:bodyPr wrap="none" anchor="ctr"/>
          <a:lstStyle/>
          <a:p>
            <a:endParaRPr lang="en-GB"/>
          </a:p>
        </p:txBody>
      </p:sp>
      <p:sp>
        <p:nvSpPr>
          <p:cNvPr id="38916" name="Rectangle 4"/>
          <p:cNvSpPr>
            <a:spLocks noChangeArrowheads="1"/>
          </p:cNvSpPr>
          <p:nvPr/>
        </p:nvSpPr>
        <p:spPr bwMode="auto">
          <a:xfrm>
            <a:off x="1206500" y="346075"/>
            <a:ext cx="7772400" cy="644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b"/>
          <a:lstStyle/>
          <a:p>
            <a:pPr algn="ctr" eaLnBrk="1" hangingPunct="1">
              <a:lnSpc>
                <a:spcPct val="90000"/>
              </a:lnSpc>
            </a:pPr>
            <a:r>
              <a:rPr lang="en-US" altLang="en-US" sz="4000" b="1">
                <a:solidFill>
                  <a:schemeClr val="hlink"/>
                </a:solidFill>
                <a:effectLst>
                  <a:outerShdw blurRad="38100" dist="38100" dir="2700000" algn="tl">
                    <a:srgbClr val="000000"/>
                  </a:outerShdw>
                </a:effectLst>
              </a:rPr>
              <a:t>How Brands Are Built</a:t>
            </a:r>
          </a:p>
        </p:txBody>
      </p:sp>
      <p:sp>
        <p:nvSpPr>
          <p:cNvPr id="38917" name="Rectangle 5"/>
          <p:cNvSpPr>
            <a:spLocks noChangeArrowheads="1"/>
          </p:cNvSpPr>
          <p:nvPr/>
        </p:nvSpPr>
        <p:spPr bwMode="auto">
          <a:xfrm>
            <a:off x="863600" y="2765425"/>
            <a:ext cx="2122488" cy="576263"/>
          </a:xfrm>
          <a:prstGeom prst="rect">
            <a:avLst/>
          </a:prstGeom>
          <a:noFill/>
          <a:ln>
            <a:noFill/>
          </a:ln>
          <a:effectLst>
            <a:outerShdw dist="53882" dir="2700000" algn="ctr" rotWithShape="0">
              <a:srgbClr val="CECECE"/>
            </a:outerShdw>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90488" tIns="44450" rIns="90488" bIns="44450">
            <a:spAutoFit/>
          </a:bodyPr>
          <a:lstStyle/>
          <a:p>
            <a:pPr algn="ctr">
              <a:spcAft>
                <a:spcPct val="15000"/>
              </a:spcAft>
            </a:pPr>
            <a:r>
              <a:rPr lang="en-US" altLang="en-US" sz="3200" b="1">
                <a:latin typeface="Times New Roman" pitchFamily="18" charset="0"/>
              </a:rPr>
              <a:t>Knowledge</a:t>
            </a:r>
          </a:p>
        </p:txBody>
      </p:sp>
      <p:sp>
        <p:nvSpPr>
          <p:cNvPr id="38918" name="Rectangle 6"/>
          <p:cNvSpPr>
            <a:spLocks noChangeArrowheads="1"/>
          </p:cNvSpPr>
          <p:nvPr/>
        </p:nvSpPr>
        <p:spPr bwMode="auto">
          <a:xfrm>
            <a:off x="3421063" y="2743200"/>
            <a:ext cx="4932362" cy="641350"/>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buFontTx/>
              <a:buChar char="•"/>
            </a:pPr>
            <a:r>
              <a:rPr lang="en-US" altLang="en-US" sz="2000" b="1">
                <a:latin typeface="Times New Roman" pitchFamily="18" charset="0"/>
              </a:rPr>
              <a:t> </a:t>
            </a:r>
            <a:r>
              <a:rPr lang="en-US" altLang="en-US" sz="2000" b="1"/>
              <a:t>The culmination of brand building efforts; </a:t>
            </a:r>
          </a:p>
          <a:p>
            <a:pPr>
              <a:lnSpc>
                <a:spcPct val="90000"/>
              </a:lnSpc>
            </a:pPr>
            <a:r>
              <a:rPr lang="en-US" altLang="en-US" sz="2000" b="1"/>
              <a:t>acquisition of consumer experience</a:t>
            </a:r>
          </a:p>
        </p:txBody>
      </p:sp>
      <p:sp>
        <p:nvSpPr>
          <p:cNvPr id="38919" name="Rectangle 7"/>
          <p:cNvSpPr>
            <a:spLocks noChangeArrowheads="1"/>
          </p:cNvSpPr>
          <p:nvPr/>
        </p:nvSpPr>
        <p:spPr bwMode="auto">
          <a:xfrm>
            <a:off x="1206500" y="3590925"/>
            <a:ext cx="1446213" cy="576263"/>
          </a:xfrm>
          <a:prstGeom prst="rect">
            <a:avLst/>
          </a:prstGeom>
          <a:noFill/>
          <a:ln>
            <a:noFill/>
          </a:ln>
          <a:effectLst>
            <a:outerShdw dist="53882" dir="2700000" algn="ctr" rotWithShape="0">
              <a:srgbClr val="CECECE"/>
            </a:outerShdw>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90488" tIns="44450" rIns="90488" bIns="44450">
            <a:spAutoFit/>
          </a:bodyPr>
          <a:lstStyle/>
          <a:p>
            <a:pPr algn="ctr">
              <a:spcAft>
                <a:spcPct val="15000"/>
              </a:spcAft>
            </a:pPr>
            <a:r>
              <a:rPr lang="en-US" altLang="en-US" sz="3200" b="1">
                <a:latin typeface="Times New Roman" pitchFamily="18" charset="0"/>
              </a:rPr>
              <a:t>Esteem</a:t>
            </a:r>
          </a:p>
        </p:txBody>
      </p:sp>
      <p:sp>
        <p:nvSpPr>
          <p:cNvPr id="38920" name="Rectangle 8"/>
          <p:cNvSpPr>
            <a:spLocks noChangeArrowheads="1"/>
          </p:cNvSpPr>
          <p:nvPr/>
        </p:nvSpPr>
        <p:spPr bwMode="auto">
          <a:xfrm>
            <a:off x="3421063" y="3611563"/>
            <a:ext cx="4719637" cy="641350"/>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buFontTx/>
              <a:buChar char="•"/>
            </a:pPr>
            <a:r>
              <a:rPr lang="en-US" altLang="en-US" sz="2000" b="1">
                <a:latin typeface="Times New Roman" pitchFamily="18" charset="0"/>
              </a:rPr>
              <a:t> </a:t>
            </a:r>
            <a:r>
              <a:rPr lang="en-US" altLang="en-US" sz="2000" b="1"/>
              <a:t>Consumer respect, regard, reputation; a</a:t>
            </a:r>
          </a:p>
          <a:p>
            <a:pPr>
              <a:lnSpc>
                <a:spcPct val="90000"/>
              </a:lnSpc>
            </a:pPr>
            <a:r>
              <a:rPr lang="en-US" altLang="en-US" sz="2000" b="1"/>
              <a:t>fulfillment of perceived consumer promise</a:t>
            </a:r>
          </a:p>
        </p:txBody>
      </p:sp>
      <p:sp>
        <p:nvSpPr>
          <p:cNvPr id="38921" name="Rectangle 9"/>
          <p:cNvSpPr>
            <a:spLocks noChangeArrowheads="1"/>
          </p:cNvSpPr>
          <p:nvPr/>
        </p:nvSpPr>
        <p:spPr bwMode="auto">
          <a:xfrm>
            <a:off x="968375" y="4446588"/>
            <a:ext cx="1943100" cy="576262"/>
          </a:xfrm>
          <a:prstGeom prst="rect">
            <a:avLst/>
          </a:prstGeom>
          <a:noFill/>
          <a:ln>
            <a:noFill/>
          </a:ln>
          <a:effectLst>
            <a:outerShdw dist="53882" dir="2700000" algn="ctr" rotWithShape="0">
              <a:srgbClr val="CECECE"/>
            </a:outerShdw>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90488" tIns="44450" rIns="90488" bIns="44450">
            <a:spAutoFit/>
          </a:bodyPr>
          <a:lstStyle/>
          <a:p>
            <a:pPr algn="ctr">
              <a:spcAft>
                <a:spcPct val="15000"/>
              </a:spcAft>
            </a:pPr>
            <a:r>
              <a:rPr lang="en-US" altLang="en-US" sz="3200" b="1">
                <a:latin typeface="Times New Roman" pitchFamily="18" charset="0"/>
              </a:rPr>
              <a:t>Relevance</a:t>
            </a:r>
          </a:p>
        </p:txBody>
      </p:sp>
      <p:sp>
        <p:nvSpPr>
          <p:cNvPr id="38922" name="Rectangle 10"/>
          <p:cNvSpPr>
            <a:spLocks noChangeArrowheads="1"/>
          </p:cNvSpPr>
          <p:nvPr/>
        </p:nvSpPr>
        <p:spPr bwMode="auto">
          <a:xfrm>
            <a:off x="3421063" y="4479925"/>
            <a:ext cx="5199062" cy="641350"/>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buFontTx/>
              <a:buChar char="•"/>
            </a:pPr>
            <a:r>
              <a:rPr lang="en-US" altLang="en-US" sz="2000" b="1">
                <a:latin typeface="Times New Roman" pitchFamily="18" charset="0"/>
              </a:rPr>
              <a:t> </a:t>
            </a:r>
            <a:r>
              <a:rPr lang="en-US" altLang="en-US" sz="2000" b="1"/>
              <a:t>Relates to usage and subsumes the five Ps of </a:t>
            </a:r>
          </a:p>
          <a:p>
            <a:pPr>
              <a:lnSpc>
                <a:spcPct val="90000"/>
              </a:lnSpc>
            </a:pPr>
            <a:r>
              <a:rPr lang="en-US" altLang="en-US" sz="2000" b="1"/>
              <a:t>marketing; relates to sale</a:t>
            </a:r>
          </a:p>
        </p:txBody>
      </p:sp>
      <p:sp>
        <p:nvSpPr>
          <p:cNvPr id="38923" name="Rectangle 11"/>
          <p:cNvSpPr>
            <a:spLocks noChangeArrowheads="1"/>
          </p:cNvSpPr>
          <p:nvPr/>
        </p:nvSpPr>
        <p:spPr bwMode="auto">
          <a:xfrm>
            <a:off x="560388" y="5270500"/>
            <a:ext cx="2752725" cy="576263"/>
          </a:xfrm>
          <a:prstGeom prst="rect">
            <a:avLst/>
          </a:prstGeom>
          <a:noFill/>
          <a:ln>
            <a:noFill/>
          </a:ln>
          <a:effectLst>
            <a:outerShdw dist="53882" dir="2700000" algn="ctr" rotWithShape="0">
              <a:srgbClr val="CECECE"/>
            </a:outerShdw>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90488" tIns="44450" rIns="90488" bIns="44450">
            <a:spAutoFit/>
          </a:bodyPr>
          <a:lstStyle/>
          <a:p>
            <a:pPr algn="ctr">
              <a:spcAft>
                <a:spcPct val="15000"/>
              </a:spcAft>
            </a:pPr>
            <a:r>
              <a:rPr lang="en-US" altLang="en-US" sz="3200" b="1">
                <a:latin typeface="Times New Roman" pitchFamily="18" charset="0"/>
              </a:rPr>
              <a:t>Differentiation</a:t>
            </a:r>
          </a:p>
        </p:txBody>
      </p:sp>
      <p:sp>
        <p:nvSpPr>
          <p:cNvPr id="38924" name="Rectangle 12"/>
          <p:cNvSpPr>
            <a:spLocks noChangeArrowheads="1"/>
          </p:cNvSpPr>
          <p:nvPr/>
        </p:nvSpPr>
        <p:spPr bwMode="auto">
          <a:xfrm>
            <a:off x="3421063" y="5349875"/>
            <a:ext cx="5318125" cy="70167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buFontTx/>
              <a:buChar char="•"/>
            </a:pPr>
            <a:r>
              <a:rPr lang="en-US" altLang="en-US" sz="2000" b="1">
                <a:latin typeface="Times New Roman" pitchFamily="18" charset="0"/>
              </a:rPr>
              <a:t> </a:t>
            </a:r>
            <a:r>
              <a:rPr lang="en-US" altLang="en-US" sz="2000" b="1"/>
              <a:t>The basis for consumer choice; the essence of </a:t>
            </a:r>
          </a:p>
          <a:p>
            <a:r>
              <a:rPr lang="en-US" altLang="en-US" sz="2000" b="1"/>
              <a:t>the brand, source of margin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5" name="Rectangle 35"/>
          <p:cNvSpPr>
            <a:spLocks noGrp="1" noRot="1" noChangeArrowheads="1"/>
          </p:cNvSpPr>
          <p:nvPr>
            <p:ph type="title"/>
          </p:nvPr>
        </p:nvSpPr>
        <p:spPr>
          <a:xfrm>
            <a:off x="1130300" y="490538"/>
            <a:ext cx="7407275" cy="866775"/>
          </a:xfrm>
        </p:spPr>
        <p:txBody>
          <a:bodyPr>
            <a:normAutofit fontScale="90000"/>
          </a:bodyPr>
          <a:lstStyle/>
          <a:p>
            <a:r>
              <a:rPr lang="en-US" altLang="en-US" sz="4000">
                <a:solidFill>
                  <a:schemeClr val="hlink"/>
                </a:solidFill>
              </a:rPr>
              <a:t>Healthy Brands Have Greater Differentiation than Relevance</a:t>
            </a:r>
          </a:p>
        </p:txBody>
      </p:sp>
      <p:sp>
        <p:nvSpPr>
          <p:cNvPr id="38" name="Slide Number Placeholder 3"/>
          <p:cNvSpPr>
            <a:spLocks noGrp="1"/>
          </p:cNvSpPr>
          <p:nvPr>
            <p:ph type="sldNum" sz="quarter" idx="12"/>
          </p:nvPr>
        </p:nvSpPr>
        <p:spPr/>
        <p:txBody>
          <a:bodyPr/>
          <a:lstStyle/>
          <a:p>
            <a:r>
              <a:rPr lang="en-US"/>
              <a:t>9.</a:t>
            </a:r>
            <a:fld id="{0ED8366C-5874-4789-82E9-E01706EC94F6}" type="slidenum">
              <a:rPr lang="en-US"/>
              <a:pPr/>
              <a:t>23</a:t>
            </a:fld>
            <a:endParaRPr lang="en-US"/>
          </a:p>
        </p:txBody>
      </p:sp>
      <p:sp>
        <p:nvSpPr>
          <p:cNvPr id="40962" name="Rectangle 2"/>
          <p:cNvSpPr>
            <a:spLocks noChangeArrowheads="1"/>
          </p:cNvSpPr>
          <p:nvPr/>
        </p:nvSpPr>
        <p:spPr bwMode="auto">
          <a:xfrm>
            <a:off x="6503988" y="0"/>
            <a:ext cx="2266950" cy="312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63" name="Rectangle 3"/>
          <p:cNvSpPr>
            <a:spLocks noChangeArrowheads="1"/>
          </p:cNvSpPr>
          <p:nvPr/>
        </p:nvSpPr>
        <p:spPr bwMode="auto">
          <a:xfrm>
            <a:off x="284163" y="312738"/>
            <a:ext cx="6507162" cy="585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64" name="Rectangle 4"/>
          <p:cNvSpPr>
            <a:spLocks noChangeArrowheads="1"/>
          </p:cNvSpPr>
          <p:nvPr/>
        </p:nvSpPr>
        <p:spPr bwMode="auto">
          <a:xfrm>
            <a:off x="1501775" y="5562600"/>
            <a:ext cx="45942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altLang="en-US" sz="2000" b="1">
                <a:solidFill>
                  <a:srgbClr val="F00000"/>
                </a:solidFill>
                <a:latin typeface="Times" pitchFamily="18" charset="0"/>
              </a:rPr>
              <a:t>Room</a:t>
            </a:r>
            <a:r>
              <a:rPr lang="en-US" altLang="en-US" sz="2000" b="1">
                <a:solidFill>
                  <a:schemeClr val="hlink"/>
                </a:solidFill>
                <a:latin typeface="Times" pitchFamily="18" charset="0"/>
              </a:rPr>
              <a:t> </a:t>
            </a:r>
            <a:r>
              <a:rPr lang="en-US" altLang="en-US" sz="2000" b="1">
                <a:solidFill>
                  <a:srgbClr val="F00000"/>
                </a:solidFill>
                <a:latin typeface="Times" pitchFamily="18" charset="0"/>
              </a:rPr>
              <a:t>to grow...  </a:t>
            </a:r>
          </a:p>
          <a:p>
            <a:r>
              <a:rPr lang="en-US" altLang="en-US" sz="2000" b="1">
                <a:solidFill>
                  <a:srgbClr val="F00000"/>
                </a:solidFill>
                <a:latin typeface="Times" pitchFamily="18" charset="0"/>
              </a:rPr>
              <a:t>Brand has power to build relevance.</a:t>
            </a:r>
          </a:p>
        </p:txBody>
      </p:sp>
      <p:sp>
        <p:nvSpPr>
          <p:cNvPr id="40965" name="Rectangle 5"/>
          <p:cNvSpPr>
            <a:spLocks noChangeArrowheads="1"/>
          </p:cNvSpPr>
          <p:nvPr/>
        </p:nvSpPr>
        <p:spPr bwMode="auto">
          <a:xfrm>
            <a:off x="1916113" y="2492375"/>
            <a:ext cx="920750" cy="2543175"/>
          </a:xfrm>
          <a:prstGeom prst="rect">
            <a:avLst/>
          </a:prstGeom>
          <a:gradFill rotWithShape="0">
            <a:gsLst>
              <a:gs pos="0">
                <a:srgbClr val="3333FF"/>
              </a:gs>
              <a:gs pos="100000">
                <a:srgbClr val="3333FF">
                  <a:gamma/>
                  <a:shade val="69804"/>
                  <a:invGamma/>
                </a:srgbClr>
              </a:gs>
            </a:gsLst>
            <a:path path="shape">
              <a:fillToRect l="50000" t="50000" r="50000" b="50000"/>
            </a:path>
          </a:gra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66" name="Rectangle 6"/>
          <p:cNvSpPr>
            <a:spLocks noChangeArrowheads="1"/>
          </p:cNvSpPr>
          <p:nvPr/>
        </p:nvSpPr>
        <p:spPr bwMode="auto">
          <a:xfrm>
            <a:off x="3336925" y="3343275"/>
            <a:ext cx="919163" cy="1692275"/>
          </a:xfrm>
          <a:prstGeom prst="rect">
            <a:avLst/>
          </a:prstGeom>
          <a:gradFill rotWithShape="0">
            <a:gsLst>
              <a:gs pos="0">
                <a:srgbClr val="3333FF"/>
              </a:gs>
              <a:gs pos="100000">
                <a:srgbClr val="3333FF">
                  <a:gamma/>
                  <a:shade val="69804"/>
                  <a:invGamma/>
                </a:srgbClr>
              </a:gs>
            </a:gsLst>
            <a:path path="shape">
              <a:fillToRect l="50000" t="50000" r="50000" b="50000"/>
            </a:path>
          </a:gra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67" name="Rectangle 7"/>
          <p:cNvSpPr>
            <a:spLocks noChangeArrowheads="1"/>
          </p:cNvSpPr>
          <p:nvPr/>
        </p:nvSpPr>
        <p:spPr bwMode="auto">
          <a:xfrm>
            <a:off x="1822450" y="1716088"/>
            <a:ext cx="1120775" cy="515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2800" b="1">
                <a:solidFill>
                  <a:srgbClr val="D72D0B"/>
                </a:solidFill>
              </a:rPr>
              <a:t>D &gt; R</a:t>
            </a:r>
          </a:p>
        </p:txBody>
      </p:sp>
      <p:sp>
        <p:nvSpPr>
          <p:cNvPr id="40968" name="Line 8"/>
          <p:cNvSpPr>
            <a:spLocks noChangeShapeType="1"/>
          </p:cNvSpPr>
          <p:nvPr/>
        </p:nvSpPr>
        <p:spPr bwMode="auto">
          <a:xfrm flipV="1">
            <a:off x="1677988" y="2062163"/>
            <a:ext cx="0" cy="301783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69" name="Line 9"/>
          <p:cNvSpPr>
            <a:spLocks noChangeShapeType="1"/>
          </p:cNvSpPr>
          <p:nvPr/>
        </p:nvSpPr>
        <p:spPr bwMode="auto">
          <a:xfrm>
            <a:off x="1681163" y="475615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0" name="Line 10"/>
          <p:cNvSpPr>
            <a:spLocks noChangeShapeType="1"/>
          </p:cNvSpPr>
          <p:nvPr/>
        </p:nvSpPr>
        <p:spPr bwMode="auto">
          <a:xfrm>
            <a:off x="1681163" y="446087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1" name="Line 11"/>
          <p:cNvSpPr>
            <a:spLocks noChangeShapeType="1"/>
          </p:cNvSpPr>
          <p:nvPr/>
        </p:nvSpPr>
        <p:spPr bwMode="auto">
          <a:xfrm>
            <a:off x="1681163" y="416560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2" name="Line 12"/>
          <p:cNvSpPr>
            <a:spLocks noChangeShapeType="1"/>
          </p:cNvSpPr>
          <p:nvPr/>
        </p:nvSpPr>
        <p:spPr bwMode="auto">
          <a:xfrm>
            <a:off x="1681163" y="387032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3" name="Line 13"/>
          <p:cNvSpPr>
            <a:spLocks noChangeShapeType="1"/>
          </p:cNvSpPr>
          <p:nvPr/>
        </p:nvSpPr>
        <p:spPr bwMode="auto">
          <a:xfrm>
            <a:off x="1681163" y="357505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4" name="Line 14"/>
          <p:cNvSpPr>
            <a:spLocks noChangeShapeType="1"/>
          </p:cNvSpPr>
          <p:nvPr/>
        </p:nvSpPr>
        <p:spPr bwMode="auto">
          <a:xfrm>
            <a:off x="1681163" y="327977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5" name="Line 15"/>
          <p:cNvSpPr>
            <a:spLocks noChangeShapeType="1"/>
          </p:cNvSpPr>
          <p:nvPr/>
        </p:nvSpPr>
        <p:spPr bwMode="auto">
          <a:xfrm>
            <a:off x="1681163" y="298450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6" name="Line 16"/>
          <p:cNvSpPr>
            <a:spLocks noChangeShapeType="1"/>
          </p:cNvSpPr>
          <p:nvPr/>
        </p:nvSpPr>
        <p:spPr bwMode="auto">
          <a:xfrm>
            <a:off x="1681163" y="268922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7" name="Line 17"/>
          <p:cNvSpPr>
            <a:spLocks noChangeShapeType="1"/>
          </p:cNvSpPr>
          <p:nvPr/>
        </p:nvSpPr>
        <p:spPr bwMode="auto">
          <a:xfrm>
            <a:off x="1681163" y="239395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8" name="Line 18"/>
          <p:cNvSpPr>
            <a:spLocks noChangeShapeType="1"/>
          </p:cNvSpPr>
          <p:nvPr/>
        </p:nvSpPr>
        <p:spPr bwMode="auto">
          <a:xfrm>
            <a:off x="1681163" y="209867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79" name="Line 19"/>
          <p:cNvSpPr>
            <a:spLocks noChangeShapeType="1"/>
          </p:cNvSpPr>
          <p:nvPr/>
        </p:nvSpPr>
        <p:spPr bwMode="auto">
          <a:xfrm flipV="1">
            <a:off x="1677988" y="4967288"/>
            <a:ext cx="0" cy="1508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80" name="Line 20"/>
          <p:cNvSpPr>
            <a:spLocks noChangeShapeType="1"/>
          </p:cNvSpPr>
          <p:nvPr/>
        </p:nvSpPr>
        <p:spPr bwMode="auto">
          <a:xfrm flipV="1">
            <a:off x="3095625" y="4967288"/>
            <a:ext cx="0" cy="150812"/>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81" name="Rectangle 21"/>
          <p:cNvSpPr>
            <a:spLocks noChangeArrowheads="1"/>
          </p:cNvSpPr>
          <p:nvPr/>
        </p:nvSpPr>
        <p:spPr bwMode="auto">
          <a:xfrm>
            <a:off x="1371600" y="4953000"/>
            <a:ext cx="200025" cy="37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0</a:t>
            </a:r>
          </a:p>
          <a:p>
            <a:pPr algn="r" defTabSz="514350"/>
            <a:endParaRPr lang="en-US" altLang="en-US" sz="1000">
              <a:solidFill>
                <a:srgbClr val="3333CC"/>
              </a:solidFill>
              <a:latin typeface="Helvetica" pitchFamily="34" charset="0"/>
            </a:endParaRPr>
          </a:p>
        </p:txBody>
      </p:sp>
      <p:sp>
        <p:nvSpPr>
          <p:cNvPr id="40982" name="Rectangle 22"/>
          <p:cNvSpPr>
            <a:spLocks noChangeArrowheads="1"/>
          </p:cNvSpPr>
          <p:nvPr/>
        </p:nvSpPr>
        <p:spPr bwMode="auto">
          <a:xfrm>
            <a:off x="1323975" y="462756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10</a:t>
            </a:r>
          </a:p>
        </p:txBody>
      </p:sp>
      <p:sp>
        <p:nvSpPr>
          <p:cNvPr id="40983" name="Rectangle 23"/>
          <p:cNvSpPr>
            <a:spLocks noChangeArrowheads="1"/>
          </p:cNvSpPr>
          <p:nvPr/>
        </p:nvSpPr>
        <p:spPr bwMode="auto">
          <a:xfrm>
            <a:off x="1323975" y="433228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20</a:t>
            </a:r>
          </a:p>
        </p:txBody>
      </p:sp>
      <p:sp>
        <p:nvSpPr>
          <p:cNvPr id="40984" name="Rectangle 24"/>
          <p:cNvSpPr>
            <a:spLocks noChangeArrowheads="1"/>
          </p:cNvSpPr>
          <p:nvPr/>
        </p:nvSpPr>
        <p:spPr bwMode="auto">
          <a:xfrm>
            <a:off x="1323975" y="403701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30</a:t>
            </a:r>
          </a:p>
        </p:txBody>
      </p:sp>
      <p:sp>
        <p:nvSpPr>
          <p:cNvPr id="40985" name="Rectangle 25"/>
          <p:cNvSpPr>
            <a:spLocks noChangeArrowheads="1"/>
          </p:cNvSpPr>
          <p:nvPr/>
        </p:nvSpPr>
        <p:spPr bwMode="auto">
          <a:xfrm>
            <a:off x="1323975" y="374173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40</a:t>
            </a:r>
          </a:p>
        </p:txBody>
      </p:sp>
      <p:sp>
        <p:nvSpPr>
          <p:cNvPr id="40986" name="Rectangle 26"/>
          <p:cNvSpPr>
            <a:spLocks noChangeArrowheads="1"/>
          </p:cNvSpPr>
          <p:nvPr/>
        </p:nvSpPr>
        <p:spPr bwMode="auto">
          <a:xfrm>
            <a:off x="1323975" y="344646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50</a:t>
            </a:r>
          </a:p>
        </p:txBody>
      </p:sp>
      <p:sp>
        <p:nvSpPr>
          <p:cNvPr id="40987" name="Rectangle 27"/>
          <p:cNvSpPr>
            <a:spLocks noChangeArrowheads="1"/>
          </p:cNvSpPr>
          <p:nvPr/>
        </p:nvSpPr>
        <p:spPr bwMode="auto">
          <a:xfrm>
            <a:off x="1323975" y="315118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60</a:t>
            </a:r>
          </a:p>
        </p:txBody>
      </p:sp>
      <p:sp>
        <p:nvSpPr>
          <p:cNvPr id="40988" name="Rectangle 28"/>
          <p:cNvSpPr>
            <a:spLocks noChangeArrowheads="1"/>
          </p:cNvSpPr>
          <p:nvPr/>
        </p:nvSpPr>
        <p:spPr bwMode="auto">
          <a:xfrm>
            <a:off x="1323975" y="285591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70</a:t>
            </a:r>
          </a:p>
        </p:txBody>
      </p:sp>
      <p:sp>
        <p:nvSpPr>
          <p:cNvPr id="40989" name="Rectangle 29"/>
          <p:cNvSpPr>
            <a:spLocks noChangeArrowheads="1"/>
          </p:cNvSpPr>
          <p:nvPr/>
        </p:nvSpPr>
        <p:spPr bwMode="auto">
          <a:xfrm>
            <a:off x="1323975" y="256063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80</a:t>
            </a:r>
          </a:p>
        </p:txBody>
      </p:sp>
      <p:sp>
        <p:nvSpPr>
          <p:cNvPr id="40990" name="Rectangle 30"/>
          <p:cNvSpPr>
            <a:spLocks noChangeArrowheads="1"/>
          </p:cNvSpPr>
          <p:nvPr/>
        </p:nvSpPr>
        <p:spPr bwMode="auto">
          <a:xfrm>
            <a:off x="1323975" y="226536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90</a:t>
            </a:r>
          </a:p>
        </p:txBody>
      </p:sp>
      <p:sp>
        <p:nvSpPr>
          <p:cNvPr id="40991" name="Rectangle 31"/>
          <p:cNvSpPr>
            <a:spLocks noChangeArrowheads="1"/>
          </p:cNvSpPr>
          <p:nvPr/>
        </p:nvSpPr>
        <p:spPr bwMode="auto">
          <a:xfrm>
            <a:off x="1252538" y="1970088"/>
            <a:ext cx="320675"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100</a:t>
            </a:r>
          </a:p>
        </p:txBody>
      </p:sp>
      <p:sp>
        <p:nvSpPr>
          <p:cNvPr id="40992" name="Rectangle 32"/>
          <p:cNvSpPr>
            <a:spLocks noChangeArrowheads="1"/>
          </p:cNvSpPr>
          <p:nvPr/>
        </p:nvSpPr>
        <p:spPr bwMode="auto">
          <a:xfrm>
            <a:off x="1746250" y="5108575"/>
            <a:ext cx="1270000"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defTabSz="514350"/>
            <a:r>
              <a:rPr lang="en-US" altLang="en-US" sz="1600" b="1"/>
              <a:t>Differentiation</a:t>
            </a:r>
          </a:p>
        </p:txBody>
      </p:sp>
      <p:sp>
        <p:nvSpPr>
          <p:cNvPr id="40993" name="Rectangle 33"/>
          <p:cNvSpPr>
            <a:spLocks noChangeArrowheads="1"/>
          </p:cNvSpPr>
          <p:nvPr/>
        </p:nvSpPr>
        <p:spPr bwMode="auto">
          <a:xfrm>
            <a:off x="3365500" y="5108575"/>
            <a:ext cx="877888"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defTabSz="514350"/>
            <a:r>
              <a:rPr lang="en-US" altLang="en-US" sz="1600" b="1"/>
              <a:t>Relevance</a:t>
            </a:r>
          </a:p>
        </p:txBody>
      </p:sp>
      <p:sp>
        <p:nvSpPr>
          <p:cNvPr id="40994" name="Line 34"/>
          <p:cNvSpPr>
            <a:spLocks noChangeShapeType="1"/>
          </p:cNvSpPr>
          <p:nvPr/>
        </p:nvSpPr>
        <p:spPr bwMode="auto">
          <a:xfrm>
            <a:off x="1731963" y="5037138"/>
            <a:ext cx="265271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0996" name="Text Box 36"/>
          <p:cNvSpPr txBox="1">
            <a:spLocks noChangeArrowheads="1"/>
          </p:cNvSpPr>
          <p:nvPr/>
        </p:nvSpPr>
        <p:spPr bwMode="auto">
          <a:xfrm>
            <a:off x="4991100" y="2451100"/>
            <a:ext cx="2747963" cy="2498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spAutoFit/>
          </a:bodyPr>
          <a:lstStyle/>
          <a:p>
            <a:r>
              <a:rPr lang="en-US" altLang="en-GB" sz="2400">
                <a:latin typeface="Times" pitchFamily="18" charset="0"/>
              </a:rPr>
              <a:t>Examples:</a:t>
            </a:r>
            <a:r>
              <a:rPr lang="en-US" altLang="en-GB" sz="2000" u="sng">
                <a:latin typeface="Times" pitchFamily="18" charset="0"/>
              </a:rPr>
              <a:t>          </a:t>
            </a:r>
            <a:endParaRPr lang="en-US" altLang="en-GB" sz="2000">
              <a:latin typeface="Times" pitchFamily="18" charset="0"/>
            </a:endParaRPr>
          </a:p>
          <a:p>
            <a:endParaRPr lang="en-US" altLang="en-GB" sz="2000">
              <a:latin typeface="Times" pitchFamily="18" charset="0"/>
            </a:endParaRPr>
          </a:p>
          <a:p>
            <a:r>
              <a:rPr lang="en-US" altLang="en-GB" sz="2000">
                <a:latin typeface="Times" pitchFamily="18" charset="0"/>
              </a:rPr>
              <a:t>Harley Davidson</a:t>
            </a:r>
          </a:p>
          <a:p>
            <a:r>
              <a:rPr lang="en-US" altLang="en-GB" sz="2000">
                <a:latin typeface="Times" pitchFamily="18" charset="0"/>
              </a:rPr>
              <a:t>Yahoo!</a:t>
            </a:r>
          </a:p>
          <a:p>
            <a:r>
              <a:rPr lang="en-US" altLang="en-GB" sz="2000">
                <a:latin typeface="Times" pitchFamily="18" charset="0"/>
              </a:rPr>
              <a:t>AOL</a:t>
            </a:r>
          </a:p>
          <a:p>
            <a:r>
              <a:rPr lang="en-US" altLang="en-GB" sz="2000">
                <a:latin typeface="Times" pitchFamily="18" charset="0"/>
              </a:rPr>
              <a:t>Williams-Sonoma</a:t>
            </a:r>
          </a:p>
          <a:p>
            <a:r>
              <a:rPr lang="en-US" altLang="en-GB" sz="2000">
                <a:latin typeface="Times" pitchFamily="18" charset="0"/>
              </a:rPr>
              <a:t>Ikea</a:t>
            </a:r>
          </a:p>
          <a:p>
            <a:r>
              <a:rPr lang="en-US" altLang="en-GB" sz="2000">
                <a:latin typeface="Times" pitchFamily="18" charset="0"/>
              </a:rPr>
              <a:t>Bloomberg Business News</a:t>
            </a:r>
            <a:endParaRPr lang="en-US" altLang="en-GB" sz="2400" b="1">
              <a:latin typeface="Times"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64"/>
                                        </p:tgtEl>
                                        <p:attrNameLst>
                                          <p:attrName>style.visibility</p:attrName>
                                        </p:attrNameLst>
                                      </p:cBhvr>
                                      <p:to>
                                        <p:strVal val="visible"/>
                                      </p:to>
                                    </p:set>
                                    <p:anim calcmode="lin" valueType="num">
                                      <p:cBhvr additive="base">
                                        <p:cTn id="7" dur="500" fill="hold"/>
                                        <p:tgtEl>
                                          <p:spTgt spid="40964"/>
                                        </p:tgtEl>
                                        <p:attrNameLst>
                                          <p:attrName>ppt_x</p:attrName>
                                        </p:attrNameLst>
                                      </p:cBhvr>
                                      <p:tavLst>
                                        <p:tav tm="0">
                                          <p:val>
                                            <p:strVal val="0-#ppt_w/2"/>
                                          </p:val>
                                        </p:tav>
                                        <p:tav tm="100000">
                                          <p:val>
                                            <p:strVal val="#ppt_x"/>
                                          </p:val>
                                        </p:tav>
                                      </p:tavLst>
                                    </p:anim>
                                    <p:anim calcmode="lin" valueType="num">
                                      <p:cBhvr additive="base">
                                        <p:cTn id="8" dur="500" fill="hold"/>
                                        <p:tgtEl>
                                          <p:spTgt spid="409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43" name="Rectangle 35"/>
          <p:cNvSpPr>
            <a:spLocks noGrp="1" noRot="1" noChangeArrowheads="1"/>
          </p:cNvSpPr>
          <p:nvPr>
            <p:ph type="title"/>
          </p:nvPr>
        </p:nvSpPr>
        <p:spPr>
          <a:xfrm>
            <a:off x="914400" y="492125"/>
            <a:ext cx="7899400" cy="650875"/>
          </a:xfrm>
        </p:spPr>
        <p:txBody>
          <a:bodyPr>
            <a:normAutofit fontScale="90000"/>
          </a:bodyPr>
          <a:lstStyle/>
          <a:p>
            <a:r>
              <a:rPr lang="en-US" altLang="en-US" sz="2800">
                <a:solidFill>
                  <a:schemeClr val="hlink"/>
                </a:solidFill>
              </a:rPr>
              <a:t>Brands with greater Relevance than Differentiation Are in Danger of Becoming Commodities</a:t>
            </a:r>
            <a:r>
              <a:rPr lang="en-US" altLang="en-US" sz="3600">
                <a:latin typeface="Tahoma" pitchFamily="34" charset="0"/>
              </a:rPr>
              <a:t> </a:t>
            </a:r>
            <a:endParaRPr lang="en-US" altLang="en-US" sz="4000">
              <a:latin typeface="Tahoma" pitchFamily="34" charset="0"/>
            </a:endParaRPr>
          </a:p>
        </p:txBody>
      </p:sp>
      <p:sp>
        <p:nvSpPr>
          <p:cNvPr id="38" name="Slide Number Placeholder 3"/>
          <p:cNvSpPr>
            <a:spLocks noGrp="1"/>
          </p:cNvSpPr>
          <p:nvPr>
            <p:ph type="sldNum" sz="quarter" idx="12"/>
          </p:nvPr>
        </p:nvSpPr>
        <p:spPr/>
        <p:txBody>
          <a:bodyPr/>
          <a:lstStyle/>
          <a:p>
            <a:r>
              <a:rPr lang="en-US"/>
              <a:t>9.</a:t>
            </a:r>
            <a:fld id="{9F29ED26-B4A4-4AD0-AE20-A5B781A7966C}" type="slidenum">
              <a:rPr lang="en-US"/>
              <a:pPr/>
              <a:t>24</a:t>
            </a:fld>
            <a:endParaRPr lang="en-US"/>
          </a:p>
        </p:txBody>
      </p:sp>
      <p:sp>
        <p:nvSpPr>
          <p:cNvPr id="43010" name="Rectangle 2"/>
          <p:cNvSpPr>
            <a:spLocks noChangeArrowheads="1"/>
          </p:cNvSpPr>
          <p:nvPr/>
        </p:nvSpPr>
        <p:spPr bwMode="auto">
          <a:xfrm>
            <a:off x="6503988" y="0"/>
            <a:ext cx="2266950" cy="312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11" name="Rectangle 3"/>
          <p:cNvSpPr>
            <a:spLocks noChangeArrowheads="1"/>
          </p:cNvSpPr>
          <p:nvPr/>
        </p:nvSpPr>
        <p:spPr bwMode="auto">
          <a:xfrm>
            <a:off x="284163" y="312738"/>
            <a:ext cx="6507162" cy="585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12" name="Rectangle 4"/>
          <p:cNvSpPr>
            <a:spLocks noChangeArrowheads="1"/>
          </p:cNvSpPr>
          <p:nvPr/>
        </p:nvSpPr>
        <p:spPr bwMode="auto">
          <a:xfrm>
            <a:off x="1905000" y="4348163"/>
            <a:ext cx="927100" cy="687387"/>
          </a:xfrm>
          <a:prstGeom prst="rect">
            <a:avLst/>
          </a:prstGeom>
          <a:gradFill rotWithShape="0">
            <a:gsLst>
              <a:gs pos="0">
                <a:srgbClr val="F00000"/>
              </a:gs>
              <a:gs pos="100000">
                <a:srgbClr val="F00000">
                  <a:gamma/>
                  <a:shade val="12157"/>
                  <a:invGamma/>
                </a:srgbClr>
              </a:gs>
            </a:gsLst>
            <a:path path="shape">
              <a:fillToRect l="50000" t="50000" r="50000" b="50000"/>
            </a:path>
          </a:gra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13" name="Rectangle 5"/>
          <p:cNvSpPr>
            <a:spLocks noChangeArrowheads="1"/>
          </p:cNvSpPr>
          <p:nvPr/>
        </p:nvSpPr>
        <p:spPr bwMode="auto">
          <a:xfrm>
            <a:off x="3333750" y="2365375"/>
            <a:ext cx="927100" cy="2670175"/>
          </a:xfrm>
          <a:prstGeom prst="rect">
            <a:avLst/>
          </a:prstGeom>
          <a:gradFill rotWithShape="0">
            <a:gsLst>
              <a:gs pos="0">
                <a:srgbClr val="F00000"/>
              </a:gs>
              <a:gs pos="100000">
                <a:srgbClr val="F00000">
                  <a:gamma/>
                  <a:shade val="12157"/>
                  <a:invGamma/>
                </a:srgbClr>
              </a:gs>
            </a:gsLst>
            <a:path path="shape">
              <a:fillToRect l="50000" t="50000" r="50000" b="50000"/>
            </a:path>
          </a:gra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14" name="Rectangle 6"/>
          <p:cNvSpPr>
            <a:spLocks noChangeArrowheads="1"/>
          </p:cNvSpPr>
          <p:nvPr/>
        </p:nvSpPr>
        <p:spPr bwMode="auto">
          <a:xfrm>
            <a:off x="3105150" y="1716088"/>
            <a:ext cx="1390650" cy="638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3600" b="1">
                <a:solidFill>
                  <a:srgbClr val="F00000"/>
                </a:solidFill>
              </a:rPr>
              <a:t>R &gt; D</a:t>
            </a:r>
          </a:p>
        </p:txBody>
      </p:sp>
      <p:sp>
        <p:nvSpPr>
          <p:cNvPr id="43015" name="Line 7"/>
          <p:cNvSpPr>
            <a:spLocks noChangeShapeType="1"/>
          </p:cNvSpPr>
          <p:nvPr/>
        </p:nvSpPr>
        <p:spPr bwMode="auto">
          <a:xfrm flipV="1">
            <a:off x="1668463" y="2062163"/>
            <a:ext cx="0" cy="301783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16" name="Line 8"/>
          <p:cNvSpPr>
            <a:spLocks noChangeShapeType="1"/>
          </p:cNvSpPr>
          <p:nvPr/>
        </p:nvSpPr>
        <p:spPr bwMode="auto">
          <a:xfrm>
            <a:off x="1671638" y="475615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17" name="Line 9"/>
          <p:cNvSpPr>
            <a:spLocks noChangeShapeType="1"/>
          </p:cNvSpPr>
          <p:nvPr/>
        </p:nvSpPr>
        <p:spPr bwMode="auto">
          <a:xfrm>
            <a:off x="1671638" y="446087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18" name="Line 10"/>
          <p:cNvSpPr>
            <a:spLocks noChangeShapeType="1"/>
          </p:cNvSpPr>
          <p:nvPr/>
        </p:nvSpPr>
        <p:spPr bwMode="auto">
          <a:xfrm>
            <a:off x="1671638" y="416560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19" name="Line 11"/>
          <p:cNvSpPr>
            <a:spLocks noChangeShapeType="1"/>
          </p:cNvSpPr>
          <p:nvPr/>
        </p:nvSpPr>
        <p:spPr bwMode="auto">
          <a:xfrm>
            <a:off x="1671638" y="387032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20" name="Line 12"/>
          <p:cNvSpPr>
            <a:spLocks noChangeShapeType="1"/>
          </p:cNvSpPr>
          <p:nvPr/>
        </p:nvSpPr>
        <p:spPr bwMode="auto">
          <a:xfrm>
            <a:off x="1671638" y="357505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21" name="Line 13"/>
          <p:cNvSpPr>
            <a:spLocks noChangeShapeType="1"/>
          </p:cNvSpPr>
          <p:nvPr/>
        </p:nvSpPr>
        <p:spPr bwMode="auto">
          <a:xfrm>
            <a:off x="1671638" y="327977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22" name="Line 14"/>
          <p:cNvSpPr>
            <a:spLocks noChangeShapeType="1"/>
          </p:cNvSpPr>
          <p:nvPr/>
        </p:nvSpPr>
        <p:spPr bwMode="auto">
          <a:xfrm>
            <a:off x="1671638" y="298450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23" name="Line 15"/>
          <p:cNvSpPr>
            <a:spLocks noChangeShapeType="1"/>
          </p:cNvSpPr>
          <p:nvPr/>
        </p:nvSpPr>
        <p:spPr bwMode="auto">
          <a:xfrm>
            <a:off x="1671638" y="268922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24" name="Line 16"/>
          <p:cNvSpPr>
            <a:spLocks noChangeShapeType="1"/>
          </p:cNvSpPr>
          <p:nvPr/>
        </p:nvSpPr>
        <p:spPr bwMode="auto">
          <a:xfrm>
            <a:off x="1671638" y="239395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25" name="Line 17"/>
          <p:cNvSpPr>
            <a:spLocks noChangeShapeType="1"/>
          </p:cNvSpPr>
          <p:nvPr/>
        </p:nvSpPr>
        <p:spPr bwMode="auto">
          <a:xfrm>
            <a:off x="1671638" y="209867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26" name="Line 18"/>
          <p:cNvSpPr>
            <a:spLocks noChangeShapeType="1"/>
          </p:cNvSpPr>
          <p:nvPr/>
        </p:nvSpPr>
        <p:spPr bwMode="auto">
          <a:xfrm flipV="1">
            <a:off x="1668463" y="4967288"/>
            <a:ext cx="0" cy="1508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27" name="Line 19"/>
          <p:cNvSpPr>
            <a:spLocks noChangeShapeType="1"/>
          </p:cNvSpPr>
          <p:nvPr/>
        </p:nvSpPr>
        <p:spPr bwMode="auto">
          <a:xfrm flipV="1">
            <a:off x="3086100" y="4967288"/>
            <a:ext cx="0" cy="150812"/>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28" name="Rectangle 20"/>
          <p:cNvSpPr>
            <a:spLocks noChangeArrowheads="1"/>
          </p:cNvSpPr>
          <p:nvPr/>
        </p:nvSpPr>
        <p:spPr bwMode="auto">
          <a:xfrm>
            <a:off x="1384300" y="4922838"/>
            <a:ext cx="200025"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0</a:t>
            </a:r>
          </a:p>
        </p:txBody>
      </p:sp>
      <p:sp>
        <p:nvSpPr>
          <p:cNvPr id="43029" name="Rectangle 21"/>
          <p:cNvSpPr>
            <a:spLocks noChangeArrowheads="1"/>
          </p:cNvSpPr>
          <p:nvPr/>
        </p:nvSpPr>
        <p:spPr bwMode="auto">
          <a:xfrm>
            <a:off x="1314450" y="462756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10</a:t>
            </a:r>
          </a:p>
        </p:txBody>
      </p:sp>
      <p:sp>
        <p:nvSpPr>
          <p:cNvPr id="43030" name="Rectangle 22"/>
          <p:cNvSpPr>
            <a:spLocks noChangeArrowheads="1"/>
          </p:cNvSpPr>
          <p:nvPr/>
        </p:nvSpPr>
        <p:spPr bwMode="auto">
          <a:xfrm>
            <a:off x="1314450" y="433228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20</a:t>
            </a:r>
          </a:p>
        </p:txBody>
      </p:sp>
      <p:sp>
        <p:nvSpPr>
          <p:cNvPr id="43031" name="Rectangle 23"/>
          <p:cNvSpPr>
            <a:spLocks noChangeArrowheads="1"/>
          </p:cNvSpPr>
          <p:nvPr/>
        </p:nvSpPr>
        <p:spPr bwMode="auto">
          <a:xfrm>
            <a:off x="1314450" y="403701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30</a:t>
            </a:r>
          </a:p>
        </p:txBody>
      </p:sp>
      <p:sp>
        <p:nvSpPr>
          <p:cNvPr id="43032" name="Rectangle 24"/>
          <p:cNvSpPr>
            <a:spLocks noChangeArrowheads="1"/>
          </p:cNvSpPr>
          <p:nvPr/>
        </p:nvSpPr>
        <p:spPr bwMode="auto">
          <a:xfrm>
            <a:off x="1314450" y="374173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40</a:t>
            </a:r>
          </a:p>
        </p:txBody>
      </p:sp>
      <p:sp>
        <p:nvSpPr>
          <p:cNvPr id="43033" name="Rectangle 25"/>
          <p:cNvSpPr>
            <a:spLocks noChangeArrowheads="1"/>
          </p:cNvSpPr>
          <p:nvPr/>
        </p:nvSpPr>
        <p:spPr bwMode="auto">
          <a:xfrm>
            <a:off x="1314450" y="344646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50</a:t>
            </a:r>
          </a:p>
        </p:txBody>
      </p:sp>
      <p:sp>
        <p:nvSpPr>
          <p:cNvPr id="43034" name="Rectangle 26"/>
          <p:cNvSpPr>
            <a:spLocks noChangeArrowheads="1"/>
          </p:cNvSpPr>
          <p:nvPr/>
        </p:nvSpPr>
        <p:spPr bwMode="auto">
          <a:xfrm>
            <a:off x="1314450" y="315118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60</a:t>
            </a:r>
          </a:p>
        </p:txBody>
      </p:sp>
      <p:sp>
        <p:nvSpPr>
          <p:cNvPr id="43035" name="Rectangle 27"/>
          <p:cNvSpPr>
            <a:spLocks noChangeArrowheads="1"/>
          </p:cNvSpPr>
          <p:nvPr/>
        </p:nvSpPr>
        <p:spPr bwMode="auto">
          <a:xfrm>
            <a:off x="1314450" y="285591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70</a:t>
            </a:r>
          </a:p>
        </p:txBody>
      </p:sp>
      <p:sp>
        <p:nvSpPr>
          <p:cNvPr id="43036" name="Rectangle 28"/>
          <p:cNvSpPr>
            <a:spLocks noChangeArrowheads="1"/>
          </p:cNvSpPr>
          <p:nvPr/>
        </p:nvSpPr>
        <p:spPr bwMode="auto">
          <a:xfrm>
            <a:off x="1314450" y="256063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80</a:t>
            </a:r>
          </a:p>
        </p:txBody>
      </p:sp>
      <p:sp>
        <p:nvSpPr>
          <p:cNvPr id="43037" name="Rectangle 29"/>
          <p:cNvSpPr>
            <a:spLocks noChangeArrowheads="1"/>
          </p:cNvSpPr>
          <p:nvPr/>
        </p:nvSpPr>
        <p:spPr bwMode="auto">
          <a:xfrm>
            <a:off x="1314450" y="226536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90</a:t>
            </a:r>
          </a:p>
        </p:txBody>
      </p:sp>
      <p:sp>
        <p:nvSpPr>
          <p:cNvPr id="43038" name="Rectangle 30"/>
          <p:cNvSpPr>
            <a:spLocks noChangeArrowheads="1"/>
          </p:cNvSpPr>
          <p:nvPr/>
        </p:nvSpPr>
        <p:spPr bwMode="auto">
          <a:xfrm>
            <a:off x="1243013" y="1970088"/>
            <a:ext cx="320675"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100</a:t>
            </a:r>
          </a:p>
        </p:txBody>
      </p:sp>
      <p:sp>
        <p:nvSpPr>
          <p:cNvPr id="43039" name="Rectangle 31"/>
          <p:cNvSpPr>
            <a:spLocks noChangeArrowheads="1"/>
          </p:cNvSpPr>
          <p:nvPr/>
        </p:nvSpPr>
        <p:spPr bwMode="auto">
          <a:xfrm>
            <a:off x="1735138" y="5108575"/>
            <a:ext cx="1270000"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defTabSz="514350"/>
            <a:r>
              <a:rPr lang="en-US" altLang="en-US" sz="1600" b="1"/>
              <a:t>Differentiation</a:t>
            </a:r>
          </a:p>
        </p:txBody>
      </p:sp>
      <p:sp>
        <p:nvSpPr>
          <p:cNvPr id="43040" name="Rectangle 32"/>
          <p:cNvSpPr>
            <a:spLocks noChangeArrowheads="1"/>
          </p:cNvSpPr>
          <p:nvPr/>
        </p:nvSpPr>
        <p:spPr bwMode="auto">
          <a:xfrm>
            <a:off x="3368675" y="5108575"/>
            <a:ext cx="877888"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defTabSz="514350"/>
            <a:r>
              <a:rPr lang="en-US" altLang="en-US" sz="1600" b="1"/>
              <a:t>Relevance</a:t>
            </a:r>
          </a:p>
        </p:txBody>
      </p:sp>
      <p:sp>
        <p:nvSpPr>
          <p:cNvPr id="43041" name="Line 33"/>
          <p:cNvSpPr>
            <a:spLocks noChangeShapeType="1"/>
          </p:cNvSpPr>
          <p:nvPr/>
        </p:nvSpPr>
        <p:spPr bwMode="auto">
          <a:xfrm>
            <a:off x="1722438" y="5037138"/>
            <a:ext cx="265271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3042" name="Rectangle 34"/>
          <p:cNvSpPr>
            <a:spLocks noChangeArrowheads="1"/>
          </p:cNvSpPr>
          <p:nvPr/>
        </p:nvSpPr>
        <p:spPr bwMode="auto">
          <a:xfrm>
            <a:off x="1524000" y="5638800"/>
            <a:ext cx="429895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altLang="en-US" sz="2000" b="1">
                <a:solidFill>
                  <a:srgbClr val="F00000"/>
                </a:solidFill>
                <a:latin typeface="Times" pitchFamily="18" charset="0"/>
              </a:rPr>
              <a:t>Uniqueness has faded; price becomes dominant reason to buy.</a:t>
            </a:r>
          </a:p>
        </p:txBody>
      </p:sp>
      <p:sp>
        <p:nvSpPr>
          <p:cNvPr id="43044" name="Text Box 36"/>
          <p:cNvSpPr txBox="1">
            <a:spLocks noChangeArrowheads="1"/>
          </p:cNvSpPr>
          <p:nvPr/>
        </p:nvSpPr>
        <p:spPr bwMode="auto">
          <a:xfrm>
            <a:off x="5029200" y="2463800"/>
            <a:ext cx="2527300" cy="2803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spAutoFit/>
          </a:bodyPr>
          <a:lstStyle/>
          <a:p>
            <a:r>
              <a:rPr lang="en-US" altLang="en-GB" sz="2400">
                <a:latin typeface="Times" pitchFamily="18" charset="0"/>
              </a:rPr>
              <a:t>Examples:</a:t>
            </a:r>
            <a:r>
              <a:rPr lang="en-US" altLang="en-GB" sz="2000" u="sng">
                <a:latin typeface="Times" pitchFamily="18" charset="0"/>
              </a:rPr>
              <a:t>          </a:t>
            </a:r>
            <a:endParaRPr lang="en-US" altLang="en-GB" sz="2000">
              <a:latin typeface="Times" pitchFamily="18" charset="0"/>
            </a:endParaRPr>
          </a:p>
          <a:p>
            <a:endParaRPr lang="en-US" altLang="en-GB" sz="2000">
              <a:latin typeface="Times" pitchFamily="18" charset="0"/>
            </a:endParaRPr>
          </a:p>
          <a:p>
            <a:r>
              <a:rPr lang="en-US" altLang="en-GB" sz="2000">
                <a:latin typeface="Times" pitchFamily="18" charset="0"/>
              </a:rPr>
              <a:t>Exxon</a:t>
            </a:r>
          </a:p>
          <a:p>
            <a:r>
              <a:rPr lang="en-US" altLang="en-GB" sz="2000">
                <a:latin typeface="Times" pitchFamily="18" charset="0"/>
              </a:rPr>
              <a:t>Mott’s</a:t>
            </a:r>
          </a:p>
          <a:p>
            <a:r>
              <a:rPr lang="en-US" altLang="en-GB" sz="2000">
                <a:latin typeface="Times" pitchFamily="18" charset="0"/>
              </a:rPr>
              <a:t>McDonald’s</a:t>
            </a:r>
          </a:p>
          <a:p>
            <a:r>
              <a:rPr lang="en-US" altLang="en-GB" sz="2000">
                <a:latin typeface="Times" pitchFamily="18" charset="0"/>
              </a:rPr>
              <a:t>Crest</a:t>
            </a:r>
          </a:p>
          <a:p>
            <a:r>
              <a:rPr lang="en-US" altLang="en-GB" sz="2000">
                <a:latin typeface="Times" pitchFamily="18" charset="0"/>
              </a:rPr>
              <a:t>Minute Maid</a:t>
            </a:r>
          </a:p>
          <a:p>
            <a:r>
              <a:rPr lang="en-US" altLang="en-GB" sz="2000">
                <a:latin typeface="Times" pitchFamily="18" charset="0"/>
              </a:rPr>
              <a:t>Fruit of the Loom</a:t>
            </a:r>
          </a:p>
          <a:p>
            <a:r>
              <a:rPr lang="en-US" altLang="en-GB" sz="2000">
                <a:latin typeface="Times" pitchFamily="18" charset="0"/>
              </a:rPr>
              <a:t>Peter Pan (peanut butter)</a:t>
            </a:r>
            <a:endParaRPr lang="en-US" altLang="en-GB" sz="2400" b="1">
              <a:latin typeface="Times"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3042"/>
                                        </p:tgtEl>
                                        <p:attrNameLst>
                                          <p:attrName>style.visibility</p:attrName>
                                        </p:attrNameLst>
                                      </p:cBhvr>
                                      <p:to>
                                        <p:strVal val="visible"/>
                                      </p:to>
                                    </p:set>
                                    <p:animEffect transition="in" filter="wipe(right)">
                                      <p:cBhvr>
                                        <p:cTn id="7" dur="500"/>
                                        <p:tgtEl>
                                          <p:spTgt spid="43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42"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91" name="Rectangle 35"/>
          <p:cNvSpPr>
            <a:spLocks noGrp="1" noRot="1" noChangeArrowheads="1"/>
          </p:cNvSpPr>
          <p:nvPr>
            <p:ph type="title"/>
          </p:nvPr>
        </p:nvSpPr>
        <p:spPr>
          <a:xfrm>
            <a:off x="1130300" y="458788"/>
            <a:ext cx="7235825" cy="882650"/>
          </a:xfrm>
        </p:spPr>
        <p:txBody>
          <a:bodyPr>
            <a:normAutofit fontScale="90000"/>
          </a:bodyPr>
          <a:lstStyle/>
          <a:p>
            <a:r>
              <a:rPr lang="en-US" altLang="en-US" sz="2800">
                <a:solidFill>
                  <a:schemeClr val="hlink"/>
                </a:solidFill>
              </a:rPr>
              <a:t>More Esteem than Knowledge Means, “I’d like to get to know you better”</a:t>
            </a:r>
          </a:p>
        </p:txBody>
      </p:sp>
      <p:sp>
        <p:nvSpPr>
          <p:cNvPr id="38" name="Slide Number Placeholder 3"/>
          <p:cNvSpPr>
            <a:spLocks noGrp="1"/>
          </p:cNvSpPr>
          <p:nvPr>
            <p:ph type="sldNum" sz="quarter" idx="12"/>
          </p:nvPr>
        </p:nvSpPr>
        <p:spPr/>
        <p:txBody>
          <a:bodyPr/>
          <a:lstStyle/>
          <a:p>
            <a:r>
              <a:rPr lang="en-US"/>
              <a:t>9.</a:t>
            </a:r>
            <a:fld id="{B457720D-E194-4291-8239-4626E827B91C}" type="slidenum">
              <a:rPr lang="en-US"/>
              <a:pPr/>
              <a:t>25</a:t>
            </a:fld>
            <a:endParaRPr lang="en-US"/>
          </a:p>
        </p:txBody>
      </p:sp>
      <p:sp>
        <p:nvSpPr>
          <p:cNvPr id="45058" name="Rectangle 2"/>
          <p:cNvSpPr>
            <a:spLocks noChangeArrowheads="1"/>
          </p:cNvSpPr>
          <p:nvPr/>
        </p:nvSpPr>
        <p:spPr bwMode="auto">
          <a:xfrm>
            <a:off x="6503988" y="0"/>
            <a:ext cx="2266950" cy="312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59" name="Rectangle 3"/>
          <p:cNvSpPr>
            <a:spLocks noChangeArrowheads="1"/>
          </p:cNvSpPr>
          <p:nvPr/>
        </p:nvSpPr>
        <p:spPr bwMode="auto">
          <a:xfrm>
            <a:off x="284163" y="312738"/>
            <a:ext cx="6507162" cy="585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60" name="Rectangle 4"/>
          <p:cNvSpPr>
            <a:spLocks noChangeArrowheads="1"/>
          </p:cNvSpPr>
          <p:nvPr/>
        </p:nvSpPr>
        <p:spPr bwMode="auto">
          <a:xfrm>
            <a:off x="1828800" y="2492375"/>
            <a:ext cx="920750" cy="2543175"/>
          </a:xfrm>
          <a:prstGeom prst="rect">
            <a:avLst/>
          </a:prstGeom>
          <a:gradFill rotWithShape="0">
            <a:gsLst>
              <a:gs pos="0">
                <a:srgbClr val="0000CC"/>
              </a:gs>
              <a:gs pos="100000">
                <a:srgbClr val="0000CC">
                  <a:gamma/>
                  <a:shade val="48627"/>
                  <a:invGamma/>
                </a:srgbClr>
              </a:gs>
            </a:gsLst>
            <a:path path="shape">
              <a:fillToRect l="50000" t="50000" r="50000" b="50000"/>
            </a:path>
          </a:gra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61" name="Rectangle 5"/>
          <p:cNvSpPr>
            <a:spLocks noChangeArrowheads="1"/>
          </p:cNvSpPr>
          <p:nvPr/>
        </p:nvSpPr>
        <p:spPr bwMode="auto">
          <a:xfrm>
            <a:off x="3249613" y="3343275"/>
            <a:ext cx="919162" cy="1692275"/>
          </a:xfrm>
          <a:prstGeom prst="rect">
            <a:avLst/>
          </a:prstGeom>
          <a:gradFill rotWithShape="0">
            <a:gsLst>
              <a:gs pos="0">
                <a:srgbClr val="0000CC"/>
              </a:gs>
              <a:gs pos="100000">
                <a:srgbClr val="0000CC">
                  <a:gamma/>
                  <a:shade val="48627"/>
                  <a:invGamma/>
                </a:srgbClr>
              </a:gs>
            </a:gsLst>
            <a:path path="shape">
              <a:fillToRect l="50000" t="50000" r="50000" b="50000"/>
            </a:path>
          </a:gra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62" name="Rectangle 6"/>
          <p:cNvSpPr>
            <a:spLocks noChangeArrowheads="1"/>
          </p:cNvSpPr>
          <p:nvPr/>
        </p:nvSpPr>
        <p:spPr bwMode="auto">
          <a:xfrm>
            <a:off x="1620838" y="1716088"/>
            <a:ext cx="1347787" cy="638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3600" b="1">
                <a:solidFill>
                  <a:srgbClr val="D72D0B"/>
                </a:solidFill>
              </a:rPr>
              <a:t>E &gt; K</a:t>
            </a:r>
          </a:p>
        </p:txBody>
      </p:sp>
      <p:sp>
        <p:nvSpPr>
          <p:cNvPr id="45063" name="Line 7"/>
          <p:cNvSpPr>
            <a:spLocks noChangeShapeType="1"/>
          </p:cNvSpPr>
          <p:nvPr/>
        </p:nvSpPr>
        <p:spPr bwMode="auto">
          <a:xfrm flipV="1">
            <a:off x="1590675" y="2062163"/>
            <a:ext cx="0" cy="301783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64" name="Line 8"/>
          <p:cNvSpPr>
            <a:spLocks noChangeShapeType="1"/>
          </p:cNvSpPr>
          <p:nvPr/>
        </p:nvSpPr>
        <p:spPr bwMode="auto">
          <a:xfrm>
            <a:off x="1593850" y="475615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65" name="Line 9"/>
          <p:cNvSpPr>
            <a:spLocks noChangeShapeType="1"/>
          </p:cNvSpPr>
          <p:nvPr/>
        </p:nvSpPr>
        <p:spPr bwMode="auto">
          <a:xfrm>
            <a:off x="1593850" y="446087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66" name="Line 10"/>
          <p:cNvSpPr>
            <a:spLocks noChangeShapeType="1"/>
          </p:cNvSpPr>
          <p:nvPr/>
        </p:nvSpPr>
        <p:spPr bwMode="auto">
          <a:xfrm>
            <a:off x="1593850" y="416560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67" name="Line 11"/>
          <p:cNvSpPr>
            <a:spLocks noChangeShapeType="1"/>
          </p:cNvSpPr>
          <p:nvPr/>
        </p:nvSpPr>
        <p:spPr bwMode="auto">
          <a:xfrm>
            <a:off x="1593850" y="387032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68" name="Line 12"/>
          <p:cNvSpPr>
            <a:spLocks noChangeShapeType="1"/>
          </p:cNvSpPr>
          <p:nvPr/>
        </p:nvSpPr>
        <p:spPr bwMode="auto">
          <a:xfrm>
            <a:off x="1593850" y="357505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69" name="Line 13"/>
          <p:cNvSpPr>
            <a:spLocks noChangeShapeType="1"/>
          </p:cNvSpPr>
          <p:nvPr/>
        </p:nvSpPr>
        <p:spPr bwMode="auto">
          <a:xfrm>
            <a:off x="1593850" y="327977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70" name="Line 14"/>
          <p:cNvSpPr>
            <a:spLocks noChangeShapeType="1"/>
          </p:cNvSpPr>
          <p:nvPr/>
        </p:nvSpPr>
        <p:spPr bwMode="auto">
          <a:xfrm>
            <a:off x="1593850" y="298450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71" name="Line 15"/>
          <p:cNvSpPr>
            <a:spLocks noChangeShapeType="1"/>
          </p:cNvSpPr>
          <p:nvPr/>
        </p:nvSpPr>
        <p:spPr bwMode="auto">
          <a:xfrm>
            <a:off x="1593850" y="268922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72" name="Line 16"/>
          <p:cNvSpPr>
            <a:spLocks noChangeShapeType="1"/>
          </p:cNvSpPr>
          <p:nvPr/>
        </p:nvSpPr>
        <p:spPr bwMode="auto">
          <a:xfrm>
            <a:off x="1593850" y="239395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73" name="Line 17"/>
          <p:cNvSpPr>
            <a:spLocks noChangeShapeType="1"/>
          </p:cNvSpPr>
          <p:nvPr/>
        </p:nvSpPr>
        <p:spPr bwMode="auto">
          <a:xfrm>
            <a:off x="1593850" y="2098675"/>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74" name="Line 18"/>
          <p:cNvSpPr>
            <a:spLocks noChangeShapeType="1"/>
          </p:cNvSpPr>
          <p:nvPr/>
        </p:nvSpPr>
        <p:spPr bwMode="auto">
          <a:xfrm flipV="1">
            <a:off x="1590675" y="4967288"/>
            <a:ext cx="0" cy="1508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75" name="Line 19"/>
          <p:cNvSpPr>
            <a:spLocks noChangeShapeType="1"/>
          </p:cNvSpPr>
          <p:nvPr/>
        </p:nvSpPr>
        <p:spPr bwMode="auto">
          <a:xfrm flipV="1">
            <a:off x="3008313" y="4967288"/>
            <a:ext cx="0" cy="150812"/>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76" name="Rectangle 20"/>
          <p:cNvSpPr>
            <a:spLocks noChangeArrowheads="1"/>
          </p:cNvSpPr>
          <p:nvPr/>
        </p:nvSpPr>
        <p:spPr bwMode="auto">
          <a:xfrm>
            <a:off x="1306513" y="4922838"/>
            <a:ext cx="200025"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0</a:t>
            </a:r>
          </a:p>
        </p:txBody>
      </p:sp>
      <p:sp>
        <p:nvSpPr>
          <p:cNvPr id="45077" name="Rectangle 21"/>
          <p:cNvSpPr>
            <a:spLocks noChangeArrowheads="1"/>
          </p:cNvSpPr>
          <p:nvPr/>
        </p:nvSpPr>
        <p:spPr bwMode="auto">
          <a:xfrm>
            <a:off x="1236663" y="462756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10</a:t>
            </a:r>
          </a:p>
        </p:txBody>
      </p:sp>
      <p:sp>
        <p:nvSpPr>
          <p:cNvPr id="45078" name="Rectangle 22"/>
          <p:cNvSpPr>
            <a:spLocks noChangeArrowheads="1"/>
          </p:cNvSpPr>
          <p:nvPr/>
        </p:nvSpPr>
        <p:spPr bwMode="auto">
          <a:xfrm>
            <a:off x="1236663" y="433228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20</a:t>
            </a:r>
          </a:p>
        </p:txBody>
      </p:sp>
      <p:sp>
        <p:nvSpPr>
          <p:cNvPr id="45079" name="Rectangle 23"/>
          <p:cNvSpPr>
            <a:spLocks noChangeArrowheads="1"/>
          </p:cNvSpPr>
          <p:nvPr/>
        </p:nvSpPr>
        <p:spPr bwMode="auto">
          <a:xfrm>
            <a:off x="1236663" y="403701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30</a:t>
            </a:r>
          </a:p>
        </p:txBody>
      </p:sp>
      <p:sp>
        <p:nvSpPr>
          <p:cNvPr id="45080" name="Rectangle 24"/>
          <p:cNvSpPr>
            <a:spLocks noChangeArrowheads="1"/>
          </p:cNvSpPr>
          <p:nvPr/>
        </p:nvSpPr>
        <p:spPr bwMode="auto">
          <a:xfrm>
            <a:off x="1236663" y="374173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40</a:t>
            </a:r>
          </a:p>
        </p:txBody>
      </p:sp>
      <p:sp>
        <p:nvSpPr>
          <p:cNvPr id="45081" name="Rectangle 25"/>
          <p:cNvSpPr>
            <a:spLocks noChangeArrowheads="1"/>
          </p:cNvSpPr>
          <p:nvPr/>
        </p:nvSpPr>
        <p:spPr bwMode="auto">
          <a:xfrm>
            <a:off x="1236663" y="344646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50</a:t>
            </a:r>
          </a:p>
        </p:txBody>
      </p:sp>
      <p:sp>
        <p:nvSpPr>
          <p:cNvPr id="45082" name="Rectangle 26"/>
          <p:cNvSpPr>
            <a:spLocks noChangeArrowheads="1"/>
          </p:cNvSpPr>
          <p:nvPr/>
        </p:nvSpPr>
        <p:spPr bwMode="auto">
          <a:xfrm>
            <a:off x="1236663" y="315118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60</a:t>
            </a:r>
          </a:p>
        </p:txBody>
      </p:sp>
      <p:sp>
        <p:nvSpPr>
          <p:cNvPr id="45083" name="Rectangle 27"/>
          <p:cNvSpPr>
            <a:spLocks noChangeArrowheads="1"/>
          </p:cNvSpPr>
          <p:nvPr/>
        </p:nvSpPr>
        <p:spPr bwMode="auto">
          <a:xfrm>
            <a:off x="1236663" y="285591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70</a:t>
            </a:r>
          </a:p>
        </p:txBody>
      </p:sp>
      <p:sp>
        <p:nvSpPr>
          <p:cNvPr id="45084" name="Rectangle 28"/>
          <p:cNvSpPr>
            <a:spLocks noChangeArrowheads="1"/>
          </p:cNvSpPr>
          <p:nvPr/>
        </p:nvSpPr>
        <p:spPr bwMode="auto">
          <a:xfrm>
            <a:off x="1236663" y="2560638"/>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80</a:t>
            </a:r>
          </a:p>
        </p:txBody>
      </p:sp>
      <p:sp>
        <p:nvSpPr>
          <p:cNvPr id="45085" name="Rectangle 29"/>
          <p:cNvSpPr>
            <a:spLocks noChangeArrowheads="1"/>
          </p:cNvSpPr>
          <p:nvPr/>
        </p:nvSpPr>
        <p:spPr bwMode="auto">
          <a:xfrm>
            <a:off x="1236663" y="2265363"/>
            <a:ext cx="260350"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90</a:t>
            </a:r>
          </a:p>
        </p:txBody>
      </p:sp>
      <p:sp>
        <p:nvSpPr>
          <p:cNvPr id="45086" name="Rectangle 30"/>
          <p:cNvSpPr>
            <a:spLocks noChangeArrowheads="1"/>
          </p:cNvSpPr>
          <p:nvPr/>
        </p:nvSpPr>
        <p:spPr bwMode="auto">
          <a:xfrm>
            <a:off x="1165225" y="1970088"/>
            <a:ext cx="320675" cy="22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100</a:t>
            </a:r>
          </a:p>
        </p:txBody>
      </p:sp>
      <p:sp>
        <p:nvSpPr>
          <p:cNvPr id="45087" name="Rectangle 31"/>
          <p:cNvSpPr>
            <a:spLocks noChangeArrowheads="1"/>
          </p:cNvSpPr>
          <p:nvPr/>
        </p:nvSpPr>
        <p:spPr bwMode="auto">
          <a:xfrm>
            <a:off x="1968500" y="5108575"/>
            <a:ext cx="654050"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defTabSz="514350"/>
            <a:r>
              <a:rPr lang="en-US" altLang="en-US" sz="1600" b="1"/>
              <a:t>Esteem</a:t>
            </a:r>
          </a:p>
        </p:txBody>
      </p:sp>
      <p:sp>
        <p:nvSpPr>
          <p:cNvPr id="45088" name="Rectangle 32"/>
          <p:cNvSpPr>
            <a:spLocks noChangeArrowheads="1"/>
          </p:cNvSpPr>
          <p:nvPr/>
        </p:nvSpPr>
        <p:spPr bwMode="auto">
          <a:xfrm>
            <a:off x="3263900" y="5105400"/>
            <a:ext cx="966788"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defTabSz="514350"/>
            <a:r>
              <a:rPr lang="en-US" altLang="en-US" sz="1600" b="1"/>
              <a:t>Knowledge</a:t>
            </a:r>
          </a:p>
        </p:txBody>
      </p:sp>
      <p:sp>
        <p:nvSpPr>
          <p:cNvPr id="45089" name="Line 33"/>
          <p:cNvSpPr>
            <a:spLocks noChangeShapeType="1"/>
          </p:cNvSpPr>
          <p:nvPr/>
        </p:nvSpPr>
        <p:spPr bwMode="auto">
          <a:xfrm>
            <a:off x="1644650" y="5037138"/>
            <a:ext cx="2652713"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5090" name="Rectangle 34"/>
          <p:cNvSpPr>
            <a:spLocks noChangeArrowheads="1"/>
          </p:cNvSpPr>
          <p:nvPr/>
        </p:nvSpPr>
        <p:spPr bwMode="auto">
          <a:xfrm>
            <a:off x="1543050" y="5715000"/>
            <a:ext cx="3790950"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altLang="en-US" sz="2000" b="1">
                <a:solidFill>
                  <a:srgbClr val="FF0000"/>
                </a:solidFill>
              </a:rPr>
              <a:t>Brand is better liked than known.</a:t>
            </a:r>
          </a:p>
        </p:txBody>
      </p:sp>
      <p:sp>
        <p:nvSpPr>
          <p:cNvPr id="45092" name="Text Box 36"/>
          <p:cNvSpPr txBox="1">
            <a:spLocks noChangeArrowheads="1"/>
          </p:cNvSpPr>
          <p:nvPr/>
        </p:nvSpPr>
        <p:spPr bwMode="auto">
          <a:xfrm>
            <a:off x="4991100" y="2413000"/>
            <a:ext cx="1863725" cy="34734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spAutoFit/>
          </a:bodyPr>
          <a:lstStyle/>
          <a:p>
            <a:r>
              <a:rPr lang="en-US" altLang="en-GB" sz="2400"/>
              <a:t>Examples:</a:t>
            </a:r>
            <a:r>
              <a:rPr lang="en-US" altLang="en-GB" sz="2000" u="sng"/>
              <a:t>          </a:t>
            </a:r>
            <a:endParaRPr lang="en-US" altLang="en-GB" sz="2000"/>
          </a:p>
          <a:p>
            <a:endParaRPr lang="en-US" altLang="en-GB" sz="2000"/>
          </a:p>
          <a:p>
            <a:r>
              <a:rPr lang="en-US" altLang="en-GB" sz="2000"/>
              <a:t>Coach leatherwear</a:t>
            </a:r>
          </a:p>
          <a:p>
            <a:r>
              <a:rPr lang="en-US" altLang="en-GB" sz="2000"/>
              <a:t>Tag Heuer</a:t>
            </a:r>
          </a:p>
          <a:p>
            <a:r>
              <a:rPr lang="en-US" altLang="en-GB" sz="2000"/>
              <a:t>Calphalon</a:t>
            </a:r>
          </a:p>
          <a:p>
            <a:r>
              <a:rPr lang="en-US" altLang="en-GB" sz="2000"/>
              <a:t>Movado</a:t>
            </a:r>
          </a:p>
          <a:p>
            <a:r>
              <a:rPr lang="en-US" altLang="en-GB" sz="2000"/>
              <a:t>Blaupunkt</a:t>
            </a:r>
          </a:p>
          <a:p>
            <a:r>
              <a:rPr lang="en-US" altLang="en-GB" sz="2000"/>
              <a:t>Pella Windows</a:t>
            </a:r>
          </a:p>
          <a:p>
            <a:r>
              <a:rPr lang="en-US" altLang="en-GB" sz="2000"/>
              <a:t>Palm Pilot</a:t>
            </a:r>
          </a:p>
          <a:p>
            <a:r>
              <a:rPr lang="en-US" altLang="en-GB" sz="2000"/>
              <a:t>Technics</a:t>
            </a:r>
          </a:p>
          <a:p>
            <a:endParaRPr lang="en-US" altLang="en-GB" sz="2400" b="1">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5090"/>
                                        </p:tgtEl>
                                        <p:attrNameLst>
                                          <p:attrName>style.visibility</p:attrName>
                                        </p:attrNameLst>
                                      </p:cBhvr>
                                      <p:to>
                                        <p:strVal val="visible"/>
                                      </p:to>
                                    </p:set>
                                    <p:anim calcmode="lin" valueType="num">
                                      <p:cBhvr additive="base">
                                        <p:cTn id="7" dur="500" fill="hold"/>
                                        <p:tgtEl>
                                          <p:spTgt spid="45090"/>
                                        </p:tgtEl>
                                        <p:attrNameLst>
                                          <p:attrName>ppt_x</p:attrName>
                                        </p:attrNameLst>
                                      </p:cBhvr>
                                      <p:tavLst>
                                        <p:tav tm="0">
                                          <p:val>
                                            <p:strVal val="0-#ppt_w/2"/>
                                          </p:val>
                                        </p:tav>
                                        <p:tav tm="100000">
                                          <p:val>
                                            <p:strVal val="#ppt_x"/>
                                          </p:val>
                                        </p:tav>
                                      </p:tavLst>
                                    </p:anim>
                                    <p:anim calcmode="lin" valueType="num">
                                      <p:cBhvr additive="base">
                                        <p:cTn id="8" dur="500" fill="hold"/>
                                        <p:tgtEl>
                                          <p:spTgt spid="450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90"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40" name="Rectangle 36"/>
          <p:cNvSpPr>
            <a:spLocks noGrp="1" noRot="1" noChangeArrowheads="1"/>
          </p:cNvSpPr>
          <p:nvPr>
            <p:ph type="title"/>
          </p:nvPr>
        </p:nvSpPr>
        <p:spPr>
          <a:xfrm>
            <a:off x="0" y="304800"/>
            <a:ext cx="9144000" cy="833438"/>
          </a:xfrm>
        </p:spPr>
        <p:txBody>
          <a:bodyPr>
            <a:normAutofit fontScale="90000"/>
          </a:bodyPr>
          <a:lstStyle/>
          <a:p>
            <a:r>
              <a:rPr lang="en-US" altLang="en-US" sz="2800">
                <a:solidFill>
                  <a:schemeClr val="hlink"/>
                </a:solidFill>
              </a:rPr>
              <a:t>Too Much Knowledge Can Be Dangerous:</a:t>
            </a:r>
            <a:br>
              <a:rPr lang="en-US" altLang="en-US" sz="2800">
                <a:solidFill>
                  <a:schemeClr val="hlink"/>
                </a:solidFill>
              </a:rPr>
            </a:br>
            <a:r>
              <a:rPr lang="en-US" altLang="en-US" sz="2800">
                <a:solidFill>
                  <a:schemeClr val="hlink"/>
                </a:solidFill>
              </a:rPr>
              <a:t>“I know you and you’re nothing special”</a:t>
            </a:r>
            <a:r>
              <a:rPr lang="en-US" altLang="en-US" sz="4000">
                <a:solidFill>
                  <a:schemeClr val="hlink"/>
                </a:solidFill>
              </a:rPr>
              <a:t> </a:t>
            </a:r>
          </a:p>
        </p:txBody>
      </p:sp>
      <p:sp>
        <p:nvSpPr>
          <p:cNvPr id="39" name="Slide Number Placeholder 3"/>
          <p:cNvSpPr>
            <a:spLocks noGrp="1"/>
          </p:cNvSpPr>
          <p:nvPr>
            <p:ph type="sldNum" sz="quarter" idx="12"/>
          </p:nvPr>
        </p:nvSpPr>
        <p:spPr/>
        <p:txBody>
          <a:bodyPr/>
          <a:lstStyle/>
          <a:p>
            <a:r>
              <a:rPr lang="en-US"/>
              <a:t>9.</a:t>
            </a:r>
            <a:fld id="{B8819E05-ACFC-4D7C-8B47-8F8D3975F7C0}" type="slidenum">
              <a:rPr lang="en-US"/>
              <a:pPr/>
              <a:t>26</a:t>
            </a:fld>
            <a:endParaRPr lang="en-US"/>
          </a:p>
        </p:txBody>
      </p:sp>
      <p:sp>
        <p:nvSpPr>
          <p:cNvPr id="47106" name="Rectangle 2"/>
          <p:cNvSpPr>
            <a:spLocks noChangeArrowheads="1"/>
          </p:cNvSpPr>
          <p:nvPr/>
        </p:nvSpPr>
        <p:spPr bwMode="auto">
          <a:xfrm>
            <a:off x="6503988" y="0"/>
            <a:ext cx="2266950" cy="312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07" name="Rectangle 3"/>
          <p:cNvSpPr>
            <a:spLocks noChangeArrowheads="1"/>
          </p:cNvSpPr>
          <p:nvPr/>
        </p:nvSpPr>
        <p:spPr bwMode="auto">
          <a:xfrm>
            <a:off x="284163" y="312738"/>
            <a:ext cx="6507162" cy="585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nvGrpSpPr>
          <p:cNvPr id="47108" name="Group 4"/>
          <p:cNvGrpSpPr>
            <a:grpSpLocks/>
          </p:cNvGrpSpPr>
          <p:nvPr/>
        </p:nvGrpSpPr>
        <p:grpSpPr bwMode="auto">
          <a:xfrm>
            <a:off x="1143000" y="1524000"/>
            <a:ext cx="3230563" cy="3636963"/>
            <a:chOff x="2923" y="1081"/>
            <a:chExt cx="2035" cy="2291"/>
          </a:xfrm>
        </p:grpSpPr>
        <p:sp>
          <p:nvSpPr>
            <p:cNvPr id="47109" name="Rectangle 5"/>
            <p:cNvSpPr>
              <a:spLocks noChangeArrowheads="1"/>
            </p:cNvSpPr>
            <p:nvPr/>
          </p:nvSpPr>
          <p:spPr bwMode="auto">
            <a:xfrm>
              <a:off x="3340" y="2739"/>
              <a:ext cx="584" cy="433"/>
            </a:xfrm>
            <a:prstGeom prst="rect">
              <a:avLst/>
            </a:prstGeom>
            <a:gradFill rotWithShape="0">
              <a:gsLst>
                <a:gs pos="0">
                  <a:srgbClr val="F00000"/>
                </a:gs>
                <a:gs pos="100000">
                  <a:srgbClr val="F00000">
                    <a:gamma/>
                    <a:shade val="12157"/>
                    <a:invGamma/>
                  </a:srgbClr>
                </a:gs>
              </a:gsLst>
              <a:path path="shape">
                <a:fillToRect l="50000" t="50000" r="50000" b="50000"/>
              </a:path>
            </a:gra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10" name="Rectangle 6"/>
            <p:cNvSpPr>
              <a:spLocks noChangeArrowheads="1"/>
            </p:cNvSpPr>
            <p:nvPr/>
          </p:nvSpPr>
          <p:spPr bwMode="auto">
            <a:xfrm>
              <a:off x="4240" y="1490"/>
              <a:ext cx="584" cy="1682"/>
            </a:xfrm>
            <a:prstGeom prst="rect">
              <a:avLst/>
            </a:prstGeom>
            <a:gradFill rotWithShape="0">
              <a:gsLst>
                <a:gs pos="0">
                  <a:srgbClr val="F00000"/>
                </a:gs>
                <a:gs pos="100000">
                  <a:srgbClr val="F00000">
                    <a:gamma/>
                    <a:shade val="12157"/>
                    <a:invGamma/>
                  </a:srgbClr>
                </a:gs>
              </a:gsLst>
              <a:path path="shape">
                <a:fillToRect l="50000" t="50000" r="50000" b="50000"/>
              </a:path>
            </a:gra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11" name="Rectangle 7"/>
            <p:cNvSpPr>
              <a:spLocks noChangeArrowheads="1"/>
            </p:cNvSpPr>
            <p:nvPr/>
          </p:nvSpPr>
          <p:spPr bwMode="auto">
            <a:xfrm>
              <a:off x="4109" y="1081"/>
              <a:ext cx="849" cy="4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3600" b="1">
                  <a:solidFill>
                    <a:srgbClr val="F00000"/>
                  </a:solidFill>
                </a:rPr>
                <a:t>K &gt; E</a:t>
              </a:r>
            </a:p>
          </p:txBody>
        </p:sp>
        <p:sp>
          <p:nvSpPr>
            <p:cNvPr id="47112" name="Line 8"/>
            <p:cNvSpPr>
              <a:spLocks noChangeShapeType="1"/>
            </p:cNvSpPr>
            <p:nvPr/>
          </p:nvSpPr>
          <p:spPr bwMode="auto">
            <a:xfrm flipV="1">
              <a:off x="3191" y="1299"/>
              <a:ext cx="0" cy="1901"/>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13" name="Line 9"/>
            <p:cNvSpPr>
              <a:spLocks noChangeShapeType="1"/>
            </p:cNvSpPr>
            <p:nvPr/>
          </p:nvSpPr>
          <p:spPr bwMode="auto">
            <a:xfrm>
              <a:off x="3193" y="2996"/>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14" name="Line 10"/>
            <p:cNvSpPr>
              <a:spLocks noChangeShapeType="1"/>
            </p:cNvSpPr>
            <p:nvPr/>
          </p:nvSpPr>
          <p:spPr bwMode="auto">
            <a:xfrm>
              <a:off x="3193" y="281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15" name="Line 11"/>
            <p:cNvSpPr>
              <a:spLocks noChangeShapeType="1"/>
            </p:cNvSpPr>
            <p:nvPr/>
          </p:nvSpPr>
          <p:spPr bwMode="auto">
            <a:xfrm>
              <a:off x="3193" y="2624"/>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16" name="Line 12"/>
            <p:cNvSpPr>
              <a:spLocks noChangeShapeType="1"/>
            </p:cNvSpPr>
            <p:nvPr/>
          </p:nvSpPr>
          <p:spPr bwMode="auto">
            <a:xfrm>
              <a:off x="3193" y="2438"/>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17" name="Line 13"/>
            <p:cNvSpPr>
              <a:spLocks noChangeShapeType="1"/>
            </p:cNvSpPr>
            <p:nvPr/>
          </p:nvSpPr>
          <p:spPr bwMode="auto">
            <a:xfrm>
              <a:off x="3193" y="2252"/>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18" name="Line 14"/>
            <p:cNvSpPr>
              <a:spLocks noChangeShapeType="1"/>
            </p:cNvSpPr>
            <p:nvPr/>
          </p:nvSpPr>
          <p:spPr bwMode="auto">
            <a:xfrm>
              <a:off x="3193" y="2066"/>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19" name="Line 15"/>
            <p:cNvSpPr>
              <a:spLocks noChangeShapeType="1"/>
            </p:cNvSpPr>
            <p:nvPr/>
          </p:nvSpPr>
          <p:spPr bwMode="auto">
            <a:xfrm>
              <a:off x="3193" y="1880"/>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20" name="Line 16"/>
            <p:cNvSpPr>
              <a:spLocks noChangeShapeType="1"/>
            </p:cNvSpPr>
            <p:nvPr/>
          </p:nvSpPr>
          <p:spPr bwMode="auto">
            <a:xfrm>
              <a:off x="3193" y="1694"/>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21" name="Line 17"/>
            <p:cNvSpPr>
              <a:spLocks noChangeShapeType="1"/>
            </p:cNvSpPr>
            <p:nvPr/>
          </p:nvSpPr>
          <p:spPr bwMode="auto">
            <a:xfrm>
              <a:off x="3193" y="1508"/>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22" name="Line 18"/>
            <p:cNvSpPr>
              <a:spLocks noChangeShapeType="1"/>
            </p:cNvSpPr>
            <p:nvPr/>
          </p:nvSpPr>
          <p:spPr bwMode="auto">
            <a:xfrm>
              <a:off x="3193" y="1322"/>
              <a:ext cx="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23" name="Line 19"/>
            <p:cNvSpPr>
              <a:spLocks noChangeShapeType="1"/>
            </p:cNvSpPr>
            <p:nvPr/>
          </p:nvSpPr>
          <p:spPr bwMode="auto">
            <a:xfrm flipV="1">
              <a:off x="3191" y="3129"/>
              <a:ext cx="0" cy="9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24" name="Line 20"/>
            <p:cNvSpPr>
              <a:spLocks noChangeShapeType="1"/>
            </p:cNvSpPr>
            <p:nvPr/>
          </p:nvSpPr>
          <p:spPr bwMode="auto">
            <a:xfrm flipV="1">
              <a:off x="4084" y="3129"/>
              <a:ext cx="0" cy="95"/>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7125" name="Rectangle 21"/>
            <p:cNvSpPr>
              <a:spLocks noChangeArrowheads="1"/>
            </p:cNvSpPr>
            <p:nvPr/>
          </p:nvSpPr>
          <p:spPr bwMode="auto">
            <a:xfrm>
              <a:off x="3012" y="3101"/>
              <a:ext cx="126"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0</a:t>
              </a:r>
            </a:p>
          </p:txBody>
        </p:sp>
        <p:sp>
          <p:nvSpPr>
            <p:cNvPr id="47126" name="Rectangle 22"/>
            <p:cNvSpPr>
              <a:spLocks noChangeArrowheads="1"/>
            </p:cNvSpPr>
            <p:nvPr/>
          </p:nvSpPr>
          <p:spPr bwMode="auto">
            <a:xfrm>
              <a:off x="2968" y="2915"/>
              <a:ext cx="164"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10</a:t>
              </a:r>
            </a:p>
          </p:txBody>
        </p:sp>
        <p:sp>
          <p:nvSpPr>
            <p:cNvPr id="47127" name="Rectangle 23"/>
            <p:cNvSpPr>
              <a:spLocks noChangeArrowheads="1"/>
            </p:cNvSpPr>
            <p:nvPr/>
          </p:nvSpPr>
          <p:spPr bwMode="auto">
            <a:xfrm>
              <a:off x="2968" y="2729"/>
              <a:ext cx="164"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20</a:t>
              </a:r>
            </a:p>
          </p:txBody>
        </p:sp>
        <p:sp>
          <p:nvSpPr>
            <p:cNvPr id="47128" name="Rectangle 24"/>
            <p:cNvSpPr>
              <a:spLocks noChangeArrowheads="1"/>
            </p:cNvSpPr>
            <p:nvPr/>
          </p:nvSpPr>
          <p:spPr bwMode="auto">
            <a:xfrm>
              <a:off x="2968" y="2543"/>
              <a:ext cx="164"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30</a:t>
              </a:r>
            </a:p>
          </p:txBody>
        </p:sp>
        <p:sp>
          <p:nvSpPr>
            <p:cNvPr id="47129" name="Rectangle 25"/>
            <p:cNvSpPr>
              <a:spLocks noChangeArrowheads="1"/>
            </p:cNvSpPr>
            <p:nvPr/>
          </p:nvSpPr>
          <p:spPr bwMode="auto">
            <a:xfrm>
              <a:off x="2968" y="2357"/>
              <a:ext cx="164"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40</a:t>
              </a:r>
            </a:p>
          </p:txBody>
        </p:sp>
        <p:sp>
          <p:nvSpPr>
            <p:cNvPr id="47130" name="Rectangle 26"/>
            <p:cNvSpPr>
              <a:spLocks noChangeArrowheads="1"/>
            </p:cNvSpPr>
            <p:nvPr/>
          </p:nvSpPr>
          <p:spPr bwMode="auto">
            <a:xfrm>
              <a:off x="2968" y="2171"/>
              <a:ext cx="164"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50</a:t>
              </a:r>
            </a:p>
          </p:txBody>
        </p:sp>
        <p:sp>
          <p:nvSpPr>
            <p:cNvPr id="47131" name="Rectangle 27"/>
            <p:cNvSpPr>
              <a:spLocks noChangeArrowheads="1"/>
            </p:cNvSpPr>
            <p:nvPr/>
          </p:nvSpPr>
          <p:spPr bwMode="auto">
            <a:xfrm>
              <a:off x="2968" y="1985"/>
              <a:ext cx="164"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60</a:t>
              </a:r>
            </a:p>
          </p:txBody>
        </p:sp>
        <p:sp>
          <p:nvSpPr>
            <p:cNvPr id="47132" name="Rectangle 28"/>
            <p:cNvSpPr>
              <a:spLocks noChangeArrowheads="1"/>
            </p:cNvSpPr>
            <p:nvPr/>
          </p:nvSpPr>
          <p:spPr bwMode="auto">
            <a:xfrm>
              <a:off x="2968" y="1799"/>
              <a:ext cx="164"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70</a:t>
              </a:r>
            </a:p>
          </p:txBody>
        </p:sp>
        <p:sp>
          <p:nvSpPr>
            <p:cNvPr id="47133" name="Rectangle 29"/>
            <p:cNvSpPr>
              <a:spLocks noChangeArrowheads="1"/>
            </p:cNvSpPr>
            <p:nvPr/>
          </p:nvSpPr>
          <p:spPr bwMode="auto">
            <a:xfrm>
              <a:off x="2968" y="1613"/>
              <a:ext cx="164"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80</a:t>
              </a:r>
            </a:p>
          </p:txBody>
        </p:sp>
        <p:sp>
          <p:nvSpPr>
            <p:cNvPr id="47134" name="Rectangle 30"/>
            <p:cNvSpPr>
              <a:spLocks noChangeArrowheads="1"/>
            </p:cNvSpPr>
            <p:nvPr/>
          </p:nvSpPr>
          <p:spPr bwMode="auto">
            <a:xfrm>
              <a:off x="2968" y="1427"/>
              <a:ext cx="164"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90</a:t>
              </a:r>
            </a:p>
          </p:txBody>
        </p:sp>
        <p:sp>
          <p:nvSpPr>
            <p:cNvPr id="47135" name="Rectangle 31"/>
            <p:cNvSpPr>
              <a:spLocks noChangeArrowheads="1"/>
            </p:cNvSpPr>
            <p:nvPr/>
          </p:nvSpPr>
          <p:spPr bwMode="auto">
            <a:xfrm>
              <a:off x="2923" y="1241"/>
              <a:ext cx="202" cy="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9850" tIns="34925" rIns="69850" bIns="34925">
              <a:spAutoFit/>
            </a:bodyPr>
            <a:lstStyle/>
            <a:p>
              <a:pPr algn="r" defTabSz="514350"/>
              <a:r>
                <a:rPr lang="en-US" altLang="en-US" sz="1000"/>
                <a:t>100</a:t>
              </a:r>
            </a:p>
          </p:txBody>
        </p:sp>
        <p:sp>
          <p:nvSpPr>
            <p:cNvPr id="47136" name="Rectangle 32"/>
            <p:cNvSpPr>
              <a:spLocks noChangeArrowheads="1"/>
            </p:cNvSpPr>
            <p:nvPr/>
          </p:nvSpPr>
          <p:spPr bwMode="auto">
            <a:xfrm>
              <a:off x="3430" y="3218"/>
              <a:ext cx="412"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defTabSz="514350"/>
              <a:r>
                <a:rPr lang="en-US" altLang="en-US" sz="1600" b="1"/>
                <a:t>Esteem</a:t>
              </a:r>
            </a:p>
          </p:txBody>
        </p:sp>
        <p:sp>
          <p:nvSpPr>
            <p:cNvPr id="47137" name="Rectangle 33"/>
            <p:cNvSpPr>
              <a:spLocks noChangeArrowheads="1"/>
            </p:cNvSpPr>
            <p:nvPr/>
          </p:nvSpPr>
          <p:spPr bwMode="auto">
            <a:xfrm>
              <a:off x="4236" y="3218"/>
              <a:ext cx="609"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defTabSz="514350"/>
              <a:r>
                <a:rPr lang="en-US" altLang="en-US" sz="1600" b="1"/>
                <a:t>Knowledge</a:t>
              </a:r>
            </a:p>
          </p:txBody>
        </p:sp>
        <p:sp>
          <p:nvSpPr>
            <p:cNvPr id="47138" name="Line 34"/>
            <p:cNvSpPr>
              <a:spLocks noChangeShapeType="1"/>
            </p:cNvSpPr>
            <p:nvPr/>
          </p:nvSpPr>
          <p:spPr bwMode="auto">
            <a:xfrm>
              <a:off x="3225" y="3173"/>
              <a:ext cx="1671"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
        <p:nvSpPr>
          <p:cNvPr id="47139" name="Rectangle 35"/>
          <p:cNvSpPr>
            <a:spLocks noChangeArrowheads="1"/>
          </p:cNvSpPr>
          <p:nvPr/>
        </p:nvSpPr>
        <p:spPr bwMode="auto">
          <a:xfrm>
            <a:off x="1447800" y="5486400"/>
            <a:ext cx="4114800"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altLang="en-US" sz="2000" b="1">
                <a:solidFill>
                  <a:srgbClr val="FF0000"/>
                </a:solidFill>
              </a:rPr>
              <a:t>Brand is better known than liked.</a:t>
            </a:r>
          </a:p>
        </p:txBody>
      </p:sp>
      <p:sp>
        <p:nvSpPr>
          <p:cNvPr id="47141" name="Text Box 37"/>
          <p:cNvSpPr txBox="1">
            <a:spLocks noChangeArrowheads="1"/>
          </p:cNvSpPr>
          <p:nvPr/>
        </p:nvSpPr>
        <p:spPr bwMode="auto">
          <a:xfrm>
            <a:off x="4991100" y="2133600"/>
            <a:ext cx="1795463" cy="31083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spAutoFit/>
          </a:bodyPr>
          <a:lstStyle/>
          <a:p>
            <a:r>
              <a:rPr lang="en-US" altLang="en-GB" sz="2400"/>
              <a:t>Examples:</a:t>
            </a:r>
            <a:endParaRPr lang="en-GB" altLang="en-GB" sz="2400"/>
          </a:p>
          <a:p>
            <a:r>
              <a:rPr lang="en-US" altLang="en-GB" sz="2000" u="sng"/>
              <a:t>          </a:t>
            </a:r>
            <a:endParaRPr lang="en-US" altLang="en-GB" sz="2000"/>
          </a:p>
          <a:p>
            <a:r>
              <a:rPr lang="en-US" altLang="en-GB" sz="2000"/>
              <a:t>Plymouth</a:t>
            </a:r>
          </a:p>
          <a:p>
            <a:r>
              <a:rPr lang="en-US" altLang="en-GB" sz="2000"/>
              <a:t>TV Guide</a:t>
            </a:r>
          </a:p>
          <a:p>
            <a:r>
              <a:rPr lang="en-US" altLang="en-GB" sz="2000"/>
              <a:t>Spam</a:t>
            </a:r>
          </a:p>
          <a:p>
            <a:r>
              <a:rPr lang="en-US" altLang="en-GB" sz="2000"/>
              <a:t>Woolworths</a:t>
            </a:r>
          </a:p>
          <a:p>
            <a:r>
              <a:rPr lang="en-US" altLang="en-GB" sz="2000"/>
              <a:t>Chrysler</a:t>
            </a:r>
          </a:p>
          <a:p>
            <a:r>
              <a:rPr lang="en-US" altLang="en-GB" sz="2000"/>
              <a:t>Maxwell House</a:t>
            </a:r>
          </a:p>
          <a:p>
            <a:r>
              <a:rPr lang="en-US" altLang="en-GB" sz="2000"/>
              <a:t>National Enquirer</a:t>
            </a:r>
          </a:p>
          <a:p>
            <a:r>
              <a:rPr lang="en-US" altLang="en-GB" sz="2000"/>
              <a:t>Sanka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7139"/>
                                        </p:tgtEl>
                                        <p:attrNameLst>
                                          <p:attrName>style.visibility</p:attrName>
                                        </p:attrNameLst>
                                      </p:cBhvr>
                                      <p:to>
                                        <p:strVal val="visible"/>
                                      </p:to>
                                    </p:set>
                                    <p:animEffect transition="in" filter="wipe(right)">
                                      <p:cBhvr>
                                        <p:cTn id="7" dur="500"/>
                                        <p:tgtEl>
                                          <p:spTgt spid="47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3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01" name="Rectangle 49"/>
          <p:cNvSpPr>
            <a:spLocks noGrp="1" noRot="1" noChangeArrowheads="1"/>
          </p:cNvSpPr>
          <p:nvPr>
            <p:ph type="title"/>
          </p:nvPr>
        </p:nvSpPr>
        <p:spPr>
          <a:xfrm>
            <a:off x="831850" y="582613"/>
            <a:ext cx="7681913" cy="758825"/>
          </a:xfrm>
        </p:spPr>
        <p:txBody>
          <a:bodyPr>
            <a:normAutofit fontScale="90000"/>
          </a:bodyPr>
          <a:lstStyle/>
          <a:p>
            <a:r>
              <a:rPr lang="en-US" altLang="en-US" sz="2800">
                <a:solidFill>
                  <a:schemeClr val="hlink"/>
                </a:solidFill>
              </a:rPr>
              <a:t>A Two-Dimensional Framework for Diagnosing Brands: The Power Grid</a:t>
            </a:r>
          </a:p>
        </p:txBody>
      </p:sp>
      <p:sp>
        <p:nvSpPr>
          <p:cNvPr id="51" name="Slide Number Placeholder 3"/>
          <p:cNvSpPr>
            <a:spLocks noGrp="1"/>
          </p:cNvSpPr>
          <p:nvPr>
            <p:ph type="sldNum" sz="quarter" idx="12"/>
          </p:nvPr>
        </p:nvSpPr>
        <p:spPr/>
        <p:txBody>
          <a:bodyPr/>
          <a:lstStyle/>
          <a:p>
            <a:r>
              <a:rPr lang="en-US"/>
              <a:t>9.</a:t>
            </a:r>
            <a:fld id="{C7D753AE-5425-4133-865D-BEAD5F5B4352}" type="slidenum">
              <a:rPr lang="en-US"/>
              <a:pPr/>
              <a:t>27</a:t>
            </a:fld>
            <a:endParaRPr lang="en-US"/>
          </a:p>
        </p:txBody>
      </p:sp>
      <p:sp>
        <p:nvSpPr>
          <p:cNvPr id="49154" name="Rectangle 2"/>
          <p:cNvSpPr>
            <a:spLocks noChangeAspect="1" noChangeArrowheads="1"/>
          </p:cNvSpPr>
          <p:nvPr/>
        </p:nvSpPr>
        <p:spPr bwMode="auto">
          <a:xfrm>
            <a:off x="3403600" y="1892300"/>
            <a:ext cx="3475038" cy="854075"/>
          </a:xfrm>
          <a:prstGeom prst="rect">
            <a:avLst/>
          </a:prstGeom>
          <a:solidFill>
            <a:srgbClr val="99CCFF"/>
          </a:soli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a:r>
              <a:rPr lang="en-US" altLang="en-US" sz="2000" b="1">
                <a:solidFill>
                  <a:srgbClr val="3333CC"/>
                </a:solidFill>
                <a:latin typeface="Times New Roman" pitchFamily="18" charset="0"/>
              </a:rPr>
              <a:t>BrandAsset</a:t>
            </a:r>
            <a:r>
              <a:rPr lang="en-US" altLang="en-US" sz="2000" b="1" baseline="30000">
                <a:solidFill>
                  <a:srgbClr val="3333CC"/>
                </a:solidFill>
                <a:latin typeface="Helvetica"/>
              </a:rPr>
              <a:t>®</a:t>
            </a:r>
            <a:r>
              <a:rPr lang="en-US" altLang="en-US" sz="2000" b="1" baseline="30000">
                <a:solidFill>
                  <a:srgbClr val="3333CC"/>
                </a:solidFill>
                <a:latin typeface="Times New Roman" pitchFamily="18" charset="0"/>
              </a:rPr>
              <a:t> </a:t>
            </a:r>
            <a:r>
              <a:rPr lang="en-US" altLang="en-US" sz="2000" b="1">
                <a:solidFill>
                  <a:srgbClr val="3333CC"/>
                </a:solidFill>
                <a:latin typeface="Times New Roman" pitchFamily="18" charset="0"/>
              </a:rPr>
              <a:t>Valuator</a:t>
            </a:r>
          </a:p>
        </p:txBody>
      </p:sp>
      <p:grpSp>
        <p:nvGrpSpPr>
          <p:cNvPr id="49155" name="Group 3"/>
          <p:cNvGrpSpPr>
            <a:grpSpLocks noChangeAspect="1"/>
          </p:cNvGrpSpPr>
          <p:nvPr/>
        </p:nvGrpSpPr>
        <p:grpSpPr bwMode="auto">
          <a:xfrm>
            <a:off x="1600200" y="2730500"/>
            <a:ext cx="3597275" cy="2878138"/>
            <a:chOff x="96" y="1632"/>
            <a:chExt cx="2832" cy="2266"/>
          </a:xfrm>
        </p:grpSpPr>
        <p:sp>
          <p:nvSpPr>
            <p:cNvPr id="49156" name="Oval 4"/>
            <p:cNvSpPr>
              <a:spLocks noChangeAspect="1" noChangeArrowheads="1"/>
            </p:cNvSpPr>
            <p:nvPr/>
          </p:nvSpPr>
          <p:spPr bwMode="auto">
            <a:xfrm>
              <a:off x="624" y="3504"/>
              <a:ext cx="1152" cy="394"/>
            </a:xfrm>
            <a:prstGeom prst="ellipse">
              <a:avLst/>
            </a:prstGeom>
            <a:solidFill>
              <a:srgbClr val="FFFF99"/>
            </a:solidFill>
            <a:ln w="12700">
              <a:solidFill>
                <a:srgbClr val="3333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a:r>
                <a:rPr lang="en-US" altLang="en-US" b="1">
                  <a:solidFill>
                    <a:srgbClr val="3333CC"/>
                  </a:solidFill>
                  <a:latin typeface="Times New Roman" pitchFamily="18" charset="0"/>
                </a:rPr>
                <a:t>Leading</a:t>
              </a:r>
              <a:endParaRPr lang="en-US" altLang="en-US" b="1">
                <a:solidFill>
                  <a:srgbClr val="0000FF"/>
                </a:solidFill>
                <a:latin typeface="Times New Roman" pitchFamily="18" charset="0"/>
              </a:endParaRPr>
            </a:p>
          </p:txBody>
        </p:sp>
        <p:sp>
          <p:nvSpPr>
            <p:cNvPr id="49157" name="Rectangle 5"/>
            <p:cNvSpPr>
              <a:spLocks noChangeAspect="1" noChangeArrowheads="1"/>
            </p:cNvSpPr>
            <p:nvPr/>
          </p:nvSpPr>
          <p:spPr bwMode="auto">
            <a:xfrm>
              <a:off x="390" y="2160"/>
              <a:ext cx="1673" cy="364"/>
            </a:xfrm>
            <a:prstGeom prst="rect">
              <a:avLst/>
            </a:prstGeom>
            <a:solidFill>
              <a:srgbClr val="FFFF99"/>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a:r>
                <a:rPr lang="en-US" altLang="en-US" sz="1700" b="1">
                  <a:solidFill>
                    <a:srgbClr val="3333CC"/>
                  </a:solidFill>
                  <a:latin typeface="Times New Roman" pitchFamily="18" charset="0"/>
                </a:rPr>
                <a:t>Brand Strength</a:t>
              </a:r>
            </a:p>
          </p:txBody>
        </p:sp>
        <p:grpSp>
          <p:nvGrpSpPr>
            <p:cNvPr id="49158" name="Group 6"/>
            <p:cNvGrpSpPr>
              <a:grpSpLocks noChangeAspect="1"/>
            </p:cNvGrpSpPr>
            <p:nvPr/>
          </p:nvGrpSpPr>
          <p:grpSpPr bwMode="auto">
            <a:xfrm>
              <a:off x="96" y="3072"/>
              <a:ext cx="2261" cy="332"/>
              <a:chOff x="96" y="3264"/>
              <a:chExt cx="2261" cy="332"/>
            </a:xfrm>
          </p:grpSpPr>
          <p:sp>
            <p:nvSpPr>
              <p:cNvPr id="49159" name="Rectangle 7"/>
              <p:cNvSpPr>
                <a:spLocks noChangeAspect="1" noChangeArrowheads="1"/>
              </p:cNvSpPr>
              <p:nvPr/>
            </p:nvSpPr>
            <p:spPr bwMode="auto">
              <a:xfrm>
                <a:off x="96" y="3264"/>
                <a:ext cx="1061" cy="332"/>
              </a:xfrm>
              <a:prstGeom prst="rect">
                <a:avLst/>
              </a:prstGeom>
              <a:solidFill>
                <a:srgbClr val="FFFF99"/>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a:r>
                  <a:rPr lang="en-US" altLang="en-US" sz="1200" b="1">
                    <a:solidFill>
                      <a:srgbClr val="3333CC"/>
                    </a:solidFill>
                    <a:latin typeface="Times New Roman" pitchFamily="18" charset="0"/>
                  </a:rPr>
                  <a:t>Differentiation</a:t>
                </a:r>
              </a:p>
            </p:txBody>
          </p:sp>
          <p:sp>
            <p:nvSpPr>
              <p:cNvPr id="49160" name="Rectangle 8"/>
              <p:cNvSpPr>
                <a:spLocks noChangeAspect="1" noChangeArrowheads="1"/>
              </p:cNvSpPr>
              <p:nvPr/>
            </p:nvSpPr>
            <p:spPr bwMode="auto">
              <a:xfrm>
                <a:off x="1296" y="3264"/>
                <a:ext cx="1061" cy="332"/>
              </a:xfrm>
              <a:prstGeom prst="rect">
                <a:avLst/>
              </a:prstGeom>
              <a:solidFill>
                <a:srgbClr val="FFFF99"/>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a:r>
                  <a:rPr lang="en-US" altLang="en-US" sz="1200" b="1">
                    <a:solidFill>
                      <a:srgbClr val="3333CC"/>
                    </a:solidFill>
                    <a:latin typeface="Times New Roman" pitchFamily="18" charset="0"/>
                  </a:rPr>
                  <a:t>Relevance</a:t>
                </a:r>
              </a:p>
            </p:txBody>
          </p:sp>
        </p:grpSp>
        <p:sp>
          <p:nvSpPr>
            <p:cNvPr id="49161" name="Line 9"/>
            <p:cNvSpPr>
              <a:spLocks noChangeAspect="1" noChangeShapeType="1"/>
            </p:cNvSpPr>
            <p:nvPr/>
          </p:nvSpPr>
          <p:spPr bwMode="auto">
            <a:xfrm flipH="1">
              <a:off x="624" y="2544"/>
              <a:ext cx="384" cy="528"/>
            </a:xfrm>
            <a:prstGeom prst="line">
              <a:avLst/>
            </a:prstGeom>
            <a:noFill/>
            <a:ln w="76200">
              <a:solidFill>
                <a:srgbClr val="3333C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62" name="Line 10"/>
            <p:cNvSpPr>
              <a:spLocks noChangeAspect="1" noChangeShapeType="1"/>
            </p:cNvSpPr>
            <p:nvPr/>
          </p:nvSpPr>
          <p:spPr bwMode="auto">
            <a:xfrm>
              <a:off x="1392" y="2544"/>
              <a:ext cx="384" cy="528"/>
            </a:xfrm>
            <a:prstGeom prst="line">
              <a:avLst/>
            </a:prstGeom>
            <a:noFill/>
            <a:ln w="76200">
              <a:solidFill>
                <a:srgbClr val="3333C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63" name="Line 11"/>
            <p:cNvSpPr>
              <a:spLocks noChangeAspect="1" noChangeShapeType="1"/>
            </p:cNvSpPr>
            <p:nvPr/>
          </p:nvSpPr>
          <p:spPr bwMode="auto">
            <a:xfrm>
              <a:off x="2928" y="1632"/>
              <a:ext cx="0" cy="192"/>
            </a:xfrm>
            <a:prstGeom prst="line">
              <a:avLst/>
            </a:prstGeom>
            <a:noFill/>
            <a:ln w="762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64" name="Line 12"/>
            <p:cNvSpPr>
              <a:spLocks noChangeAspect="1" noChangeShapeType="1"/>
            </p:cNvSpPr>
            <p:nvPr/>
          </p:nvSpPr>
          <p:spPr bwMode="auto">
            <a:xfrm>
              <a:off x="1200" y="1824"/>
              <a:ext cx="1728" cy="0"/>
            </a:xfrm>
            <a:prstGeom prst="line">
              <a:avLst/>
            </a:prstGeom>
            <a:noFill/>
            <a:ln w="762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65" name="Line 13"/>
            <p:cNvSpPr>
              <a:spLocks noChangeAspect="1" noChangeShapeType="1"/>
            </p:cNvSpPr>
            <p:nvPr/>
          </p:nvSpPr>
          <p:spPr bwMode="auto">
            <a:xfrm>
              <a:off x="1200" y="1824"/>
              <a:ext cx="0" cy="336"/>
            </a:xfrm>
            <a:prstGeom prst="line">
              <a:avLst/>
            </a:prstGeom>
            <a:noFill/>
            <a:ln w="762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grpSp>
        <p:nvGrpSpPr>
          <p:cNvPr id="49166" name="Group 14"/>
          <p:cNvGrpSpPr>
            <a:grpSpLocks noChangeAspect="1"/>
          </p:cNvGrpSpPr>
          <p:nvPr/>
        </p:nvGrpSpPr>
        <p:grpSpPr bwMode="auto">
          <a:xfrm>
            <a:off x="5194300" y="2971800"/>
            <a:ext cx="3481388" cy="2632075"/>
            <a:chOff x="2832" y="1824"/>
            <a:chExt cx="2741" cy="2072"/>
          </a:xfrm>
        </p:grpSpPr>
        <p:sp>
          <p:nvSpPr>
            <p:cNvPr id="49167" name="Oval 15"/>
            <p:cNvSpPr>
              <a:spLocks noChangeAspect="1" noChangeArrowheads="1"/>
            </p:cNvSpPr>
            <p:nvPr/>
          </p:nvSpPr>
          <p:spPr bwMode="auto">
            <a:xfrm>
              <a:off x="4080" y="3504"/>
              <a:ext cx="1104" cy="392"/>
            </a:xfrm>
            <a:prstGeom prst="ellipse">
              <a:avLst/>
            </a:prstGeom>
            <a:solidFill>
              <a:srgbClr val="FFCCCC"/>
            </a:solidFill>
            <a:ln w="12700">
              <a:solidFill>
                <a:srgbClr val="3333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a:r>
                <a:rPr lang="en-US" altLang="en-US" b="1">
                  <a:solidFill>
                    <a:srgbClr val="3333CC"/>
                  </a:solidFill>
                  <a:latin typeface="Times New Roman" pitchFamily="18" charset="0"/>
                </a:rPr>
                <a:t>Lagging</a:t>
              </a:r>
              <a:endParaRPr lang="en-US" altLang="en-US" b="1">
                <a:solidFill>
                  <a:srgbClr val="0000FF"/>
                </a:solidFill>
                <a:latin typeface="Times New Roman" pitchFamily="18" charset="0"/>
              </a:endParaRPr>
            </a:p>
          </p:txBody>
        </p:sp>
        <p:sp>
          <p:nvSpPr>
            <p:cNvPr id="49168" name="Rectangle 16"/>
            <p:cNvSpPr>
              <a:spLocks noChangeAspect="1" noChangeArrowheads="1"/>
            </p:cNvSpPr>
            <p:nvPr/>
          </p:nvSpPr>
          <p:spPr bwMode="auto">
            <a:xfrm>
              <a:off x="3744" y="2160"/>
              <a:ext cx="1673" cy="364"/>
            </a:xfrm>
            <a:prstGeom prst="rect">
              <a:avLst/>
            </a:prstGeom>
            <a:solidFill>
              <a:srgbClr val="FFCCCC"/>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a:r>
                <a:rPr lang="en-US" altLang="en-US" sz="1700" b="1">
                  <a:solidFill>
                    <a:srgbClr val="3333CC"/>
                  </a:solidFill>
                  <a:latin typeface="Times New Roman" pitchFamily="18" charset="0"/>
                </a:rPr>
                <a:t>Brand Stature</a:t>
              </a:r>
            </a:p>
          </p:txBody>
        </p:sp>
        <p:grpSp>
          <p:nvGrpSpPr>
            <p:cNvPr id="49169" name="Group 17"/>
            <p:cNvGrpSpPr>
              <a:grpSpLocks noChangeAspect="1"/>
            </p:cNvGrpSpPr>
            <p:nvPr/>
          </p:nvGrpSpPr>
          <p:grpSpPr bwMode="auto">
            <a:xfrm>
              <a:off x="3504" y="3072"/>
              <a:ext cx="2069" cy="332"/>
              <a:chOff x="3504" y="3028"/>
              <a:chExt cx="2069" cy="332"/>
            </a:xfrm>
          </p:grpSpPr>
          <p:sp>
            <p:nvSpPr>
              <p:cNvPr id="49170" name="Rectangle 18"/>
              <p:cNvSpPr>
                <a:spLocks noChangeAspect="1" noChangeArrowheads="1"/>
              </p:cNvSpPr>
              <p:nvPr/>
            </p:nvSpPr>
            <p:spPr bwMode="auto">
              <a:xfrm>
                <a:off x="3504" y="3028"/>
                <a:ext cx="912" cy="332"/>
              </a:xfrm>
              <a:prstGeom prst="rect">
                <a:avLst/>
              </a:prstGeom>
              <a:solidFill>
                <a:srgbClr val="FFCCCC"/>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a:r>
                  <a:rPr lang="en-US" altLang="en-US" sz="1200" b="1">
                    <a:solidFill>
                      <a:srgbClr val="3333CC"/>
                    </a:solidFill>
                    <a:latin typeface="Times New Roman" pitchFamily="18" charset="0"/>
                  </a:rPr>
                  <a:t>Esteem </a:t>
                </a:r>
              </a:p>
            </p:txBody>
          </p:sp>
          <p:sp>
            <p:nvSpPr>
              <p:cNvPr id="49171" name="Rectangle 19"/>
              <p:cNvSpPr>
                <a:spLocks noChangeAspect="1" noChangeArrowheads="1"/>
              </p:cNvSpPr>
              <p:nvPr/>
            </p:nvSpPr>
            <p:spPr bwMode="auto">
              <a:xfrm>
                <a:off x="4512" y="3028"/>
                <a:ext cx="1061" cy="332"/>
              </a:xfrm>
              <a:prstGeom prst="rect">
                <a:avLst/>
              </a:prstGeom>
              <a:solidFill>
                <a:srgbClr val="FFCCCC"/>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a:r>
                  <a:rPr lang="en-US" altLang="en-US" sz="1200" b="1">
                    <a:solidFill>
                      <a:srgbClr val="3333CC"/>
                    </a:solidFill>
                    <a:latin typeface="Times New Roman" pitchFamily="18" charset="0"/>
                  </a:rPr>
                  <a:t>Knowledge</a:t>
                </a:r>
              </a:p>
            </p:txBody>
          </p:sp>
        </p:grpSp>
        <p:sp>
          <p:nvSpPr>
            <p:cNvPr id="49172" name="Line 20"/>
            <p:cNvSpPr>
              <a:spLocks noChangeAspect="1" noChangeShapeType="1"/>
            </p:cNvSpPr>
            <p:nvPr/>
          </p:nvSpPr>
          <p:spPr bwMode="auto">
            <a:xfrm flipH="1">
              <a:off x="3936" y="2544"/>
              <a:ext cx="384" cy="528"/>
            </a:xfrm>
            <a:prstGeom prst="line">
              <a:avLst/>
            </a:prstGeom>
            <a:noFill/>
            <a:ln w="76200">
              <a:solidFill>
                <a:srgbClr val="3333C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73" name="Line 21"/>
            <p:cNvSpPr>
              <a:spLocks noChangeAspect="1" noChangeShapeType="1"/>
            </p:cNvSpPr>
            <p:nvPr/>
          </p:nvSpPr>
          <p:spPr bwMode="auto">
            <a:xfrm>
              <a:off x="4704" y="2544"/>
              <a:ext cx="384" cy="528"/>
            </a:xfrm>
            <a:prstGeom prst="line">
              <a:avLst/>
            </a:prstGeom>
            <a:noFill/>
            <a:ln w="76200">
              <a:solidFill>
                <a:srgbClr val="3333C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74" name="Line 22"/>
            <p:cNvSpPr>
              <a:spLocks noChangeAspect="1" noChangeShapeType="1"/>
            </p:cNvSpPr>
            <p:nvPr/>
          </p:nvSpPr>
          <p:spPr bwMode="auto">
            <a:xfrm>
              <a:off x="4560" y="1824"/>
              <a:ext cx="0" cy="336"/>
            </a:xfrm>
            <a:prstGeom prst="line">
              <a:avLst/>
            </a:prstGeom>
            <a:noFill/>
            <a:ln w="762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75" name="Line 23"/>
            <p:cNvSpPr>
              <a:spLocks noChangeAspect="1" noChangeShapeType="1"/>
            </p:cNvSpPr>
            <p:nvPr/>
          </p:nvSpPr>
          <p:spPr bwMode="auto">
            <a:xfrm>
              <a:off x="2832" y="1824"/>
              <a:ext cx="1728" cy="0"/>
            </a:xfrm>
            <a:prstGeom prst="line">
              <a:avLst/>
            </a:prstGeom>
            <a:noFill/>
            <a:ln w="762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grpSp>
        <p:nvGrpSpPr>
          <p:cNvPr id="49176" name="Group 24"/>
          <p:cNvGrpSpPr>
            <a:grpSpLocks noChangeAspect="1"/>
          </p:cNvGrpSpPr>
          <p:nvPr/>
        </p:nvGrpSpPr>
        <p:grpSpPr bwMode="auto">
          <a:xfrm>
            <a:off x="8181975" y="2095500"/>
            <a:ext cx="668338" cy="438150"/>
            <a:chOff x="5039" y="987"/>
            <a:chExt cx="527" cy="347"/>
          </a:xfrm>
        </p:grpSpPr>
        <p:sp>
          <p:nvSpPr>
            <p:cNvPr id="49177" name="Rectangle 25"/>
            <p:cNvSpPr>
              <a:spLocks noChangeAspect="1" noChangeArrowheads="1"/>
            </p:cNvSpPr>
            <p:nvPr/>
          </p:nvSpPr>
          <p:spPr bwMode="auto">
            <a:xfrm>
              <a:off x="5039" y="987"/>
              <a:ext cx="210" cy="347"/>
            </a:xfrm>
            <a:prstGeom prst="rect">
              <a:avLst/>
            </a:prstGeom>
            <a:solidFill>
              <a:srgbClr val="FFCCCC"/>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endParaRPr lang="en-GB"/>
            </a:p>
          </p:txBody>
        </p:sp>
        <p:sp>
          <p:nvSpPr>
            <p:cNvPr id="49178" name="Rectangle 26"/>
            <p:cNvSpPr>
              <a:spLocks noChangeAspect="1" noChangeArrowheads="1"/>
            </p:cNvSpPr>
            <p:nvPr/>
          </p:nvSpPr>
          <p:spPr bwMode="auto">
            <a:xfrm>
              <a:off x="5355" y="1141"/>
              <a:ext cx="211" cy="192"/>
            </a:xfrm>
            <a:prstGeom prst="rect">
              <a:avLst/>
            </a:prstGeom>
            <a:solidFill>
              <a:srgbClr val="FFCCCC"/>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endParaRPr lang="en-GB"/>
            </a:p>
          </p:txBody>
        </p:sp>
      </p:grpSp>
      <p:sp>
        <p:nvSpPr>
          <p:cNvPr id="49179" name="Line 27"/>
          <p:cNvSpPr>
            <a:spLocks noChangeAspect="1" noChangeShapeType="1"/>
          </p:cNvSpPr>
          <p:nvPr/>
        </p:nvSpPr>
        <p:spPr bwMode="auto">
          <a:xfrm>
            <a:off x="7315200" y="2197100"/>
            <a:ext cx="3175" cy="1588"/>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80" name="Line 28"/>
          <p:cNvSpPr>
            <a:spLocks noChangeAspect="1" noChangeShapeType="1"/>
          </p:cNvSpPr>
          <p:nvPr/>
        </p:nvSpPr>
        <p:spPr bwMode="auto">
          <a:xfrm>
            <a:off x="7315200" y="2085975"/>
            <a:ext cx="3175" cy="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81" name="Line 29"/>
          <p:cNvSpPr>
            <a:spLocks noChangeAspect="1" noChangeShapeType="1"/>
          </p:cNvSpPr>
          <p:nvPr/>
        </p:nvSpPr>
        <p:spPr bwMode="auto">
          <a:xfrm>
            <a:off x="7315200" y="1974850"/>
            <a:ext cx="3175" cy="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82" name="Line 30"/>
          <p:cNvSpPr>
            <a:spLocks noChangeAspect="1" noChangeShapeType="1"/>
          </p:cNvSpPr>
          <p:nvPr/>
        </p:nvSpPr>
        <p:spPr bwMode="auto">
          <a:xfrm>
            <a:off x="7315200" y="1863725"/>
            <a:ext cx="3175" cy="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83" name="Line 31"/>
          <p:cNvSpPr>
            <a:spLocks noChangeAspect="1" noChangeShapeType="1"/>
          </p:cNvSpPr>
          <p:nvPr/>
        </p:nvSpPr>
        <p:spPr bwMode="auto">
          <a:xfrm>
            <a:off x="7315200" y="1751013"/>
            <a:ext cx="3175" cy="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84" name="Line 32"/>
          <p:cNvSpPr>
            <a:spLocks noChangeAspect="1" noChangeShapeType="1"/>
          </p:cNvSpPr>
          <p:nvPr/>
        </p:nvSpPr>
        <p:spPr bwMode="auto">
          <a:xfrm>
            <a:off x="7315200" y="1638300"/>
            <a:ext cx="3175" cy="1588"/>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85" name="Line 33"/>
          <p:cNvSpPr>
            <a:spLocks noChangeAspect="1" noChangeShapeType="1"/>
          </p:cNvSpPr>
          <p:nvPr/>
        </p:nvSpPr>
        <p:spPr bwMode="auto">
          <a:xfrm>
            <a:off x="7315200" y="1527175"/>
            <a:ext cx="3175" cy="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86" name="Line 34"/>
          <p:cNvSpPr>
            <a:spLocks noChangeAspect="1" noChangeShapeType="1"/>
          </p:cNvSpPr>
          <p:nvPr/>
        </p:nvSpPr>
        <p:spPr bwMode="auto">
          <a:xfrm>
            <a:off x="7315200" y="1416050"/>
            <a:ext cx="3175" cy="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nvGrpSpPr>
          <p:cNvPr id="49187" name="Group 35"/>
          <p:cNvGrpSpPr>
            <a:grpSpLocks noChangeAspect="1"/>
          </p:cNvGrpSpPr>
          <p:nvPr/>
        </p:nvGrpSpPr>
        <p:grpSpPr bwMode="auto">
          <a:xfrm>
            <a:off x="7315200" y="1425575"/>
            <a:ext cx="1600200" cy="1123950"/>
            <a:chOff x="4400" y="601"/>
            <a:chExt cx="1264" cy="887"/>
          </a:xfrm>
        </p:grpSpPr>
        <p:sp>
          <p:nvSpPr>
            <p:cNvPr id="49188" name="Line 36"/>
            <p:cNvSpPr>
              <a:spLocks noChangeAspect="1" noChangeShapeType="1"/>
            </p:cNvSpPr>
            <p:nvPr/>
          </p:nvSpPr>
          <p:spPr bwMode="auto">
            <a:xfrm>
              <a:off x="4400" y="1387"/>
              <a:ext cx="3" cy="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89" name="Line 37"/>
            <p:cNvSpPr>
              <a:spLocks noChangeAspect="1" noChangeShapeType="1"/>
            </p:cNvSpPr>
            <p:nvPr/>
          </p:nvSpPr>
          <p:spPr bwMode="auto">
            <a:xfrm>
              <a:off x="4400" y="1298"/>
              <a:ext cx="3" cy="1"/>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nvGrpSpPr>
            <p:cNvPr id="49190" name="Group 38"/>
            <p:cNvGrpSpPr>
              <a:grpSpLocks noChangeAspect="1"/>
            </p:cNvGrpSpPr>
            <p:nvPr/>
          </p:nvGrpSpPr>
          <p:grpSpPr bwMode="auto">
            <a:xfrm>
              <a:off x="4453" y="765"/>
              <a:ext cx="527" cy="712"/>
              <a:chOff x="4407" y="623"/>
              <a:chExt cx="527" cy="712"/>
            </a:xfrm>
          </p:grpSpPr>
          <p:sp>
            <p:nvSpPr>
              <p:cNvPr id="49191" name="Rectangle 39"/>
              <p:cNvSpPr>
                <a:spLocks noChangeAspect="1" noChangeArrowheads="1"/>
              </p:cNvSpPr>
              <p:nvPr/>
            </p:nvSpPr>
            <p:spPr bwMode="auto">
              <a:xfrm>
                <a:off x="4723" y="798"/>
                <a:ext cx="211" cy="536"/>
              </a:xfrm>
              <a:prstGeom prst="rect">
                <a:avLst/>
              </a:prstGeom>
              <a:solidFill>
                <a:schemeClr val="tx1"/>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endParaRPr lang="en-GB"/>
              </a:p>
            </p:txBody>
          </p:sp>
          <p:sp>
            <p:nvSpPr>
              <p:cNvPr id="49192" name="Rectangle 40"/>
              <p:cNvSpPr>
                <a:spLocks noChangeAspect="1" noChangeArrowheads="1"/>
              </p:cNvSpPr>
              <p:nvPr/>
            </p:nvSpPr>
            <p:spPr bwMode="auto">
              <a:xfrm>
                <a:off x="4407" y="623"/>
                <a:ext cx="210" cy="712"/>
              </a:xfrm>
              <a:prstGeom prst="rect">
                <a:avLst/>
              </a:prstGeom>
              <a:solidFill>
                <a:schemeClr val="tx1"/>
              </a:solidFill>
              <a:ln w="12700">
                <a:solidFill>
                  <a:srgbClr val="66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endParaRPr lang="en-GB"/>
              </a:p>
            </p:txBody>
          </p:sp>
        </p:grpSp>
        <p:sp>
          <p:nvSpPr>
            <p:cNvPr id="49193" name="Line 41"/>
            <p:cNvSpPr>
              <a:spLocks noChangeAspect="1" noChangeShapeType="1"/>
            </p:cNvSpPr>
            <p:nvPr/>
          </p:nvSpPr>
          <p:spPr bwMode="auto">
            <a:xfrm>
              <a:off x="4400" y="1475"/>
              <a:ext cx="3" cy="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94" name="Line 42"/>
            <p:cNvSpPr>
              <a:spLocks noChangeAspect="1" noChangeShapeType="1"/>
            </p:cNvSpPr>
            <p:nvPr/>
          </p:nvSpPr>
          <p:spPr bwMode="auto">
            <a:xfrm flipV="1">
              <a:off x="4401" y="1462"/>
              <a:ext cx="0" cy="26"/>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95" name="Line 43"/>
            <p:cNvSpPr>
              <a:spLocks noChangeAspect="1" noChangeShapeType="1"/>
            </p:cNvSpPr>
            <p:nvPr/>
          </p:nvSpPr>
          <p:spPr bwMode="auto">
            <a:xfrm>
              <a:off x="4401" y="601"/>
              <a:ext cx="0" cy="867"/>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96" name="Line 44"/>
            <p:cNvSpPr>
              <a:spLocks noChangeAspect="1" noChangeShapeType="1"/>
            </p:cNvSpPr>
            <p:nvPr/>
          </p:nvSpPr>
          <p:spPr bwMode="auto">
            <a:xfrm>
              <a:off x="4409" y="1475"/>
              <a:ext cx="1249" cy="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97" name="Line 45"/>
            <p:cNvSpPr>
              <a:spLocks noChangeAspect="1" noChangeShapeType="1"/>
            </p:cNvSpPr>
            <p:nvPr/>
          </p:nvSpPr>
          <p:spPr bwMode="auto">
            <a:xfrm flipV="1">
              <a:off x="4716" y="1462"/>
              <a:ext cx="0" cy="26"/>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98" name="Line 46"/>
            <p:cNvSpPr>
              <a:spLocks noChangeAspect="1" noChangeShapeType="1"/>
            </p:cNvSpPr>
            <p:nvPr/>
          </p:nvSpPr>
          <p:spPr bwMode="auto">
            <a:xfrm flipV="1">
              <a:off x="5032" y="1462"/>
              <a:ext cx="0" cy="26"/>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199" name="Line 47"/>
            <p:cNvSpPr>
              <a:spLocks noChangeAspect="1" noChangeShapeType="1"/>
            </p:cNvSpPr>
            <p:nvPr/>
          </p:nvSpPr>
          <p:spPr bwMode="auto">
            <a:xfrm flipV="1">
              <a:off x="5348" y="1462"/>
              <a:ext cx="0" cy="26"/>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200" name="Line 48"/>
            <p:cNvSpPr>
              <a:spLocks noChangeAspect="1" noChangeShapeType="1"/>
            </p:cNvSpPr>
            <p:nvPr/>
          </p:nvSpPr>
          <p:spPr bwMode="auto">
            <a:xfrm flipV="1">
              <a:off x="5664" y="1462"/>
              <a:ext cx="0" cy="26"/>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4" name="Rectangle 54"/>
          <p:cNvSpPr>
            <a:spLocks noGrp="1" noRot="1" noChangeArrowheads="1"/>
          </p:cNvSpPr>
          <p:nvPr>
            <p:ph type="title"/>
          </p:nvPr>
        </p:nvSpPr>
        <p:spPr>
          <a:xfrm>
            <a:off x="757238" y="427038"/>
            <a:ext cx="7629525" cy="981075"/>
          </a:xfrm>
        </p:spPr>
        <p:txBody>
          <a:bodyPr>
            <a:normAutofit fontScale="90000"/>
          </a:bodyPr>
          <a:lstStyle/>
          <a:p>
            <a:r>
              <a:rPr lang="en-US" altLang="en-US" sz="4000">
                <a:solidFill>
                  <a:schemeClr val="hlink"/>
                </a:solidFill>
              </a:rPr>
              <a:t>Brand Health Is Captured on the PowerGrid</a:t>
            </a:r>
          </a:p>
        </p:txBody>
      </p:sp>
      <p:sp>
        <p:nvSpPr>
          <p:cNvPr id="57" name="Slide Number Placeholder 3"/>
          <p:cNvSpPr>
            <a:spLocks noGrp="1"/>
          </p:cNvSpPr>
          <p:nvPr>
            <p:ph type="sldNum" sz="quarter" idx="12"/>
          </p:nvPr>
        </p:nvSpPr>
        <p:spPr/>
        <p:txBody>
          <a:bodyPr/>
          <a:lstStyle/>
          <a:p>
            <a:r>
              <a:rPr lang="en-US"/>
              <a:t>9.</a:t>
            </a:r>
            <a:fld id="{905500A8-8E7B-4F95-B5FF-28C9915C7325}" type="slidenum">
              <a:rPr lang="en-US"/>
              <a:pPr/>
              <a:t>28</a:t>
            </a:fld>
            <a:endParaRPr lang="en-US"/>
          </a:p>
        </p:txBody>
      </p:sp>
      <p:sp>
        <p:nvSpPr>
          <p:cNvPr id="51202" name="Rectangle 2"/>
          <p:cNvSpPr>
            <a:spLocks noChangeArrowheads="1"/>
          </p:cNvSpPr>
          <p:nvPr/>
        </p:nvSpPr>
        <p:spPr bwMode="auto">
          <a:xfrm>
            <a:off x="3482975" y="1592263"/>
            <a:ext cx="4530725" cy="4530725"/>
          </a:xfrm>
          <a:prstGeom prst="rect">
            <a:avLst/>
          </a:prstGeom>
          <a:solidFill>
            <a:srgbClr val="CCECFF"/>
          </a:solidFill>
          <a:ln>
            <a:noFill/>
          </a:ln>
          <a:effectLst/>
          <a:extLst>
            <a:ext uri="{91240B29-F687-4F45-9708-019B960494DF}">
              <a14:hiddenLine xmlns:a14="http://schemas.microsoft.com/office/drawing/2010/main" xmlns="" w="12700">
                <a:solidFill>
                  <a:srgbClr val="3333CC"/>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03" name="Rectangle 3"/>
          <p:cNvSpPr>
            <a:spLocks noChangeArrowheads="1"/>
          </p:cNvSpPr>
          <p:nvPr/>
        </p:nvSpPr>
        <p:spPr bwMode="auto">
          <a:xfrm>
            <a:off x="5886450" y="1544638"/>
            <a:ext cx="1563688" cy="34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1700" b="1">
                <a:solidFill>
                  <a:srgbClr val="FC0128"/>
                </a:solidFill>
                <a:latin typeface="Times New Roman" pitchFamily="18" charset="0"/>
              </a:rPr>
              <a:t>Power Leaders</a:t>
            </a:r>
          </a:p>
        </p:txBody>
      </p:sp>
      <p:grpSp>
        <p:nvGrpSpPr>
          <p:cNvPr id="51204" name="Group 4"/>
          <p:cNvGrpSpPr>
            <a:grpSpLocks/>
          </p:cNvGrpSpPr>
          <p:nvPr/>
        </p:nvGrpSpPr>
        <p:grpSpPr bwMode="auto">
          <a:xfrm>
            <a:off x="6553200" y="4743450"/>
            <a:ext cx="906463" cy="668338"/>
            <a:chOff x="3380" y="3011"/>
            <a:chExt cx="571" cy="421"/>
          </a:xfrm>
        </p:grpSpPr>
        <p:sp>
          <p:nvSpPr>
            <p:cNvPr id="51205" name="Rectangle 5"/>
            <p:cNvSpPr>
              <a:spLocks noChangeArrowheads="1"/>
            </p:cNvSpPr>
            <p:nvPr/>
          </p:nvSpPr>
          <p:spPr bwMode="auto">
            <a:xfrm>
              <a:off x="3405" y="3327"/>
              <a:ext cx="99" cy="101"/>
            </a:xfrm>
            <a:prstGeom prst="rect">
              <a:avLst/>
            </a:prstGeom>
            <a:gradFill rotWithShape="0">
              <a:gsLst>
                <a:gs pos="0">
                  <a:srgbClr val="006699"/>
                </a:gs>
                <a:gs pos="100000">
                  <a:srgbClr val="006699">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06" name="Rectangle 6"/>
            <p:cNvSpPr>
              <a:spLocks noChangeArrowheads="1"/>
            </p:cNvSpPr>
            <p:nvPr/>
          </p:nvSpPr>
          <p:spPr bwMode="auto">
            <a:xfrm>
              <a:off x="3554" y="3151"/>
              <a:ext cx="99" cy="277"/>
            </a:xfrm>
            <a:prstGeom prst="rect">
              <a:avLst/>
            </a:prstGeom>
            <a:gradFill rotWithShape="0">
              <a:gsLst>
                <a:gs pos="0">
                  <a:srgbClr val="006699"/>
                </a:gs>
                <a:gs pos="100000">
                  <a:srgbClr val="006699">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07" name="Rectangle 7"/>
            <p:cNvSpPr>
              <a:spLocks noChangeArrowheads="1"/>
            </p:cNvSpPr>
            <p:nvPr/>
          </p:nvSpPr>
          <p:spPr bwMode="auto">
            <a:xfrm>
              <a:off x="3703" y="3144"/>
              <a:ext cx="99" cy="284"/>
            </a:xfrm>
            <a:prstGeom prst="rect">
              <a:avLst/>
            </a:prstGeom>
            <a:gradFill rotWithShape="0">
              <a:gsLst>
                <a:gs pos="0">
                  <a:srgbClr val="006699"/>
                </a:gs>
                <a:gs pos="100000">
                  <a:srgbClr val="006699">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08" name="Rectangle 8"/>
            <p:cNvSpPr>
              <a:spLocks noChangeArrowheads="1"/>
            </p:cNvSpPr>
            <p:nvPr/>
          </p:nvSpPr>
          <p:spPr bwMode="auto">
            <a:xfrm>
              <a:off x="3852" y="3119"/>
              <a:ext cx="99" cy="309"/>
            </a:xfrm>
            <a:prstGeom prst="rect">
              <a:avLst/>
            </a:prstGeom>
            <a:gradFill rotWithShape="0">
              <a:gsLst>
                <a:gs pos="0">
                  <a:srgbClr val="006699"/>
                </a:gs>
                <a:gs pos="100000">
                  <a:srgbClr val="006699">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09" name="Line 9"/>
            <p:cNvSpPr>
              <a:spLocks noChangeShapeType="1"/>
            </p:cNvSpPr>
            <p:nvPr/>
          </p:nvSpPr>
          <p:spPr bwMode="auto">
            <a:xfrm>
              <a:off x="3380" y="3428"/>
              <a:ext cx="560" cy="1"/>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10" name="Line 10"/>
            <p:cNvSpPr>
              <a:spLocks noChangeShapeType="1"/>
            </p:cNvSpPr>
            <p:nvPr/>
          </p:nvSpPr>
          <p:spPr bwMode="auto">
            <a:xfrm>
              <a:off x="3380" y="3011"/>
              <a:ext cx="0" cy="421"/>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
        <p:nvSpPr>
          <p:cNvPr id="51211" name="Rectangle 11"/>
          <p:cNvSpPr>
            <a:spLocks noChangeArrowheads="1"/>
          </p:cNvSpPr>
          <p:nvPr/>
        </p:nvSpPr>
        <p:spPr bwMode="auto">
          <a:xfrm>
            <a:off x="4257675" y="4259263"/>
            <a:ext cx="587375" cy="34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1700" b="1">
                <a:solidFill>
                  <a:srgbClr val="FF9900"/>
                </a:solidFill>
                <a:latin typeface="Times New Roman" pitchFamily="18" charset="0"/>
              </a:rPr>
              <a:t>New</a:t>
            </a:r>
          </a:p>
        </p:txBody>
      </p:sp>
      <p:sp>
        <p:nvSpPr>
          <p:cNvPr id="51212" name="Rectangle 12"/>
          <p:cNvSpPr>
            <a:spLocks noChangeArrowheads="1"/>
          </p:cNvSpPr>
          <p:nvPr/>
        </p:nvSpPr>
        <p:spPr bwMode="auto">
          <a:xfrm>
            <a:off x="3135313" y="1685925"/>
            <a:ext cx="2693987" cy="606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en-US" altLang="en-US" sz="1700" b="1">
                <a:solidFill>
                  <a:schemeClr val="accent2"/>
                </a:solidFill>
                <a:latin typeface="Times New Roman" pitchFamily="18" charset="0"/>
              </a:rPr>
              <a:t>Niche/</a:t>
            </a:r>
          </a:p>
          <a:p>
            <a:pPr algn="ctr"/>
            <a:r>
              <a:rPr lang="en-US" altLang="en-US" sz="1700" b="1">
                <a:solidFill>
                  <a:schemeClr val="accent2"/>
                </a:solidFill>
                <a:latin typeface="Times New Roman" pitchFamily="18" charset="0"/>
              </a:rPr>
              <a:t>Unrealized Potential</a:t>
            </a:r>
          </a:p>
        </p:txBody>
      </p:sp>
      <p:sp>
        <p:nvSpPr>
          <p:cNvPr id="51213" name="Rectangle 13"/>
          <p:cNvSpPr>
            <a:spLocks noChangeArrowheads="1"/>
          </p:cNvSpPr>
          <p:nvPr/>
        </p:nvSpPr>
        <p:spPr bwMode="auto">
          <a:xfrm>
            <a:off x="6945313" y="2506663"/>
            <a:ext cx="1111250" cy="606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1700" b="1">
                <a:solidFill>
                  <a:srgbClr val="0000CC"/>
                </a:solidFill>
                <a:latin typeface="Times New Roman" pitchFamily="18" charset="0"/>
              </a:rPr>
              <a:t>Declining </a:t>
            </a:r>
          </a:p>
          <a:p>
            <a:pPr algn="ctr"/>
            <a:r>
              <a:rPr lang="en-US" altLang="en-US" sz="1700" b="1">
                <a:solidFill>
                  <a:srgbClr val="0000CC"/>
                </a:solidFill>
                <a:latin typeface="Times New Roman" pitchFamily="18" charset="0"/>
              </a:rPr>
              <a:t>Leaders</a:t>
            </a:r>
          </a:p>
        </p:txBody>
      </p:sp>
      <p:sp>
        <p:nvSpPr>
          <p:cNvPr id="51214" name="Rectangle 14"/>
          <p:cNvSpPr>
            <a:spLocks noChangeArrowheads="1"/>
          </p:cNvSpPr>
          <p:nvPr/>
        </p:nvSpPr>
        <p:spPr bwMode="auto">
          <a:xfrm>
            <a:off x="4637088" y="4814888"/>
            <a:ext cx="1152525" cy="34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1700" b="1">
                <a:solidFill>
                  <a:srgbClr val="FF9900"/>
                </a:solidFill>
                <a:latin typeface="Times New Roman" pitchFamily="18" charset="0"/>
              </a:rPr>
              <a:t>Unfocused</a:t>
            </a:r>
          </a:p>
        </p:txBody>
      </p:sp>
      <p:grpSp>
        <p:nvGrpSpPr>
          <p:cNvPr id="51215" name="Group 15"/>
          <p:cNvGrpSpPr>
            <a:grpSpLocks/>
          </p:cNvGrpSpPr>
          <p:nvPr/>
        </p:nvGrpSpPr>
        <p:grpSpPr bwMode="auto">
          <a:xfrm>
            <a:off x="5980113" y="1849438"/>
            <a:ext cx="898525" cy="660400"/>
            <a:chOff x="3019" y="1188"/>
            <a:chExt cx="566" cy="416"/>
          </a:xfrm>
        </p:grpSpPr>
        <p:sp>
          <p:nvSpPr>
            <p:cNvPr id="51216" name="Rectangle 16"/>
            <p:cNvSpPr>
              <a:spLocks noChangeArrowheads="1"/>
            </p:cNvSpPr>
            <p:nvPr/>
          </p:nvSpPr>
          <p:spPr bwMode="auto">
            <a:xfrm>
              <a:off x="3044" y="1228"/>
              <a:ext cx="98" cy="372"/>
            </a:xfrm>
            <a:prstGeom prst="rect">
              <a:avLst/>
            </a:prstGeom>
            <a:gradFill rotWithShape="0">
              <a:gsLst>
                <a:gs pos="0">
                  <a:schemeClr val="hlink"/>
                </a:gs>
                <a:gs pos="100000">
                  <a:schemeClr val="hlink">
                    <a:gamma/>
                    <a:shade val="42353"/>
                    <a:invGamma/>
                  </a:scheme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17" name="Rectangle 17"/>
            <p:cNvSpPr>
              <a:spLocks noChangeArrowheads="1"/>
            </p:cNvSpPr>
            <p:nvPr/>
          </p:nvSpPr>
          <p:spPr bwMode="auto">
            <a:xfrm>
              <a:off x="3191" y="1305"/>
              <a:ext cx="99" cy="295"/>
            </a:xfrm>
            <a:prstGeom prst="rect">
              <a:avLst/>
            </a:prstGeom>
            <a:gradFill rotWithShape="0">
              <a:gsLst>
                <a:gs pos="0">
                  <a:schemeClr val="hlink"/>
                </a:gs>
                <a:gs pos="100000">
                  <a:schemeClr val="hlink">
                    <a:gamma/>
                    <a:shade val="42353"/>
                    <a:invGamma/>
                  </a:scheme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18" name="Rectangle 18"/>
            <p:cNvSpPr>
              <a:spLocks noChangeArrowheads="1"/>
            </p:cNvSpPr>
            <p:nvPr/>
          </p:nvSpPr>
          <p:spPr bwMode="auto">
            <a:xfrm>
              <a:off x="3339" y="1289"/>
              <a:ext cx="99" cy="311"/>
            </a:xfrm>
            <a:prstGeom prst="rect">
              <a:avLst/>
            </a:prstGeom>
            <a:gradFill rotWithShape="0">
              <a:gsLst>
                <a:gs pos="0">
                  <a:schemeClr val="hlink"/>
                </a:gs>
                <a:gs pos="100000">
                  <a:schemeClr val="hlink">
                    <a:gamma/>
                    <a:shade val="42353"/>
                    <a:invGamma/>
                  </a:scheme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19" name="Rectangle 19"/>
            <p:cNvSpPr>
              <a:spLocks noChangeArrowheads="1"/>
            </p:cNvSpPr>
            <p:nvPr/>
          </p:nvSpPr>
          <p:spPr bwMode="auto">
            <a:xfrm>
              <a:off x="3487" y="1284"/>
              <a:ext cx="98" cy="316"/>
            </a:xfrm>
            <a:prstGeom prst="rect">
              <a:avLst/>
            </a:prstGeom>
            <a:gradFill rotWithShape="0">
              <a:gsLst>
                <a:gs pos="0">
                  <a:schemeClr val="hlink"/>
                </a:gs>
                <a:gs pos="100000">
                  <a:schemeClr val="hlink">
                    <a:gamma/>
                    <a:shade val="42353"/>
                    <a:invGamma/>
                  </a:scheme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20" name="Line 20"/>
            <p:cNvSpPr>
              <a:spLocks noChangeShapeType="1"/>
            </p:cNvSpPr>
            <p:nvPr/>
          </p:nvSpPr>
          <p:spPr bwMode="auto">
            <a:xfrm>
              <a:off x="3019" y="1188"/>
              <a:ext cx="1" cy="416"/>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21" name="Line 21"/>
            <p:cNvSpPr>
              <a:spLocks noChangeShapeType="1"/>
            </p:cNvSpPr>
            <p:nvPr/>
          </p:nvSpPr>
          <p:spPr bwMode="auto">
            <a:xfrm>
              <a:off x="3019" y="1600"/>
              <a:ext cx="555" cy="1"/>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grpSp>
        <p:nvGrpSpPr>
          <p:cNvPr id="51222" name="Group 22"/>
          <p:cNvGrpSpPr>
            <a:grpSpLocks/>
          </p:cNvGrpSpPr>
          <p:nvPr/>
        </p:nvGrpSpPr>
        <p:grpSpPr bwMode="auto">
          <a:xfrm>
            <a:off x="4046538" y="4673600"/>
            <a:ext cx="896937" cy="666750"/>
            <a:chOff x="1801" y="2967"/>
            <a:chExt cx="565" cy="420"/>
          </a:xfrm>
        </p:grpSpPr>
        <p:sp>
          <p:nvSpPr>
            <p:cNvPr id="51223" name="Rectangle 23"/>
            <p:cNvSpPr>
              <a:spLocks noChangeArrowheads="1"/>
            </p:cNvSpPr>
            <p:nvPr/>
          </p:nvSpPr>
          <p:spPr bwMode="auto">
            <a:xfrm>
              <a:off x="1820" y="3227"/>
              <a:ext cx="99" cy="158"/>
            </a:xfrm>
            <a:prstGeom prst="rect">
              <a:avLst/>
            </a:prstGeom>
            <a:gradFill rotWithShape="0">
              <a:gsLst>
                <a:gs pos="0">
                  <a:srgbClr val="FF9900"/>
                </a:gs>
                <a:gs pos="100000">
                  <a:srgbClr val="FF9900">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24" name="Rectangle 24"/>
            <p:cNvSpPr>
              <a:spLocks noChangeArrowheads="1"/>
            </p:cNvSpPr>
            <p:nvPr/>
          </p:nvSpPr>
          <p:spPr bwMode="auto">
            <a:xfrm>
              <a:off x="1969" y="3267"/>
              <a:ext cx="99" cy="118"/>
            </a:xfrm>
            <a:prstGeom prst="rect">
              <a:avLst/>
            </a:prstGeom>
            <a:gradFill rotWithShape="0">
              <a:gsLst>
                <a:gs pos="0">
                  <a:srgbClr val="FF9900"/>
                </a:gs>
                <a:gs pos="100000">
                  <a:srgbClr val="FF9900">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25" name="Rectangle 25"/>
            <p:cNvSpPr>
              <a:spLocks noChangeArrowheads="1"/>
            </p:cNvSpPr>
            <p:nvPr/>
          </p:nvSpPr>
          <p:spPr bwMode="auto">
            <a:xfrm>
              <a:off x="2118" y="3278"/>
              <a:ext cx="99" cy="107"/>
            </a:xfrm>
            <a:prstGeom prst="rect">
              <a:avLst/>
            </a:prstGeom>
            <a:gradFill rotWithShape="0">
              <a:gsLst>
                <a:gs pos="0">
                  <a:srgbClr val="FF9900"/>
                </a:gs>
                <a:gs pos="100000">
                  <a:srgbClr val="FF9900">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26" name="Rectangle 26"/>
            <p:cNvSpPr>
              <a:spLocks noChangeArrowheads="1"/>
            </p:cNvSpPr>
            <p:nvPr/>
          </p:nvSpPr>
          <p:spPr bwMode="auto">
            <a:xfrm>
              <a:off x="2267" y="3273"/>
              <a:ext cx="99" cy="112"/>
            </a:xfrm>
            <a:prstGeom prst="rect">
              <a:avLst/>
            </a:prstGeom>
            <a:gradFill rotWithShape="0">
              <a:gsLst>
                <a:gs pos="0">
                  <a:srgbClr val="FF9900"/>
                </a:gs>
                <a:gs pos="100000">
                  <a:srgbClr val="FF9900">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27" name="Line 27"/>
            <p:cNvSpPr>
              <a:spLocks noChangeShapeType="1"/>
            </p:cNvSpPr>
            <p:nvPr/>
          </p:nvSpPr>
          <p:spPr bwMode="auto">
            <a:xfrm>
              <a:off x="1801" y="2967"/>
              <a:ext cx="1" cy="42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28" name="Line 28"/>
            <p:cNvSpPr>
              <a:spLocks noChangeShapeType="1"/>
            </p:cNvSpPr>
            <p:nvPr/>
          </p:nvSpPr>
          <p:spPr bwMode="auto">
            <a:xfrm>
              <a:off x="1803" y="3385"/>
              <a:ext cx="560" cy="1"/>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
        <p:nvSpPr>
          <p:cNvPr id="51229" name="Line 29"/>
          <p:cNvSpPr>
            <a:spLocks noChangeShapeType="1"/>
          </p:cNvSpPr>
          <p:nvPr/>
        </p:nvSpPr>
        <p:spPr bwMode="auto">
          <a:xfrm flipV="1">
            <a:off x="3473450" y="1620838"/>
            <a:ext cx="4495800" cy="4495800"/>
          </a:xfrm>
          <a:prstGeom prst="line">
            <a:avLst/>
          </a:prstGeom>
          <a:noFill/>
          <a:ln w="12700">
            <a:solidFill>
              <a:srgbClr val="3333CC"/>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30" name="Line 30"/>
          <p:cNvSpPr>
            <a:spLocks noChangeShapeType="1"/>
          </p:cNvSpPr>
          <p:nvPr/>
        </p:nvSpPr>
        <p:spPr bwMode="auto">
          <a:xfrm>
            <a:off x="3481388" y="6116638"/>
            <a:ext cx="4533900" cy="0"/>
          </a:xfrm>
          <a:prstGeom prst="line">
            <a:avLst/>
          </a:prstGeom>
          <a:noFill/>
          <a:ln w="12700">
            <a:solidFill>
              <a:srgbClr val="0000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31" name="Line 31"/>
          <p:cNvSpPr>
            <a:spLocks noChangeShapeType="1"/>
          </p:cNvSpPr>
          <p:nvPr/>
        </p:nvSpPr>
        <p:spPr bwMode="auto">
          <a:xfrm>
            <a:off x="3481388" y="1600200"/>
            <a:ext cx="0" cy="4551363"/>
          </a:xfrm>
          <a:prstGeom prst="line">
            <a:avLst/>
          </a:prstGeom>
          <a:noFill/>
          <a:ln w="12700">
            <a:solidFill>
              <a:srgbClr val="0000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32" name="Line 32"/>
          <p:cNvSpPr>
            <a:spLocks noChangeShapeType="1"/>
          </p:cNvSpPr>
          <p:nvPr/>
        </p:nvSpPr>
        <p:spPr bwMode="auto">
          <a:xfrm>
            <a:off x="3506788" y="3844925"/>
            <a:ext cx="4464050" cy="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33" name="Line 33"/>
          <p:cNvSpPr>
            <a:spLocks noChangeShapeType="1"/>
          </p:cNvSpPr>
          <p:nvPr/>
        </p:nvSpPr>
        <p:spPr bwMode="auto">
          <a:xfrm flipV="1">
            <a:off x="5743575" y="1549400"/>
            <a:ext cx="0" cy="4578350"/>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34" name="Arc 34"/>
          <p:cNvSpPr>
            <a:spLocks/>
          </p:cNvSpPr>
          <p:nvPr/>
        </p:nvSpPr>
        <p:spPr bwMode="auto">
          <a:xfrm rot="-920715">
            <a:off x="3573463" y="2824163"/>
            <a:ext cx="2776537" cy="1736725"/>
          </a:xfrm>
          <a:custGeom>
            <a:avLst/>
            <a:gdLst>
              <a:gd name="G0" fmla="+- 21600 0 0"/>
              <a:gd name="G1" fmla="+- 21058 0 0"/>
              <a:gd name="G2" fmla="+- 21600 0 0"/>
              <a:gd name="T0" fmla="*/ 0 w 21600"/>
              <a:gd name="T1" fmla="*/ 21205 h 21205"/>
              <a:gd name="T2" fmla="*/ 16793 w 21600"/>
              <a:gd name="T3" fmla="*/ 0 h 21205"/>
              <a:gd name="T4" fmla="*/ 21600 w 21600"/>
              <a:gd name="T5" fmla="*/ 21058 h 21205"/>
            </a:gdLst>
            <a:ahLst/>
            <a:cxnLst>
              <a:cxn ang="0">
                <a:pos x="T0" y="T1"/>
              </a:cxn>
              <a:cxn ang="0">
                <a:pos x="T2" y="T3"/>
              </a:cxn>
              <a:cxn ang="0">
                <a:pos x="T4" y="T5"/>
              </a:cxn>
            </a:cxnLst>
            <a:rect l="0" t="0" r="r" b="b"/>
            <a:pathLst>
              <a:path w="21600" h="21205" fill="none" extrusionOk="0">
                <a:moveTo>
                  <a:pt x="0" y="21204"/>
                </a:moveTo>
                <a:cubicBezTo>
                  <a:pt x="0" y="21155"/>
                  <a:pt x="0" y="21106"/>
                  <a:pt x="0" y="21058"/>
                </a:cubicBezTo>
                <a:cubicBezTo>
                  <a:pt x="-1" y="10980"/>
                  <a:pt x="6968" y="2242"/>
                  <a:pt x="16792" y="-1"/>
                </a:cubicBezTo>
              </a:path>
              <a:path w="21600" h="21205" stroke="0" extrusionOk="0">
                <a:moveTo>
                  <a:pt x="0" y="21204"/>
                </a:moveTo>
                <a:cubicBezTo>
                  <a:pt x="0" y="21155"/>
                  <a:pt x="0" y="21106"/>
                  <a:pt x="0" y="21058"/>
                </a:cubicBezTo>
                <a:cubicBezTo>
                  <a:pt x="-1" y="10980"/>
                  <a:pt x="6968" y="2242"/>
                  <a:pt x="16792" y="-1"/>
                </a:cubicBezTo>
                <a:lnTo>
                  <a:pt x="21600" y="21058"/>
                </a:lnTo>
                <a:close/>
              </a:path>
            </a:pathLst>
          </a:custGeom>
          <a:noFill/>
          <a:ln w="127000" cap="rnd">
            <a:solidFill>
              <a:srgbClr val="009900"/>
            </a:solidFill>
            <a:round/>
            <a:headEnd/>
            <a:tailEnd type="triangle" w="med" len="me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35" name="Arc 35"/>
          <p:cNvSpPr>
            <a:spLocks/>
          </p:cNvSpPr>
          <p:nvPr/>
        </p:nvSpPr>
        <p:spPr bwMode="auto">
          <a:xfrm flipH="1" flipV="1">
            <a:off x="4930775" y="2995613"/>
            <a:ext cx="2776538" cy="1817687"/>
          </a:xfrm>
          <a:custGeom>
            <a:avLst/>
            <a:gdLst>
              <a:gd name="G0" fmla="+- 21600 0 0"/>
              <a:gd name="G1" fmla="+- 20489 0 0"/>
              <a:gd name="G2" fmla="+- 21600 0 0"/>
              <a:gd name="T0" fmla="*/ 68 w 21600"/>
              <a:gd name="T1" fmla="*/ 22195 h 22195"/>
              <a:gd name="T2" fmla="*/ 14763 w 21600"/>
              <a:gd name="T3" fmla="*/ 0 h 22195"/>
              <a:gd name="T4" fmla="*/ 21600 w 21600"/>
              <a:gd name="T5" fmla="*/ 20489 h 22195"/>
            </a:gdLst>
            <a:ahLst/>
            <a:cxnLst>
              <a:cxn ang="0">
                <a:pos x="T0" y="T1"/>
              </a:cxn>
              <a:cxn ang="0">
                <a:pos x="T2" y="T3"/>
              </a:cxn>
              <a:cxn ang="0">
                <a:pos x="T4" y="T5"/>
              </a:cxn>
            </a:cxnLst>
            <a:rect l="0" t="0" r="r" b="b"/>
            <a:pathLst>
              <a:path w="21600" h="22195" fill="none" extrusionOk="0">
                <a:moveTo>
                  <a:pt x="67" y="22195"/>
                </a:moveTo>
                <a:cubicBezTo>
                  <a:pt x="22" y="21627"/>
                  <a:pt x="0" y="21058"/>
                  <a:pt x="0" y="20489"/>
                </a:cubicBezTo>
                <a:cubicBezTo>
                  <a:pt x="-1" y="11194"/>
                  <a:pt x="5946" y="2941"/>
                  <a:pt x="14762" y="-1"/>
                </a:cubicBezTo>
              </a:path>
              <a:path w="21600" h="22195" stroke="0" extrusionOk="0">
                <a:moveTo>
                  <a:pt x="67" y="22195"/>
                </a:moveTo>
                <a:cubicBezTo>
                  <a:pt x="22" y="21627"/>
                  <a:pt x="0" y="21058"/>
                  <a:pt x="0" y="20489"/>
                </a:cubicBezTo>
                <a:cubicBezTo>
                  <a:pt x="-1" y="11194"/>
                  <a:pt x="5946" y="2941"/>
                  <a:pt x="14762" y="-1"/>
                </a:cubicBezTo>
                <a:lnTo>
                  <a:pt x="21600" y="20489"/>
                </a:lnTo>
                <a:close/>
              </a:path>
            </a:pathLst>
          </a:custGeom>
          <a:noFill/>
          <a:ln w="127000" cap="rnd">
            <a:solidFill>
              <a:srgbClr val="FF0000"/>
            </a:solidFill>
            <a:round/>
            <a:headEnd/>
            <a:tailEnd type="triangle" w="med" len="me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36" name="Rectangle 36"/>
          <p:cNvSpPr>
            <a:spLocks noChangeArrowheads="1"/>
          </p:cNvSpPr>
          <p:nvPr/>
        </p:nvSpPr>
        <p:spPr bwMode="auto">
          <a:xfrm>
            <a:off x="3409950" y="1957388"/>
            <a:ext cx="28575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37" name="Rectangle 37"/>
          <p:cNvSpPr>
            <a:spLocks noChangeArrowheads="1"/>
          </p:cNvSpPr>
          <p:nvPr/>
        </p:nvSpPr>
        <p:spPr bwMode="auto">
          <a:xfrm rot="16200000">
            <a:off x="1077912" y="3600451"/>
            <a:ext cx="3476625" cy="628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77788" tIns="39688" rIns="77788" bIns="39688">
            <a:spAutoFit/>
          </a:bodyPr>
          <a:lstStyle/>
          <a:p>
            <a:pPr algn="ctr" defTabSz="661988"/>
            <a:r>
              <a:rPr lang="en-US" altLang="en-US"/>
              <a:t>BRAND STRENGTH</a:t>
            </a:r>
          </a:p>
          <a:p>
            <a:pPr algn="ctr" defTabSz="661988"/>
            <a:r>
              <a:rPr lang="en-US" altLang="en-US"/>
              <a:t>(Differentiation and Relevance)</a:t>
            </a:r>
          </a:p>
        </p:txBody>
      </p:sp>
      <p:sp>
        <p:nvSpPr>
          <p:cNvPr id="51238" name="Rectangle 38"/>
          <p:cNvSpPr>
            <a:spLocks noChangeArrowheads="1"/>
          </p:cNvSpPr>
          <p:nvPr/>
        </p:nvSpPr>
        <p:spPr bwMode="auto">
          <a:xfrm>
            <a:off x="4191000" y="6191250"/>
            <a:ext cx="3171825" cy="628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77788" tIns="39688" rIns="77788" bIns="39688">
            <a:spAutoFit/>
          </a:bodyPr>
          <a:lstStyle/>
          <a:p>
            <a:pPr algn="ctr" defTabSz="661988"/>
            <a:r>
              <a:rPr lang="en-US" altLang="en-US"/>
              <a:t>BRAND STATURE</a:t>
            </a:r>
          </a:p>
          <a:p>
            <a:pPr algn="ctr" defTabSz="661988"/>
            <a:r>
              <a:rPr lang="en-US" altLang="en-US"/>
              <a:t>(Esteem and Knowledge)</a:t>
            </a:r>
          </a:p>
        </p:txBody>
      </p:sp>
      <p:grpSp>
        <p:nvGrpSpPr>
          <p:cNvPr id="51239" name="Group 39"/>
          <p:cNvGrpSpPr>
            <a:grpSpLocks/>
          </p:cNvGrpSpPr>
          <p:nvPr/>
        </p:nvGrpSpPr>
        <p:grpSpPr bwMode="auto">
          <a:xfrm>
            <a:off x="6956425" y="3062288"/>
            <a:ext cx="898525" cy="661987"/>
            <a:chOff x="3634" y="1952"/>
            <a:chExt cx="566" cy="417"/>
          </a:xfrm>
        </p:grpSpPr>
        <p:sp>
          <p:nvSpPr>
            <p:cNvPr id="51240" name="Rectangle 40"/>
            <p:cNvSpPr>
              <a:spLocks noChangeArrowheads="1"/>
            </p:cNvSpPr>
            <p:nvPr/>
          </p:nvSpPr>
          <p:spPr bwMode="auto">
            <a:xfrm>
              <a:off x="3659" y="2152"/>
              <a:ext cx="98" cy="216"/>
            </a:xfrm>
            <a:prstGeom prst="rect">
              <a:avLst/>
            </a:prstGeom>
            <a:gradFill rotWithShape="0">
              <a:gsLst>
                <a:gs pos="0">
                  <a:srgbClr val="0000CC">
                    <a:gamma/>
                    <a:shade val="46275"/>
                    <a:invGamma/>
                  </a:srgbClr>
                </a:gs>
                <a:gs pos="50000">
                  <a:srgbClr val="0000CC"/>
                </a:gs>
                <a:gs pos="100000">
                  <a:srgbClr val="0000CC">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41" name="Rectangle 41"/>
            <p:cNvSpPr>
              <a:spLocks noChangeArrowheads="1"/>
            </p:cNvSpPr>
            <p:nvPr/>
          </p:nvSpPr>
          <p:spPr bwMode="auto">
            <a:xfrm>
              <a:off x="3806" y="1988"/>
              <a:ext cx="99" cy="380"/>
            </a:xfrm>
            <a:prstGeom prst="rect">
              <a:avLst/>
            </a:prstGeom>
            <a:gradFill rotWithShape="0">
              <a:gsLst>
                <a:gs pos="0">
                  <a:srgbClr val="0000CC">
                    <a:gamma/>
                    <a:shade val="46275"/>
                    <a:invGamma/>
                  </a:srgbClr>
                </a:gs>
                <a:gs pos="50000">
                  <a:srgbClr val="0000CC"/>
                </a:gs>
                <a:gs pos="100000">
                  <a:srgbClr val="0000CC">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42" name="Rectangle 42"/>
            <p:cNvSpPr>
              <a:spLocks noChangeArrowheads="1"/>
            </p:cNvSpPr>
            <p:nvPr/>
          </p:nvSpPr>
          <p:spPr bwMode="auto">
            <a:xfrm>
              <a:off x="3954" y="1983"/>
              <a:ext cx="99" cy="385"/>
            </a:xfrm>
            <a:prstGeom prst="rect">
              <a:avLst/>
            </a:prstGeom>
            <a:gradFill rotWithShape="0">
              <a:gsLst>
                <a:gs pos="0">
                  <a:srgbClr val="0000CC">
                    <a:gamma/>
                    <a:shade val="46275"/>
                    <a:invGamma/>
                  </a:srgbClr>
                </a:gs>
                <a:gs pos="50000">
                  <a:srgbClr val="0000CC"/>
                </a:gs>
                <a:gs pos="100000">
                  <a:srgbClr val="0000CC">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43" name="Rectangle 43"/>
            <p:cNvSpPr>
              <a:spLocks noChangeArrowheads="1"/>
            </p:cNvSpPr>
            <p:nvPr/>
          </p:nvSpPr>
          <p:spPr bwMode="auto">
            <a:xfrm>
              <a:off x="4102" y="1982"/>
              <a:ext cx="98" cy="386"/>
            </a:xfrm>
            <a:prstGeom prst="rect">
              <a:avLst/>
            </a:prstGeom>
            <a:gradFill rotWithShape="0">
              <a:gsLst>
                <a:gs pos="0">
                  <a:srgbClr val="0000CC">
                    <a:gamma/>
                    <a:shade val="46275"/>
                    <a:invGamma/>
                  </a:srgbClr>
                </a:gs>
                <a:gs pos="50000">
                  <a:srgbClr val="0000CC"/>
                </a:gs>
                <a:gs pos="100000">
                  <a:srgbClr val="0000CC">
                    <a:gamma/>
                    <a:shade val="46275"/>
                    <a:invGamma/>
                  </a:srgb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44" name="Line 44"/>
            <p:cNvSpPr>
              <a:spLocks noChangeShapeType="1"/>
            </p:cNvSpPr>
            <p:nvPr/>
          </p:nvSpPr>
          <p:spPr bwMode="auto">
            <a:xfrm>
              <a:off x="3634" y="1952"/>
              <a:ext cx="1" cy="416"/>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45" name="Line 45"/>
            <p:cNvSpPr>
              <a:spLocks noChangeShapeType="1"/>
            </p:cNvSpPr>
            <p:nvPr/>
          </p:nvSpPr>
          <p:spPr bwMode="auto">
            <a:xfrm>
              <a:off x="3638" y="2368"/>
              <a:ext cx="555" cy="1"/>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grpSp>
        <p:nvGrpSpPr>
          <p:cNvPr id="51246" name="Group 46"/>
          <p:cNvGrpSpPr>
            <a:grpSpLocks/>
          </p:cNvGrpSpPr>
          <p:nvPr/>
        </p:nvGrpSpPr>
        <p:grpSpPr bwMode="auto">
          <a:xfrm>
            <a:off x="4197350" y="2433638"/>
            <a:ext cx="898525" cy="660400"/>
            <a:chOff x="1896" y="1556"/>
            <a:chExt cx="566" cy="416"/>
          </a:xfrm>
        </p:grpSpPr>
        <p:sp>
          <p:nvSpPr>
            <p:cNvPr id="51247" name="Rectangle 47"/>
            <p:cNvSpPr>
              <a:spLocks noChangeArrowheads="1"/>
            </p:cNvSpPr>
            <p:nvPr/>
          </p:nvSpPr>
          <p:spPr bwMode="auto">
            <a:xfrm>
              <a:off x="1921" y="1600"/>
              <a:ext cx="98" cy="360"/>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48" name="Rectangle 48"/>
            <p:cNvSpPr>
              <a:spLocks noChangeArrowheads="1"/>
            </p:cNvSpPr>
            <p:nvPr/>
          </p:nvSpPr>
          <p:spPr bwMode="auto">
            <a:xfrm>
              <a:off x="2068" y="1772"/>
              <a:ext cx="99" cy="188"/>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49" name="Rectangle 49"/>
            <p:cNvSpPr>
              <a:spLocks noChangeArrowheads="1"/>
            </p:cNvSpPr>
            <p:nvPr/>
          </p:nvSpPr>
          <p:spPr bwMode="auto">
            <a:xfrm>
              <a:off x="2216" y="1781"/>
              <a:ext cx="99" cy="179"/>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50" name="Rectangle 50"/>
            <p:cNvSpPr>
              <a:spLocks noChangeArrowheads="1"/>
            </p:cNvSpPr>
            <p:nvPr/>
          </p:nvSpPr>
          <p:spPr bwMode="auto">
            <a:xfrm>
              <a:off x="2364" y="1833"/>
              <a:ext cx="98" cy="127"/>
            </a:xfrm>
            <a:prstGeom prst="rect">
              <a:avLst/>
            </a:prstGeom>
            <a:gradFill rotWithShape="0">
              <a:gsLst>
                <a:gs pos="0">
                  <a:schemeClr val="accent2">
                    <a:gamma/>
                    <a:shade val="46275"/>
                    <a:invGamma/>
                  </a:schemeClr>
                </a:gs>
                <a:gs pos="50000">
                  <a:schemeClr val="accent2"/>
                </a:gs>
                <a:gs pos="100000">
                  <a:schemeClr val="accent2">
                    <a:gamma/>
                    <a:shade val="46275"/>
                    <a:invGamma/>
                  </a:schemeClr>
                </a:gs>
              </a:gsLst>
              <a:lin ang="5400000" scaled="1"/>
            </a:gradFill>
            <a:ln w="127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51" name="Line 51"/>
            <p:cNvSpPr>
              <a:spLocks noChangeShapeType="1"/>
            </p:cNvSpPr>
            <p:nvPr/>
          </p:nvSpPr>
          <p:spPr bwMode="auto">
            <a:xfrm>
              <a:off x="1896" y="1556"/>
              <a:ext cx="1" cy="416"/>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1252" name="Line 52"/>
            <p:cNvSpPr>
              <a:spLocks noChangeShapeType="1"/>
            </p:cNvSpPr>
            <p:nvPr/>
          </p:nvSpPr>
          <p:spPr bwMode="auto">
            <a:xfrm>
              <a:off x="1896" y="1968"/>
              <a:ext cx="555" cy="1"/>
            </a:xfrm>
            <a:prstGeom prst="line">
              <a:avLst/>
            </a:prstGeom>
            <a:noFill/>
            <a:ln w="12700">
              <a:solidFill>
                <a:srgbClr val="3333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pSp>
      <p:sp>
        <p:nvSpPr>
          <p:cNvPr id="51253" name="Rectangle 53"/>
          <p:cNvSpPr>
            <a:spLocks noChangeArrowheads="1"/>
          </p:cNvSpPr>
          <p:nvPr/>
        </p:nvSpPr>
        <p:spPr bwMode="auto">
          <a:xfrm>
            <a:off x="6583363" y="4013200"/>
            <a:ext cx="865187" cy="347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1700" b="1">
                <a:solidFill>
                  <a:srgbClr val="006699"/>
                </a:solidFill>
                <a:latin typeface="Times New Roman" pitchFamily="18" charset="0"/>
              </a:rPr>
              <a:t>Eroded</a:t>
            </a:r>
          </a:p>
        </p:txBody>
      </p:sp>
      <p:sp>
        <p:nvSpPr>
          <p:cNvPr id="51255" name="Rectangle 55"/>
          <p:cNvSpPr>
            <a:spLocks noChangeArrowheads="1"/>
          </p:cNvSpPr>
          <p:nvPr/>
        </p:nvSpPr>
        <p:spPr bwMode="auto">
          <a:xfrm>
            <a:off x="2235200" y="6616700"/>
            <a:ext cx="2005013" cy="241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spcBef>
                <a:spcPct val="50000"/>
              </a:spcBef>
            </a:pPr>
            <a:r>
              <a:rPr lang="en-US" altLang="en-US" sz="1000">
                <a:solidFill>
                  <a:schemeClr val="accent2"/>
                </a:solidFill>
                <a:latin typeface="Times New Roman" pitchFamily="18" charset="0"/>
              </a:rPr>
              <a:t>Base: USA Total Adults BAV 2000</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86" name="Rectangle 38"/>
          <p:cNvSpPr>
            <a:spLocks noGrp="1" noRot="1" noChangeArrowheads="1"/>
          </p:cNvSpPr>
          <p:nvPr>
            <p:ph type="title"/>
          </p:nvPr>
        </p:nvSpPr>
        <p:spPr>
          <a:xfrm>
            <a:off x="685800" y="0"/>
            <a:ext cx="7772400" cy="1143000"/>
          </a:xfrm>
        </p:spPr>
        <p:txBody>
          <a:bodyPr/>
          <a:lstStyle/>
          <a:p>
            <a:r>
              <a:rPr lang="en-US" altLang="en-US" sz="4000">
                <a:solidFill>
                  <a:schemeClr val="hlink"/>
                </a:solidFill>
              </a:rPr>
              <a:t>USA 1999 PowerGrid Sample</a:t>
            </a:r>
          </a:p>
        </p:txBody>
      </p:sp>
      <p:sp>
        <p:nvSpPr>
          <p:cNvPr id="40" name="Slide Number Placeholder 3"/>
          <p:cNvSpPr>
            <a:spLocks noGrp="1"/>
          </p:cNvSpPr>
          <p:nvPr>
            <p:ph type="sldNum" sz="quarter" idx="12"/>
          </p:nvPr>
        </p:nvSpPr>
        <p:spPr/>
        <p:txBody>
          <a:bodyPr/>
          <a:lstStyle/>
          <a:p>
            <a:r>
              <a:rPr lang="en-US"/>
              <a:t>9.</a:t>
            </a:r>
            <a:fld id="{099499C7-A0D3-4D26-BDF5-8FA9F9B58A78}" type="slidenum">
              <a:rPr lang="en-US"/>
              <a:pPr/>
              <a:t>29</a:t>
            </a:fld>
            <a:endParaRPr lang="en-US"/>
          </a:p>
        </p:txBody>
      </p:sp>
      <p:sp>
        <p:nvSpPr>
          <p:cNvPr id="53250" name="Rectangle 2"/>
          <p:cNvSpPr>
            <a:spLocks noChangeArrowheads="1"/>
          </p:cNvSpPr>
          <p:nvPr/>
        </p:nvSpPr>
        <p:spPr bwMode="auto">
          <a:xfrm>
            <a:off x="1627188" y="4735513"/>
            <a:ext cx="763587"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51" name="Rectangle 3"/>
          <p:cNvSpPr>
            <a:spLocks noChangeArrowheads="1"/>
          </p:cNvSpPr>
          <p:nvPr/>
        </p:nvSpPr>
        <p:spPr bwMode="auto">
          <a:xfrm>
            <a:off x="1941513" y="2141538"/>
            <a:ext cx="350837"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52" name="Rectangle 4"/>
          <p:cNvSpPr>
            <a:spLocks noChangeArrowheads="1"/>
          </p:cNvSpPr>
          <p:nvPr/>
        </p:nvSpPr>
        <p:spPr bwMode="auto">
          <a:xfrm>
            <a:off x="3565525" y="6130925"/>
            <a:ext cx="2173288" cy="304800"/>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a:r>
              <a:rPr lang="en-US" altLang="en-US" sz="2000" b="1">
                <a:effectLst>
                  <a:outerShdw blurRad="38100" dist="38100" dir="2700000" algn="tl">
                    <a:srgbClr val="000000"/>
                  </a:outerShdw>
                </a:effectLst>
                <a:latin typeface="Times New Roman" pitchFamily="18" charset="0"/>
              </a:rPr>
              <a:t>BRAND STATURE</a:t>
            </a:r>
          </a:p>
        </p:txBody>
      </p:sp>
      <p:sp>
        <p:nvSpPr>
          <p:cNvPr id="53253" name="Rectangle 5"/>
          <p:cNvSpPr>
            <a:spLocks noChangeArrowheads="1"/>
          </p:cNvSpPr>
          <p:nvPr/>
        </p:nvSpPr>
        <p:spPr bwMode="auto">
          <a:xfrm rot="16200000">
            <a:off x="654844" y="3601244"/>
            <a:ext cx="2382838" cy="304800"/>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pPr algn="ctr"/>
            <a:r>
              <a:rPr lang="en-US" altLang="en-US" sz="2000" b="1">
                <a:effectLst>
                  <a:outerShdw blurRad="38100" dist="38100" dir="2700000" algn="tl">
                    <a:srgbClr val="000000"/>
                  </a:outerShdw>
                </a:effectLst>
                <a:latin typeface="Times New Roman" pitchFamily="18" charset="0"/>
              </a:rPr>
              <a:t>BRAND STRENGTH</a:t>
            </a:r>
          </a:p>
        </p:txBody>
      </p:sp>
      <p:sp>
        <p:nvSpPr>
          <p:cNvPr id="53254" name="Text Box 6"/>
          <p:cNvSpPr txBox="1">
            <a:spLocks noChangeArrowheads="1"/>
          </p:cNvSpPr>
          <p:nvPr/>
        </p:nvSpPr>
        <p:spPr bwMode="auto">
          <a:xfrm>
            <a:off x="0" y="6230938"/>
            <a:ext cx="2008188"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000">
                <a:effectLst>
                  <a:outerShdw blurRad="38100" dist="38100" dir="2700000" algn="tl">
                    <a:srgbClr val="000000"/>
                  </a:outerShdw>
                </a:effectLst>
                <a:latin typeface="Times New Roman" pitchFamily="18" charset="0"/>
              </a:rPr>
              <a:t>Base: USA Total Adults BAV 1999</a:t>
            </a:r>
          </a:p>
        </p:txBody>
      </p:sp>
      <p:sp>
        <p:nvSpPr>
          <p:cNvPr id="53255" name="Line 7"/>
          <p:cNvSpPr>
            <a:spLocks noChangeShapeType="1"/>
          </p:cNvSpPr>
          <p:nvPr/>
        </p:nvSpPr>
        <p:spPr bwMode="auto">
          <a:xfrm>
            <a:off x="2355850" y="4073525"/>
            <a:ext cx="55563"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56" name="Line 8"/>
          <p:cNvSpPr>
            <a:spLocks noChangeShapeType="1"/>
          </p:cNvSpPr>
          <p:nvPr/>
        </p:nvSpPr>
        <p:spPr bwMode="auto">
          <a:xfrm>
            <a:off x="2355850" y="3151188"/>
            <a:ext cx="55563"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57" name="Line 9"/>
          <p:cNvSpPr>
            <a:spLocks noChangeShapeType="1"/>
          </p:cNvSpPr>
          <p:nvPr/>
        </p:nvSpPr>
        <p:spPr bwMode="auto">
          <a:xfrm>
            <a:off x="2355850" y="2225675"/>
            <a:ext cx="55563"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58" name="Line 10"/>
          <p:cNvSpPr>
            <a:spLocks noChangeShapeType="1"/>
          </p:cNvSpPr>
          <p:nvPr/>
        </p:nvSpPr>
        <p:spPr bwMode="auto">
          <a:xfrm flipV="1">
            <a:off x="3308350" y="5886450"/>
            <a:ext cx="0" cy="6667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59" name="Line 11"/>
          <p:cNvSpPr>
            <a:spLocks noChangeShapeType="1"/>
          </p:cNvSpPr>
          <p:nvPr/>
        </p:nvSpPr>
        <p:spPr bwMode="auto">
          <a:xfrm flipV="1">
            <a:off x="4230688" y="5886450"/>
            <a:ext cx="0" cy="6667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60" name="Line 12"/>
          <p:cNvSpPr>
            <a:spLocks noChangeShapeType="1"/>
          </p:cNvSpPr>
          <p:nvPr/>
        </p:nvSpPr>
        <p:spPr bwMode="auto">
          <a:xfrm flipV="1">
            <a:off x="5156200" y="5886450"/>
            <a:ext cx="0" cy="6667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61" name="Line 13"/>
          <p:cNvSpPr>
            <a:spLocks noChangeShapeType="1"/>
          </p:cNvSpPr>
          <p:nvPr/>
        </p:nvSpPr>
        <p:spPr bwMode="auto">
          <a:xfrm flipV="1">
            <a:off x="6078538" y="5886450"/>
            <a:ext cx="0" cy="6667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62" name="Rectangle 14"/>
          <p:cNvSpPr>
            <a:spLocks noChangeArrowheads="1"/>
          </p:cNvSpPr>
          <p:nvPr/>
        </p:nvSpPr>
        <p:spPr bwMode="auto">
          <a:xfrm>
            <a:off x="3806825" y="1528763"/>
            <a:ext cx="849313"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63" name="Rectangle 15"/>
          <p:cNvSpPr>
            <a:spLocks noChangeArrowheads="1"/>
          </p:cNvSpPr>
          <p:nvPr/>
        </p:nvSpPr>
        <p:spPr bwMode="auto">
          <a:xfrm>
            <a:off x="3278188" y="3357563"/>
            <a:ext cx="37465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64" name="Rectangle 16"/>
          <p:cNvSpPr>
            <a:spLocks noChangeArrowheads="1"/>
          </p:cNvSpPr>
          <p:nvPr/>
        </p:nvSpPr>
        <p:spPr bwMode="auto">
          <a:xfrm>
            <a:off x="2652713" y="1571625"/>
            <a:ext cx="731837"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65" name="Rectangle 17"/>
          <p:cNvSpPr>
            <a:spLocks noChangeArrowheads="1"/>
          </p:cNvSpPr>
          <p:nvPr/>
        </p:nvSpPr>
        <p:spPr bwMode="auto">
          <a:xfrm>
            <a:off x="4033838" y="1631950"/>
            <a:ext cx="363537"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3266" name="Rectangle 18"/>
          <p:cNvSpPr>
            <a:spLocks noChangeArrowheads="1"/>
          </p:cNvSpPr>
          <p:nvPr/>
        </p:nvSpPr>
        <p:spPr bwMode="auto">
          <a:xfrm>
            <a:off x="2216150" y="5826125"/>
            <a:ext cx="5715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0</a:t>
            </a:r>
          </a:p>
        </p:txBody>
      </p:sp>
      <p:sp>
        <p:nvSpPr>
          <p:cNvPr id="53267" name="Rectangle 19"/>
          <p:cNvSpPr>
            <a:spLocks noChangeArrowheads="1"/>
          </p:cNvSpPr>
          <p:nvPr/>
        </p:nvSpPr>
        <p:spPr bwMode="auto">
          <a:xfrm>
            <a:off x="2155825" y="4903788"/>
            <a:ext cx="11430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20</a:t>
            </a:r>
          </a:p>
        </p:txBody>
      </p:sp>
      <p:sp>
        <p:nvSpPr>
          <p:cNvPr id="53268" name="Rectangle 20"/>
          <p:cNvSpPr>
            <a:spLocks noChangeArrowheads="1"/>
          </p:cNvSpPr>
          <p:nvPr/>
        </p:nvSpPr>
        <p:spPr bwMode="auto">
          <a:xfrm>
            <a:off x="2155825" y="3978275"/>
            <a:ext cx="11430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40</a:t>
            </a:r>
          </a:p>
        </p:txBody>
      </p:sp>
      <p:sp>
        <p:nvSpPr>
          <p:cNvPr id="53269" name="Rectangle 21"/>
          <p:cNvSpPr>
            <a:spLocks noChangeArrowheads="1"/>
          </p:cNvSpPr>
          <p:nvPr/>
        </p:nvSpPr>
        <p:spPr bwMode="auto">
          <a:xfrm>
            <a:off x="2155825" y="3055938"/>
            <a:ext cx="11430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60</a:t>
            </a:r>
          </a:p>
        </p:txBody>
      </p:sp>
      <p:sp>
        <p:nvSpPr>
          <p:cNvPr id="53270" name="Rectangle 22"/>
          <p:cNvSpPr>
            <a:spLocks noChangeArrowheads="1"/>
          </p:cNvSpPr>
          <p:nvPr/>
        </p:nvSpPr>
        <p:spPr bwMode="auto">
          <a:xfrm>
            <a:off x="2155825" y="2132013"/>
            <a:ext cx="11430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80</a:t>
            </a:r>
          </a:p>
        </p:txBody>
      </p:sp>
      <p:sp>
        <p:nvSpPr>
          <p:cNvPr id="53271" name="Rectangle 23"/>
          <p:cNvSpPr>
            <a:spLocks noChangeArrowheads="1"/>
          </p:cNvSpPr>
          <p:nvPr/>
        </p:nvSpPr>
        <p:spPr bwMode="auto">
          <a:xfrm>
            <a:off x="2097088" y="1209675"/>
            <a:ext cx="17145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100</a:t>
            </a:r>
          </a:p>
        </p:txBody>
      </p:sp>
      <p:sp>
        <p:nvSpPr>
          <p:cNvPr id="53272" name="Rectangle 24"/>
          <p:cNvSpPr>
            <a:spLocks noChangeArrowheads="1"/>
          </p:cNvSpPr>
          <p:nvPr/>
        </p:nvSpPr>
        <p:spPr bwMode="auto">
          <a:xfrm>
            <a:off x="2330450" y="5989638"/>
            <a:ext cx="5715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0</a:t>
            </a:r>
          </a:p>
        </p:txBody>
      </p:sp>
      <p:sp>
        <p:nvSpPr>
          <p:cNvPr id="53273" name="Rectangle 25"/>
          <p:cNvSpPr>
            <a:spLocks noChangeArrowheads="1"/>
          </p:cNvSpPr>
          <p:nvPr/>
        </p:nvSpPr>
        <p:spPr bwMode="auto">
          <a:xfrm>
            <a:off x="3224213" y="5989638"/>
            <a:ext cx="11430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20</a:t>
            </a:r>
          </a:p>
        </p:txBody>
      </p:sp>
      <p:sp>
        <p:nvSpPr>
          <p:cNvPr id="53274" name="Rectangle 26"/>
          <p:cNvSpPr>
            <a:spLocks noChangeArrowheads="1"/>
          </p:cNvSpPr>
          <p:nvPr/>
        </p:nvSpPr>
        <p:spPr bwMode="auto">
          <a:xfrm>
            <a:off x="4146550" y="5989638"/>
            <a:ext cx="11430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40</a:t>
            </a:r>
          </a:p>
        </p:txBody>
      </p:sp>
      <p:sp>
        <p:nvSpPr>
          <p:cNvPr id="53275" name="Rectangle 27"/>
          <p:cNvSpPr>
            <a:spLocks noChangeArrowheads="1"/>
          </p:cNvSpPr>
          <p:nvPr/>
        </p:nvSpPr>
        <p:spPr bwMode="auto">
          <a:xfrm>
            <a:off x="5070475" y="5989638"/>
            <a:ext cx="11430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60</a:t>
            </a:r>
          </a:p>
        </p:txBody>
      </p:sp>
      <p:sp>
        <p:nvSpPr>
          <p:cNvPr id="53276" name="Rectangle 28"/>
          <p:cNvSpPr>
            <a:spLocks noChangeArrowheads="1"/>
          </p:cNvSpPr>
          <p:nvPr/>
        </p:nvSpPr>
        <p:spPr bwMode="auto">
          <a:xfrm>
            <a:off x="5992813" y="5989638"/>
            <a:ext cx="11430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80</a:t>
            </a:r>
          </a:p>
        </p:txBody>
      </p:sp>
      <p:sp>
        <p:nvSpPr>
          <p:cNvPr id="53277" name="Rectangle 29"/>
          <p:cNvSpPr>
            <a:spLocks noChangeArrowheads="1"/>
          </p:cNvSpPr>
          <p:nvPr/>
        </p:nvSpPr>
        <p:spPr bwMode="auto">
          <a:xfrm>
            <a:off x="6889750" y="5989638"/>
            <a:ext cx="171450" cy="136525"/>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p>
            <a:r>
              <a:rPr lang="en-US" altLang="en-US" sz="900">
                <a:effectLst>
                  <a:outerShdw blurRad="38100" dist="38100" dir="2700000" algn="tl">
                    <a:srgbClr val="000000"/>
                  </a:outerShdw>
                </a:effectLst>
                <a:latin typeface="Times New Roman" pitchFamily="18" charset="0"/>
              </a:rPr>
              <a:t>100</a:t>
            </a:r>
          </a:p>
        </p:txBody>
      </p:sp>
      <p:sp>
        <p:nvSpPr>
          <p:cNvPr id="53278" name="Rectangle 30"/>
          <p:cNvSpPr>
            <a:spLocks noChangeArrowheads="1"/>
          </p:cNvSpPr>
          <p:nvPr/>
        </p:nvSpPr>
        <p:spPr bwMode="auto">
          <a:xfrm>
            <a:off x="5187950" y="3681413"/>
            <a:ext cx="1484313" cy="2200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spAutoFit/>
          </a:bodyPr>
          <a:lstStyle/>
          <a:p>
            <a:pPr algn="ctr"/>
            <a:r>
              <a:rPr lang="en-US" altLang="en-US" sz="1600" b="1">
                <a:solidFill>
                  <a:srgbClr val="F00000"/>
                </a:solidFill>
                <a:effectLst>
                  <a:outerShdw blurRad="38100" dist="38100" dir="2700000" algn="tl">
                    <a:srgbClr val="000000"/>
                  </a:outerShdw>
                </a:effectLst>
                <a:latin typeface="Times New Roman" pitchFamily="18" charset="0"/>
              </a:rPr>
              <a:t>Plymouth</a:t>
            </a:r>
          </a:p>
          <a:p>
            <a:pPr algn="ctr"/>
            <a:r>
              <a:rPr lang="en-US" altLang="en-US" sz="1600" b="1">
                <a:solidFill>
                  <a:srgbClr val="F00000"/>
                </a:solidFill>
                <a:effectLst>
                  <a:outerShdw blurRad="38100" dist="38100" dir="2700000" algn="tl">
                    <a:srgbClr val="000000"/>
                  </a:outerShdw>
                </a:effectLst>
                <a:latin typeface="Times New Roman" pitchFamily="18" charset="0"/>
              </a:rPr>
              <a:t>Bazooka</a:t>
            </a:r>
          </a:p>
          <a:p>
            <a:pPr algn="ctr"/>
            <a:r>
              <a:rPr lang="en-US" altLang="en-US" sz="1600" b="1">
                <a:solidFill>
                  <a:srgbClr val="F00000"/>
                </a:solidFill>
                <a:effectLst>
                  <a:outerShdw blurRad="38100" dist="38100" dir="2700000" algn="tl">
                    <a:srgbClr val="000000"/>
                  </a:outerShdw>
                </a:effectLst>
                <a:latin typeface="Times New Roman" pitchFamily="18" charset="0"/>
              </a:rPr>
              <a:t>Ivory Snow</a:t>
            </a:r>
          </a:p>
          <a:p>
            <a:pPr algn="ctr"/>
            <a:r>
              <a:rPr lang="en-US" altLang="en-US" sz="1600" b="1">
                <a:solidFill>
                  <a:srgbClr val="F00000"/>
                </a:solidFill>
                <a:effectLst>
                  <a:outerShdw blurRad="38100" dist="38100" dir="2700000" algn="tl">
                    <a:srgbClr val="000000"/>
                  </a:outerShdw>
                </a:effectLst>
                <a:latin typeface="Times New Roman" pitchFamily="18" charset="0"/>
              </a:rPr>
              <a:t>Pert</a:t>
            </a:r>
          </a:p>
          <a:p>
            <a:pPr algn="ctr"/>
            <a:r>
              <a:rPr lang="en-US" altLang="en-US" sz="1600" b="1">
                <a:solidFill>
                  <a:srgbClr val="F00000"/>
                </a:solidFill>
                <a:effectLst>
                  <a:outerShdw blurRad="38100" dist="38100" dir="2700000" algn="tl">
                    <a:srgbClr val="000000"/>
                  </a:outerShdw>
                </a:effectLst>
                <a:latin typeface="Times New Roman" pitchFamily="18" charset="0"/>
              </a:rPr>
              <a:t>Rolaids</a:t>
            </a:r>
          </a:p>
          <a:p>
            <a:pPr algn="ctr"/>
            <a:r>
              <a:rPr lang="en-US" altLang="en-US" sz="1600" b="1">
                <a:solidFill>
                  <a:srgbClr val="F00000"/>
                </a:solidFill>
                <a:effectLst>
                  <a:outerShdw blurRad="38100" dist="38100" dir="2700000" algn="tl">
                    <a:srgbClr val="000000"/>
                  </a:outerShdw>
                </a:effectLst>
                <a:latin typeface="Times New Roman" pitchFamily="18" charset="0"/>
              </a:rPr>
              <a:t>Keds</a:t>
            </a:r>
          </a:p>
          <a:p>
            <a:pPr algn="ctr"/>
            <a:r>
              <a:rPr lang="en-US" altLang="en-US" sz="1600" b="1">
                <a:solidFill>
                  <a:srgbClr val="F00000"/>
                </a:solidFill>
                <a:effectLst>
                  <a:outerShdw blurRad="38100" dist="38100" dir="2700000" algn="tl">
                    <a:srgbClr val="000000"/>
                  </a:outerShdw>
                </a:effectLst>
                <a:latin typeface="Times New Roman" pitchFamily="18" charset="0"/>
              </a:rPr>
              <a:t>Howard Johnson</a:t>
            </a:r>
          </a:p>
          <a:p>
            <a:pPr algn="ctr"/>
            <a:r>
              <a:rPr lang="en-US" altLang="en-US" sz="1600" b="1">
                <a:solidFill>
                  <a:srgbClr val="F00000"/>
                </a:solidFill>
                <a:effectLst>
                  <a:outerShdw blurRad="38100" dist="38100" dir="2700000" algn="tl">
                    <a:srgbClr val="000000"/>
                  </a:outerShdw>
                </a:effectLst>
                <a:latin typeface="Times New Roman" pitchFamily="18" charset="0"/>
              </a:rPr>
              <a:t>TWA</a:t>
            </a:r>
          </a:p>
          <a:p>
            <a:pPr algn="ctr"/>
            <a:r>
              <a:rPr lang="en-US" altLang="en-US" sz="1600" b="1">
                <a:solidFill>
                  <a:srgbClr val="F00000"/>
                </a:solidFill>
                <a:effectLst>
                  <a:outerShdw blurRad="38100" dist="38100" dir="2700000" algn="tl">
                    <a:srgbClr val="000000"/>
                  </a:outerShdw>
                </a:effectLst>
                <a:latin typeface="Times New Roman" pitchFamily="18" charset="0"/>
              </a:rPr>
              <a:t>Greyhound</a:t>
            </a:r>
          </a:p>
        </p:txBody>
      </p:sp>
      <p:sp>
        <p:nvSpPr>
          <p:cNvPr id="53279" name="Rectangle 31"/>
          <p:cNvSpPr>
            <a:spLocks noChangeArrowheads="1"/>
          </p:cNvSpPr>
          <p:nvPr/>
        </p:nvSpPr>
        <p:spPr bwMode="auto">
          <a:xfrm>
            <a:off x="2654300" y="1350963"/>
            <a:ext cx="1954213" cy="2200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p>
            <a:pPr algn="ctr"/>
            <a:r>
              <a:rPr lang="en-US" altLang="en-US" sz="1600" b="1">
                <a:solidFill>
                  <a:srgbClr val="F00000"/>
                </a:solidFill>
                <a:effectLst>
                  <a:outerShdw blurRad="38100" dist="38100" dir="2700000" algn="tl">
                    <a:srgbClr val="000000"/>
                  </a:outerShdw>
                </a:effectLst>
                <a:latin typeface="Times New Roman" pitchFamily="18" charset="0"/>
              </a:rPr>
              <a:t>Arizona Iced Tea</a:t>
            </a:r>
          </a:p>
          <a:p>
            <a:pPr algn="ctr"/>
            <a:r>
              <a:rPr lang="en-US" altLang="en-US" sz="1600" b="1">
                <a:solidFill>
                  <a:srgbClr val="F00000"/>
                </a:solidFill>
                <a:effectLst>
                  <a:outerShdw blurRad="38100" dist="38100" dir="2700000" algn="tl">
                    <a:srgbClr val="000000"/>
                  </a:outerShdw>
                </a:effectLst>
                <a:latin typeface="Times New Roman" pitchFamily="18" charset="0"/>
              </a:rPr>
              <a:t>Aeropostale</a:t>
            </a:r>
          </a:p>
          <a:p>
            <a:pPr algn="ctr"/>
            <a:r>
              <a:rPr lang="en-US" altLang="en-US" sz="1600" b="1">
                <a:solidFill>
                  <a:srgbClr val="F00000"/>
                </a:solidFill>
                <a:effectLst>
                  <a:outerShdw blurRad="38100" dist="38100" dir="2700000" algn="tl">
                    <a:srgbClr val="000000"/>
                  </a:outerShdw>
                </a:effectLst>
                <a:latin typeface="Times New Roman" pitchFamily="18" charset="0"/>
              </a:rPr>
              <a:t>Newman’s Own</a:t>
            </a:r>
          </a:p>
          <a:p>
            <a:pPr algn="ctr"/>
            <a:r>
              <a:rPr lang="en-US" altLang="en-US" sz="1600" b="1">
                <a:solidFill>
                  <a:srgbClr val="F00000"/>
                </a:solidFill>
                <a:effectLst>
                  <a:outerShdw blurRad="38100" dist="38100" dir="2700000" algn="tl">
                    <a:srgbClr val="000000"/>
                  </a:outerShdw>
                </a:effectLst>
                <a:latin typeface="Times New Roman" pitchFamily="18" charset="0"/>
              </a:rPr>
              <a:t>Sundance Channel</a:t>
            </a:r>
          </a:p>
          <a:p>
            <a:pPr algn="ctr"/>
            <a:r>
              <a:rPr lang="en-US" altLang="en-US" sz="1600" b="1">
                <a:solidFill>
                  <a:srgbClr val="F00000"/>
                </a:solidFill>
                <a:effectLst>
                  <a:outerShdw blurRad="38100" dist="38100" dir="2700000" algn="tl">
                    <a:srgbClr val="000000"/>
                  </a:outerShdw>
                </a:effectLst>
                <a:latin typeface="Times New Roman" pitchFamily="18" charset="0"/>
              </a:rPr>
              <a:t>DreamWorks</a:t>
            </a:r>
          </a:p>
          <a:p>
            <a:pPr algn="ctr"/>
            <a:r>
              <a:rPr lang="en-US" altLang="en-US" sz="1600" b="1">
                <a:solidFill>
                  <a:srgbClr val="F00000"/>
                </a:solidFill>
                <a:effectLst>
                  <a:outerShdw blurRad="38100" dist="38100" dir="2700000" algn="tl">
                    <a:srgbClr val="000000"/>
                  </a:outerShdw>
                </a:effectLst>
                <a:latin typeface="Times New Roman" pitchFamily="18" charset="0"/>
              </a:rPr>
              <a:t>Bloomberg Business News</a:t>
            </a:r>
          </a:p>
          <a:p>
            <a:pPr algn="ctr"/>
            <a:r>
              <a:rPr lang="en-US" altLang="en-US" sz="1600" b="1">
                <a:solidFill>
                  <a:srgbClr val="F00000"/>
                </a:solidFill>
                <a:effectLst>
                  <a:outerShdw blurRad="38100" dist="38100" dir="2700000" algn="tl">
                    <a:srgbClr val="000000"/>
                  </a:outerShdw>
                </a:effectLst>
                <a:latin typeface="Times New Roman" pitchFamily="18" charset="0"/>
              </a:rPr>
              <a:t>CDnow</a:t>
            </a:r>
          </a:p>
          <a:p>
            <a:pPr algn="ctr"/>
            <a:r>
              <a:rPr lang="en-US" altLang="en-US" sz="1600" b="1">
                <a:solidFill>
                  <a:srgbClr val="F00000"/>
                </a:solidFill>
                <a:effectLst>
                  <a:outerShdw blurRad="38100" dist="38100" dir="2700000" algn="tl">
                    <a:srgbClr val="000000"/>
                  </a:outerShdw>
                </a:effectLst>
                <a:latin typeface="Times New Roman" pitchFamily="18" charset="0"/>
              </a:rPr>
              <a:t>IKEA</a:t>
            </a:r>
            <a:endParaRPr lang="en-US" altLang="en-US" sz="1400" b="1">
              <a:solidFill>
                <a:srgbClr val="F00000"/>
              </a:solidFill>
              <a:effectLst>
                <a:outerShdw blurRad="38100" dist="38100" dir="2700000" algn="tl">
                  <a:srgbClr val="000000"/>
                </a:outerShdw>
              </a:effectLst>
              <a:latin typeface="Times New Roman" pitchFamily="18" charset="0"/>
            </a:endParaRPr>
          </a:p>
        </p:txBody>
      </p:sp>
      <p:sp>
        <p:nvSpPr>
          <p:cNvPr id="53280" name="Rectangle 32"/>
          <p:cNvSpPr>
            <a:spLocks noChangeArrowheads="1"/>
          </p:cNvSpPr>
          <p:nvPr/>
        </p:nvSpPr>
        <p:spPr bwMode="auto">
          <a:xfrm>
            <a:off x="2374900" y="3613150"/>
            <a:ext cx="2324100" cy="23241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spAutoFit/>
          </a:bodyPr>
          <a:lstStyle/>
          <a:p>
            <a:endParaRPr lang="en-GB"/>
          </a:p>
        </p:txBody>
      </p:sp>
      <p:sp>
        <p:nvSpPr>
          <p:cNvPr id="53281" name="Rectangle 33"/>
          <p:cNvSpPr>
            <a:spLocks noChangeArrowheads="1"/>
          </p:cNvSpPr>
          <p:nvPr/>
        </p:nvSpPr>
        <p:spPr bwMode="auto">
          <a:xfrm>
            <a:off x="5176838" y="1438275"/>
            <a:ext cx="1519237" cy="1955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spAutoFit/>
          </a:bodyPr>
          <a:lstStyle/>
          <a:p>
            <a:pPr algn="ctr"/>
            <a:r>
              <a:rPr lang="en-US" altLang="en-US" sz="1600" b="1">
                <a:solidFill>
                  <a:srgbClr val="F00000"/>
                </a:solidFill>
                <a:effectLst>
                  <a:outerShdw blurRad="38100" dist="38100" dir="2700000" algn="tl">
                    <a:srgbClr val="000000"/>
                  </a:outerShdw>
                </a:effectLst>
                <a:latin typeface="Times New Roman" pitchFamily="18" charset="0"/>
              </a:rPr>
              <a:t>Coca-Cola</a:t>
            </a:r>
          </a:p>
          <a:p>
            <a:pPr algn="ctr"/>
            <a:r>
              <a:rPr lang="en-US" altLang="en-US" sz="1600" b="1">
                <a:solidFill>
                  <a:srgbClr val="F00000"/>
                </a:solidFill>
                <a:effectLst>
                  <a:outerShdw blurRad="38100" dist="38100" dir="2700000" algn="tl">
                    <a:srgbClr val="000000"/>
                  </a:outerShdw>
                </a:effectLst>
                <a:latin typeface="Times New Roman" pitchFamily="18" charset="0"/>
              </a:rPr>
              <a:t>Ocean Spray</a:t>
            </a:r>
          </a:p>
          <a:p>
            <a:pPr algn="ctr"/>
            <a:r>
              <a:rPr lang="en-US" altLang="en-US" sz="1600" b="1">
                <a:solidFill>
                  <a:srgbClr val="F00000"/>
                </a:solidFill>
                <a:effectLst>
                  <a:outerShdw blurRad="38100" dist="38100" dir="2700000" algn="tl">
                    <a:srgbClr val="000000"/>
                  </a:outerShdw>
                </a:effectLst>
                <a:latin typeface="Times New Roman" pitchFamily="18" charset="0"/>
              </a:rPr>
              <a:t>Nike</a:t>
            </a:r>
          </a:p>
          <a:p>
            <a:pPr algn="ctr"/>
            <a:r>
              <a:rPr lang="en-US" altLang="en-US" sz="1600" b="1">
                <a:solidFill>
                  <a:srgbClr val="F00000"/>
                </a:solidFill>
                <a:effectLst>
                  <a:outerShdw blurRad="38100" dist="38100" dir="2700000" algn="tl">
                    <a:srgbClr val="000000"/>
                  </a:outerShdw>
                </a:effectLst>
                <a:latin typeface="Times New Roman" pitchFamily="18" charset="0"/>
              </a:rPr>
              <a:t>Pepperidge Farm</a:t>
            </a:r>
          </a:p>
          <a:p>
            <a:pPr algn="ctr"/>
            <a:r>
              <a:rPr lang="en-US" altLang="en-US" sz="1600" b="1">
                <a:solidFill>
                  <a:srgbClr val="F00000"/>
                </a:solidFill>
                <a:effectLst>
                  <a:outerShdw blurRad="38100" dist="38100" dir="2700000" algn="tl">
                    <a:srgbClr val="000000"/>
                  </a:outerShdw>
                </a:effectLst>
                <a:latin typeface="Times New Roman" pitchFamily="18" charset="0"/>
              </a:rPr>
              <a:t>M&amp;Ms</a:t>
            </a:r>
          </a:p>
          <a:p>
            <a:pPr algn="ctr"/>
            <a:r>
              <a:rPr lang="en-US" altLang="en-US" sz="1600" b="1">
                <a:solidFill>
                  <a:srgbClr val="F00000"/>
                </a:solidFill>
                <a:effectLst>
                  <a:outerShdw blurRad="38100" dist="38100" dir="2700000" algn="tl">
                    <a:srgbClr val="000000"/>
                  </a:outerShdw>
                </a:effectLst>
                <a:latin typeface="Times New Roman" pitchFamily="18" charset="0"/>
              </a:rPr>
              <a:t>Disney</a:t>
            </a:r>
          </a:p>
          <a:p>
            <a:pPr algn="ctr"/>
            <a:r>
              <a:rPr lang="en-US" altLang="en-US" sz="1600" b="1">
                <a:solidFill>
                  <a:srgbClr val="F00000"/>
                </a:solidFill>
                <a:effectLst>
                  <a:outerShdw blurRad="38100" dist="38100" dir="2700000" algn="tl">
                    <a:srgbClr val="000000"/>
                  </a:outerShdw>
                </a:effectLst>
                <a:latin typeface="Times New Roman" pitchFamily="18" charset="0"/>
              </a:rPr>
              <a:t>Jeopardy!</a:t>
            </a:r>
          </a:p>
          <a:p>
            <a:pPr algn="ctr"/>
            <a:r>
              <a:rPr lang="en-US" altLang="en-US" sz="1600" b="1">
                <a:solidFill>
                  <a:srgbClr val="F00000"/>
                </a:solidFill>
                <a:effectLst>
                  <a:outerShdw blurRad="38100" dist="38100" dir="2700000" algn="tl">
                    <a:srgbClr val="000000"/>
                  </a:outerShdw>
                </a:effectLst>
                <a:latin typeface="Times New Roman" pitchFamily="18" charset="0"/>
              </a:rPr>
              <a:t>Hallmark </a:t>
            </a:r>
          </a:p>
        </p:txBody>
      </p:sp>
      <p:sp>
        <p:nvSpPr>
          <p:cNvPr id="53282" name="Rectangle 34"/>
          <p:cNvSpPr>
            <a:spLocks noChangeArrowheads="1"/>
          </p:cNvSpPr>
          <p:nvPr/>
        </p:nvSpPr>
        <p:spPr bwMode="auto">
          <a:xfrm>
            <a:off x="2374900" y="1289050"/>
            <a:ext cx="2324100" cy="23241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spAutoFit/>
          </a:bodyPr>
          <a:lstStyle/>
          <a:p>
            <a:endParaRPr lang="en-GB"/>
          </a:p>
        </p:txBody>
      </p:sp>
      <p:sp>
        <p:nvSpPr>
          <p:cNvPr id="53283" name="Rectangle 35"/>
          <p:cNvSpPr>
            <a:spLocks noChangeArrowheads="1"/>
          </p:cNvSpPr>
          <p:nvPr/>
        </p:nvSpPr>
        <p:spPr bwMode="auto">
          <a:xfrm>
            <a:off x="4699000" y="3613150"/>
            <a:ext cx="2324100" cy="23241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spAutoFit/>
          </a:bodyPr>
          <a:lstStyle/>
          <a:p>
            <a:endParaRPr lang="en-GB"/>
          </a:p>
        </p:txBody>
      </p:sp>
      <p:sp>
        <p:nvSpPr>
          <p:cNvPr id="53284" name="Text Box 36"/>
          <p:cNvSpPr txBox="1">
            <a:spLocks noChangeArrowheads="1"/>
          </p:cNvSpPr>
          <p:nvPr/>
        </p:nvSpPr>
        <p:spPr bwMode="auto">
          <a:xfrm>
            <a:off x="2735263" y="3689350"/>
            <a:ext cx="1589087" cy="1955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spAutoFit/>
          </a:bodyPr>
          <a:lstStyle/>
          <a:p>
            <a:pPr algn="ctr"/>
            <a:r>
              <a:rPr lang="en-US" altLang="en-US" sz="1600" b="1">
                <a:solidFill>
                  <a:srgbClr val="F00000"/>
                </a:solidFill>
                <a:effectLst>
                  <a:outerShdw blurRad="38100" dist="38100" dir="2700000" algn="tl">
                    <a:srgbClr val="000000"/>
                  </a:outerShdw>
                </a:effectLst>
                <a:latin typeface="Times New Roman" pitchFamily="18" charset="0"/>
              </a:rPr>
              <a:t>San Pellegrino</a:t>
            </a:r>
          </a:p>
          <a:p>
            <a:pPr algn="ctr"/>
            <a:r>
              <a:rPr lang="en-US" altLang="en-US" sz="1600" b="1">
                <a:solidFill>
                  <a:srgbClr val="F00000"/>
                </a:solidFill>
                <a:effectLst>
                  <a:outerShdw blurRad="38100" dist="38100" dir="2700000" algn="tl">
                    <a:srgbClr val="000000"/>
                  </a:outerShdw>
                </a:effectLst>
                <a:latin typeface="Times New Roman" pitchFamily="18" charset="0"/>
              </a:rPr>
              <a:t>Sun Microsystems</a:t>
            </a:r>
          </a:p>
          <a:p>
            <a:pPr algn="ctr"/>
            <a:r>
              <a:rPr lang="en-US" altLang="en-US" sz="1600" b="1">
                <a:solidFill>
                  <a:srgbClr val="F00000"/>
                </a:solidFill>
                <a:effectLst>
                  <a:outerShdw blurRad="38100" dist="38100" dir="2700000" algn="tl">
                    <a:srgbClr val="000000"/>
                  </a:outerShdw>
                </a:effectLst>
                <a:latin typeface="Times New Roman" pitchFamily="18" charset="0"/>
              </a:rPr>
              <a:t>Wired</a:t>
            </a:r>
          </a:p>
          <a:p>
            <a:pPr algn="ctr"/>
            <a:r>
              <a:rPr lang="en-US" altLang="en-US" sz="1600" b="1">
                <a:solidFill>
                  <a:srgbClr val="F00000"/>
                </a:solidFill>
                <a:effectLst>
                  <a:outerShdw blurRad="38100" dist="38100" dir="2700000" algn="tl">
                    <a:srgbClr val="000000"/>
                  </a:outerShdw>
                </a:effectLst>
                <a:latin typeface="Times New Roman" pitchFamily="18" charset="0"/>
              </a:rPr>
              <a:t>Quest Telecomm</a:t>
            </a:r>
          </a:p>
          <a:p>
            <a:pPr algn="ctr"/>
            <a:r>
              <a:rPr lang="en-US" altLang="en-US" sz="1600" b="1">
                <a:solidFill>
                  <a:srgbClr val="F00000"/>
                </a:solidFill>
                <a:effectLst>
                  <a:outerShdw blurRad="38100" dist="38100" dir="2700000" algn="tl">
                    <a:srgbClr val="000000"/>
                  </a:outerShdw>
                </a:effectLst>
                <a:latin typeface="Times New Roman" pitchFamily="18" charset="0"/>
              </a:rPr>
              <a:t>Nokia</a:t>
            </a:r>
          </a:p>
          <a:p>
            <a:pPr algn="ctr"/>
            <a:r>
              <a:rPr lang="en-US" altLang="en-US" sz="1600" b="1">
                <a:solidFill>
                  <a:srgbClr val="F00000"/>
                </a:solidFill>
                <a:effectLst>
                  <a:outerShdw blurRad="38100" dist="38100" dir="2700000" algn="tl">
                    <a:srgbClr val="000000"/>
                  </a:outerShdw>
                </a:effectLst>
                <a:latin typeface="Times New Roman" pitchFamily="18" charset="0"/>
              </a:rPr>
              <a:t>iVillage.com</a:t>
            </a:r>
          </a:p>
          <a:p>
            <a:pPr algn="ctr"/>
            <a:r>
              <a:rPr lang="en-US" altLang="en-US" sz="1600" b="1">
                <a:solidFill>
                  <a:srgbClr val="F00000"/>
                </a:solidFill>
                <a:effectLst>
                  <a:outerShdw blurRad="38100" dist="38100" dir="2700000" algn="tl">
                    <a:srgbClr val="000000"/>
                  </a:outerShdw>
                </a:effectLst>
                <a:latin typeface="Times New Roman" pitchFamily="18" charset="0"/>
              </a:rPr>
              <a:t>NetGrocer</a:t>
            </a:r>
          </a:p>
          <a:p>
            <a:pPr algn="ctr"/>
            <a:r>
              <a:rPr lang="en-US" altLang="en-US" sz="1600" b="1">
                <a:solidFill>
                  <a:srgbClr val="F00000"/>
                </a:solidFill>
                <a:effectLst>
                  <a:outerShdw blurRad="38100" dist="38100" dir="2700000" algn="tl">
                    <a:srgbClr val="000000"/>
                  </a:outerShdw>
                </a:effectLst>
                <a:latin typeface="Times New Roman" pitchFamily="18" charset="0"/>
              </a:rPr>
              <a:t>Iridium</a:t>
            </a:r>
          </a:p>
        </p:txBody>
      </p:sp>
      <p:sp>
        <p:nvSpPr>
          <p:cNvPr id="53285" name="Rectangle 37"/>
          <p:cNvSpPr>
            <a:spLocks noChangeArrowheads="1"/>
          </p:cNvSpPr>
          <p:nvPr/>
        </p:nvSpPr>
        <p:spPr bwMode="auto">
          <a:xfrm>
            <a:off x="4699000" y="1285875"/>
            <a:ext cx="2324100" cy="233203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p>
            <a:endParaRPr lang="en-GB"/>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a:xfrm>
            <a:off x="606425" y="519113"/>
            <a:ext cx="7631113" cy="441325"/>
          </a:xfrm>
        </p:spPr>
        <p:txBody>
          <a:bodyPr>
            <a:normAutofit fontScale="90000"/>
          </a:bodyPr>
          <a:lstStyle/>
          <a:p>
            <a:r>
              <a:rPr lang="en-US" sz="3200">
                <a:latin typeface="Tahoma" pitchFamily="34" charset="0"/>
              </a:rPr>
              <a:t> </a:t>
            </a:r>
            <a:r>
              <a:rPr lang="en-US" sz="4000">
                <a:solidFill>
                  <a:schemeClr val="hlink"/>
                </a:solidFill>
              </a:rPr>
              <a:t>Y&amp;R Resonance Research</a:t>
            </a:r>
            <a:endParaRPr lang="en-US" altLang="en-US" sz="4000">
              <a:solidFill>
                <a:schemeClr val="hlink"/>
              </a:solidFill>
            </a:endParaRPr>
          </a:p>
        </p:txBody>
      </p:sp>
      <p:sp>
        <p:nvSpPr>
          <p:cNvPr id="20" name="Slide Number Placeholder 3"/>
          <p:cNvSpPr>
            <a:spLocks noGrp="1"/>
          </p:cNvSpPr>
          <p:nvPr>
            <p:ph type="sldNum" sz="quarter" idx="12"/>
          </p:nvPr>
        </p:nvSpPr>
        <p:spPr/>
        <p:txBody>
          <a:bodyPr/>
          <a:lstStyle/>
          <a:p>
            <a:r>
              <a:rPr lang="en-US"/>
              <a:t>9.</a:t>
            </a:r>
            <a:fld id="{675D7EA5-1B03-44C5-8BA7-D9D2A41102E5}" type="slidenum">
              <a:rPr lang="en-US"/>
              <a:pPr/>
              <a:t>30</a:t>
            </a:fld>
            <a:endParaRPr lang="en-US"/>
          </a:p>
        </p:txBody>
      </p:sp>
      <p:sp>
        <p:nvSpPr>
          <p:cNvPr id="55299" name="Text Box 3"/>
          <p:cNvSpPr txBox="1">
            <a:spLocks noChangeArrowheads="1"/>
          </p:cNvSpPr>
          <p:nvPr/>
        </p:nvSpPr>
        <p:spPr bwMode="auto">
          <a:xfrm>
            <a:off x="257175" y="5662613"/>
            <a:ext cx="6789738" cy="6508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1000" b="1" dirty="0">
                <a:latin typeface="Times New Roman" pitchFamily="18" charset="0"/>
              </a:rPr>
              <a:t/>
            </a:r>
            <a:br>
              <a:rPr lang="en-US" altLang="en-US" sz="1000" b="1" dirty="0">
                <a:latin typeface="Times New Roman" pitchFamily="18" charset="0"/>
              </a:rPr>
            </a:br>
            <a:r>
              <a:rPr lang="en-US" altLang="en-US" sz="1600" b="1" dirty="0">
                <a:latin typeface="Times New Roman" pitchFamily="18" charset="0"/>
              </a:rPr>
              <a:t>Usage</a:t>
            </a:r>
            <a:r>
              <a:rPr lang="en-US" altLang="en-US" sz="500" b="1" dirty="0">
                <a:latin typeface="Times New Roman" pitchFamily="18" charset="0"/>
              </a:rPr>
              <a:t/>
            </a:r>
            <a:br>
              <a:rPr lang="en-US" altLang="en-US" sz="500" b="1" dirty="0">
                <a:latin typeface="Times New Roman" pitchFamily="18" charset="0"/>
              </a:rPr>
            </a:br>
            <a:endParaRPr lang="en-US" altLang="en-US" sz="1000" b="1" dirty="0">
              <a:latin typeface="Times New Roman" pitchFamily="18" charset="0"/>
            </a:endParaRPr>
          </a:p>
        </p:txBody>
      </p:sp>
      <p:sp>
        <p:nvSpPr>
          <p:cNvPr id="55300" name="Text Box 4"/>
          <p:cNvSpPr txBox="1">
            <a:spLocks noChangeArrowheads="1"/>
          </p:cNvSpPr>
          <p:nvPr/>
        </p:nvSpPr>
        <p:spPr bwMode="auto">
          <a:xfrm>
            <a:off x="1692275" y="4621213"/>
            <a:ext cx="3667125" cy="6508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1000" b="1" dirty="0">
                <a:latin typeface="Times New Roman" pitchFamily="18" charset="0"/>
              </a:rPr>
              <a:t/>
            </a:r>
            <a:br>
              <a:rPr lang="en-US" altLang="en-US" sz="1000" b="1" dirty="0">
                <a:latin typeface="Times New Roman" pitchFamily="18" charset="0"/>
              </a:rPr>
            </a:br>
            <a:r>
              <a:rPr lang="en-US" altLang="en-US" sz="1600" b="1" dirty="0">
                <a:latin typeface="Times New Roman" pitchFamily="18" charset="0"/>
              </a:rPr>
              <a:t>Loyalty (</a:t>
            </a:r>
            <a:r>
              <a:rPr lang="en-US" altLang="en-US" sz="1200" b="1" dirty="0">
                <a:latin typeface="Times New Roman" pitchFamily="18" charset="0"/>
              </a:rPr>
              <a:t>60%)</a:t>
            </a:r>
            <a:r>
              <a:rPr lang="en-US" altLang="en-US" sz="500" b="1" dirty="0">
                <a:latin typeface="Times New Roman" pitchFamily="18" charset="0"/>
              </a:rPr>
              <a:t/>
            </a:r>
            <a:br>
              <a:rPr lang="en-US" altLang="en-US" sz="500" b="1" dirty="0">
                <a:latin typeface="Times New Roman" pitchFamily="18" charset="0"/>
              </a:rPr>
            </a:br>
            <a:endParaRPr lang="en-US" altLang="en-US" sz="1000" b="1" dirty="0">
              <a:latin typeface="Times New Roman" pitchFamily="18" charset="0"/>
            </a:endParaRPr>
          </a:p>
        </p:txBody>
      </p:sp>
      <p:sp>
        <p:nvSpPr>
          <p:cNvPr id="55301" name="Text Box 5"/>
          <p:cNvSpPr txBox="1">
            <a:spLocks noChangeArrowheads="1"/>
          </p:cNvSpPr>
          <p:nvPr/>
        </p:nvSpPr>
        <p:spPr bwMode="auto">
          <a:xfrm>
            <a:off x="2435225" y="3503613"/>
            <a:ext cx="2593975" cy="5746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1000" b="1" dirty="0">
                <a:latin typeface="Times New Roman" pitchFamily="18" charset="0"/>
              </a:rPr>
              <a:t/>
            </a:r>
            <a:br>
              <a:rPr lang="en-US" altLang="en-US" sz="1000" b="1" dirty="0">
                <a:latin typeface="Times New Roman" pitchFamily="18" charset="0"/>
              </a:rPr>
            </a:br>
            <a:r>
              <a:rPr lang="en-US" altLang="en-US" sz="1600" b="1" dirty="0">
                <a:latin typeface="Times New Roman" pitchFamily="18" charset="0"/>
              </a:rPr>
              <a:t>Attachment </a:t>
            </a:r>
            <a:r>
              <a:rPr lang="en-US" altLang="en-US" sz="1200" b="1" dirty="0">
                <a:latin typeface="Times New Roman" pitchFamily="18" charset="0"/>
              </a:rPr>
              <a:t>(30%)</a:t>
            </a:r>
            <a:r>
              <a:rPr lang="en-US" altLang="en-US" sz="500" b="1" dirty="0">
                <a:latin typeface="Times New Roman" pitchFamily="18" charset="0"/>
              </a:rPr>
              <a:t/>
            </a:r>
            <a:br>
              <a:rPr lang="en-US" altLang="en-US" sz="500" b="1" dirty="0">
                <a:latin typeface="Times New Roman" pitchFamily="18" charset="0"/>
              </a:rPr>
            </a:br>
            <a:endParaRPr lang="en-US" altLang="en-US" sz="500" b="1" dirty="0">
              <a:latin typeface="Times New Roman" pitchFamily="18" charset="0"/>
            </a:endParaRPr>
          </a:p>
        </p:txBody>
      </p:sp>
      <p:sp>
        <p:nvSpPr>
          <p:cNvPr id="55302" name="Text Box 6"/>
          <p:cNvSpPr txBox="1">
            <a:spLocks noChangeArrowheads="1"/>
          </p:cNvSpPr>
          <p:nvPr/>
        </p:nvSpPr>
        <p:spPr bwMode="auto">
          <a:xfrm>
            <a:off x="2778125" y="2409825"/>
            <a:ext cx="1031875" cy="55721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900" b="1" dirty="0">
                <a:latin typeface="Times New Roman" pitchFamily="18" charset="0"/>
              </a:rPr>
              <a:t/>
            </a:r>
            <a:br>
              <a:rPr lang="en-US" altLang="en-US" sz="900" b="1" dirty="0">
                <a:latin typeface="Times New Roman" pitchFamily="18" charset="0"/>
              </a:rPr>
            </a:br>
            <a:r>
              <a:rPr lang="en-US" altLang="en-US" sz="1200" b="1" dirty="0">
                <a:latin typeface="Times New Roman" pitchFamily="18" charset="0"/>
              </a:rPr>
              <a:t>Community</a:t>
            </a:r>
            <a:r>
              <a:rPr lang="en-US" altLang="en-US" sz="900" b="1" dirty="0">
                <a:latin typeface="Times New Roman" pitchFamily="18" charset="0"/>
              </a:rPr>
              <a:t/>
            </a:r>
            <a:br>
              <a:rPr lang="en-US" altLang="en-US" sz="900" b="1" dirty="0">
                <a:latin typeface="Times New Roman" pitchFamily="18" charset="0"/>
              </a:rPr>
            </a:br>
            <a:endParaRPr lang="en-US" altLang="en-US" sz="900" b="1" dirty="0">
              <a:latin typeface="Times New Roman" pitchFamily="18" charset="0"/>
            </a:endParaRPr>
          </a:p>
        </p:txBody>
      </p:sp>
      <p:sp>
        <p:nvSpPr>
          <p:cNvPr id="55303" name="Text Box 7"/>
          <p:cNvSpPr txBox="1">
            <a:spLocks noChangeArrowheads="1"/>
          </p:cNvSpPr>
          <p:nvPr/>
        </p:nvSpPr>
        <p:spPr bwMode="auto">
          <a:xfrm>
            <a:off x="3746500" y="2409825"/>
            <a:ext cx="1006475" cy="55721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900" b="1" dirty="0">
                <a:latin typeface="Times New Roman" pitchFamily="18" charset="0"/>
              </a:rPr>
              <a:t/>
            </a:r>
            <a:br>
              <a:rPr lang="en-US" altLang="en-US" sz="900" b="1" dirty="0">
                <a:latin typeface="Times New Roman" pitchFamily="18" charset="0"/>
              </a:rPr>
            </a:br>
            <a:r>
              <a:rPr lang="en-US" altLang="en-US" sz="1200" b="1" dirty="0">
                <a:latin typeface="Times New Roman" pitchFamily="18" charset="0"/>
              </a:rPr>
              <a:t>Engagement</a:t>
            </a:r>
            <a:r>
              <a:rPr lang="en-US" altLang="en-US" sz="900" b="1" dirty="0">
                <a:latin typeface="Times New Roman" pitchFamily="18" charset="0"/>
              </a:rPr>
              <a:t/>
            </a:r>
            <a:br>
              <a:rPr lang="en-US" altLang="en-US" sz="900" b="1" dirty="0">
                <a:latin typeface="Times New Roman" pitchFamily="18" charset="0"/>
              </a:rPr>
            </a:br>
            <a:endParaRPr lang="en-US" altLang="en-US" sz="900" b="1" dirty="0">
              <a:latin typeface="Times New Roman" pitchFamily="18" charset="0"/>
            </a:endParaRPr>
          </a:p>
        </p:txBody>
      </p:sp>
      <p:sp>
        <p:nvSpPr>
          <p:cNvPr id="55304" name="Text Box 8"/>
          <p:cNvSpPr txBox="1">
            <a:spLocks noChangeArrowheads="1"/>
          </p:cNvSpPr>
          <p:nvPr/>
        </p:nvSpPr>
        <p:spPr bwMode="auto">
          <a:xfrm>
            <a:off x="3217863" y="1306513"/>
            <a:ext cx="1004887" cy="801687"/>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en-US" sz="500" b="1" dirty="0">
                <a:latin typeface="Times New Roman" pitchFamily="18" charset="0"/>
              </a:rPr>
              <a:t/>
            </a:r>
            <a:br>
              <a:rPr lang="en-US" altLang="en-US" sz="500" b="1" dirty="0">
                <a:latin typeface="Times New Roman" pitchFamily="18" charset="0"/>
              </a:rPr>
            </a:br>
            <a:r>
              <a:rPr lang="en-US" altLang="en-US" sz="1200" b="1" dirty="0">
                <a:latin typeface="Times New Roman" pitchFamily="18" charset="0"/>
              </a:rPr>
              <a:t>Resonance</a:t>
            </a:r>
          </a:p>
          <a:p>
            <a:pPr algn="ctr"/>
            <a:r>
              <a:rPr lang="en-US" altLang="en-US" sz="1200" b="1" dirty="0">
                <a:latin typeface="Times New Roman" pitchFamily="18" charset="0"/>
              </a:rPr>
              <a:t>ACE</a:t>
            </a:r>
            <a:br>
              <a:rPr lang="en-US" altLang="en-US" sz="1200" b="1" dirty="0">
                <a:latin typeface="Times New Roman" pitchFamily="18" charset="0"/>
              </a:rPr>
            </a:br>
            <a:r>
              <a:rPr lang="en-US" altLang="en-US" sz="1200" b="1" dirty="0">
                <a:latin typeface="Times New Roman" pitchFamily="18" charset="0"/>
              </a:rPr>
              <a:t>(10%) </a:t>
            </a:r>
            <a:r>
              <a:rPr lang="en-US" altLang="en-US" sz="900" b="1" dirty="0">
                <a:latin typeface="Times New Roman" pitchFamily="18" charset="0"/>
              </a:rPr>
              <a:t/>
            </a:r>
            <a:br>
              <a:rPr lang="en-US" altLang="en-US" sz="900" b="1" dirty="0">
                <a:latin typeface="Times New Roman" pitchFamily="18" charset="0"/>
              </a:rPr>
            </a:br>
            <a:endParaRPr lang="en-US" altLang="en-US" sz="500" b="1" dirty="0">
              <a:latin typeface="Times New Roman" pitchFamily="18" charset="0"/>
            </a:endParaRPr>
          </a:p>
        </p:txBody>
      </p:sp>
      <p:sp>
        <p:nvSpPr>
          <p:cNvPr id="55305" name="Rectangle 9"/>
          <p:cNvSpPr>
            <a:spLocks noChangeArrowheads="1"/>
          </p:cNvSpPr>
          <p:nvPr/>
        </p:nvSpPr>
        <p:spPr bwMode="auto">
          <a:xfrm>
            <a:off x="5727700" y="4548188"/>
            <a:ext cx="22225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spcBef>
                <a:spcPct val="20000"/>
              </a:spcBef>
            </a:pPr>
            <a:r>
              <a:rPr lang="en-US" altLang="en-US" sz="1200">
                <a:solidFill>
                  <a:srgbClr val="003399"/>
                </a:solidFill>
                <a:latin typeface="Times New Roman" pitchFamily="18" charset="0"/>
              </a:rPr>
              <a:t> </a:t>
            </a:r>
          </a:p>
        </p:txBody>
      </p:sp>
      <p:sp>
        <p:nvSpPr>
          <p:cNvPr id="55306" name="Rectangle 10"/>
          <p:cNvSpPr>
            <a:spLocks noChangeArrowheads="1"/>
          </p:cNvSpPr>
          <p:nvPr/>
        </p:nvSpPr>
        <p:spPr bwMode="auto">
          <a:xfrm>
            <a:off x="5124450" y="3519488"/>
            <a:ext cx="22225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spcBef>
                <a:spcPct val="20000"/>
              </a:spcBef>
            </a:pPr>
            <a:r>
              <a:rPr lang="en-US" altLang="en-US" sz="1200">
                <a:solidFill>
                  <a:srgbClr val="000080"/>
                </a:solidFill>
                <a:latin typeface="Times New Roman" pitchFamily="18" charset="0"/>
                <a:cs typeface="Times New Roman" pitchFamily="18" charset="0"/>
              </a:rPr>
              <a:t> </a:t>
            </a:r>
          </a:p>
        </p:txBody>
      </p:sp>
      <p:sp>
        <p:nvSpPr>
          <p:cNvPr id="55307" name="Rectangle 11"/>
          <p:cNvSpPr>
            <a:spLocks noChangeArrowheads="1"/>
          </p:cNvSpPr>
          <p:nvPr/>
        </p:nvSpPr>
        <p:spPr bwMode="auto">
          <a:xfrm>
            <a:off x="0" y="2230438"/>
            <a:ext cx="2509838"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228600" indent="-228600">
              <a:spcBef>
                <a:spcPct val="20000"/>
              </a:spcBef>
            </a:pPr>
            <a:r>
              <a:rPr lang="en-US" altLang="en-US" sz="1200" b="1">
                <a:solidFill>
                  <a:srgbClr val="000080"/>
                </a:solidFill>
                <a:latin typeface="Times New Roman" pitchFamily="18" charset="0"/>
                <a:cs typeface="Times New Roman" pitchFamily="18" charset="0"/>
              </a:rPr>
              <a:t> 	 </a:t>
            </a:r>
          </a:p>
        </p:txBody>
      </p:sp>
      <p:sp>
        <p:nvSpPr>
          <p:cNvPr id="55308" name="Rectangle 12"/>
          <p:cNvSpPr>
            <a:spLocks noChangeArrowheads="1"/>
          </p:cNvSpPr>
          <p:nvPr/>
        </p:nvSpPr>
        <p:spPr bwMode="auto">
          <a:xfrm>
            <a:off x="4997450" y="2306638"/>
            <a:ext cx="2522538"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177800" indent="-177800">
              <a:spcBef>
                <a:spcPct val="20000"/>
              </a:spcBef>
            </a:pPr>
            <a:r>
              <a:rPr lang="en-US" altLang="en-US" sz="1200">
                <a:solidFill>
                  <a:srgbClr val="003399"/>
                </a:solidFill>
                <a:latin typeface="Times New Roman" pitchFamily="18" charset="0"/>
              </a:rPr>
              <a:t> </a:t>
            </a:r>
          </a:p>
        </p:txBody>
      </p:sp>
      <p:sp>
        <p:nvSpPr>
          <p:cNvPr id="55309" name="AutoShape 13"/>
          <p:cNvSpPr>
            <a:spLocks noChangeArrowheads="1"/>
          </p:cNvSpPr>
          <p:nvPr/>
        </p:nvSpPr>
        <p:spPr bwMode="auto">
          <a:xfrm>
            <a:off x="3467100" y="4191000"/>
            <a:ext cx="457200" cy="317500"/>
          </a:xfrm>
          <a:prstGeom prst="upArrow">
            <a:avLst>
              <a:gd name="adj1" fmla="val 50000"/>
              <a:gd name="adj2"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5310" name="AutoShape 14"/>
          <p:cNvSpPr>
            <a:spLocks noChangeArrowheads="1"/>
          </p:cNvSpPr>
          <p:nvPr/>
        </p:nvSpPr>
        <p:spPr bwMode="auto">
          <a:xfrm>
            <a:off x="3467100" y="5289550"/>
            <a:ext cx="457200" cy="317500"/>
          </a:xfrm>
          <a:prstGeom prst="upArrow">
            <a:avLst>
              <a:gd name="adj1" fmla="val 50000"/>
              <a:gd name="adj2"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5311" name="AutoShape 15"/>
          <p:cNvSpPr>
            <a:spLocks noChangeArrowheads="1"/>
          </p:cNvSpPr>
          <p:nvPr/>
        </p:nvSpPr>
        <p:spPr bwMode="auto">
          <a:xfrm>
            <a:off x="3467100" y="3124200"/>
            <a:ext cx="457200" cy="317500"/>
          </a:xfrm>
          <a:prstGeom prst="upArrow">
            <a:avLst>
              <a:gd name="adj1" fmla="val 50000"/>
              <a:gd name="adj2"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5312" name="AutoShape 16"/>
          <p:cNvSpPr>
            <a:spLocks noChangeArrowheads="1"/>
          </p:cNvSpPr>
          <p:nvPr/>
        </p:nvSpPr>
        <p:spPr bwMode="auto">
          <a:xfrm>
            <a:off x="3467100" y="1993900"/>
            <a:ext cx="457200" cy="317500"/>
          </a:xfrm>
          <a:prstGeom prst="upArrow">
            <a:avLst>
              <a:gd name="adj1" fmla="val 50000"/>
              <a:gd name="adj2"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5313" name="Text Box 17"/>
          <p:cNvSpPr txBox="1">
            <a:spLocks noChangeArrowheads="1"/>
          </p:cNvSpPr>
          <p:nvPr/>
        </p:nvSpPr>
        <p:spPr bwMode="auto">
          <a:xfrm>
            <a:off x="3527425" y="2741613"/>
            <a:ext cx="48895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200" b="1">
                <a:solidFill>
                  <a:schemeClr val="bg2"/>
                </a:solidFill>
                <a:latin typeface="Times New Roman" pitchFamily="18" charset="0"/>
              </a:rPr>
              <a:t>15%</a:t>
            </a:r>
            <a:endParaRPr lang="en-US" altLang="en-US" sz="1400" b="1">
              <a:solidFill>
                <a:schemeClr val="bg2"/>
              </a:solidFill>
              <a:latin typeface="Times New Roman" pitchFamily="18" charset="0"/>
            </a:endParaRPr>
          </a:p>
        </p:txBody>
      </p:sp>
      <p:sp>
        <p:nvSpPr>
          <p:cNvPr id="55314" name="Rectangle 18"/>
          <p:cNvSpPr>
            <a:spLocks noChangeArrowheads="1"/>
          </p:cNvSpPr>
          <p:nvPr/>
        </p:nvSpPr>
        <p:spPr bwMode="auto">
          <a:xfrm>
            <a:off x="0" y="6318250"/>
            <a:ext cx="1083951"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000" b="1" dirty="0">
                <a:solidFill>
                  <a:srgbClr val="000000"/>
                </a:solidFill>
                <a:latin typeface="Times New Roman" pitchFamily="18" charset="0"/>
              </a:rPr>
              <a:t>Base: </a:t>
            </a:r>
            <a:r>
              <a:rPr lang="en-US" altLang="en-US" sz="1000" b="1" dirty="0" smtClean="0">
                <a:solidFill>
                  <a:srgbClr val="000000"/>
                </a:solidFill>
                <a:latin typeface="Times New Roman" pitchFamily="18" charset="0"/>
              </a:rPr>
              <a:t>BAV </a:t>
            </a:r>
            <a:r>
              <a:rPr lang="en-US" altLang="en-US" sz="1000" b="1" dirty="0">
                <a:solidFill>
                  <a:srgbClr val="000000"/>
                </a:solidFill>
                <a:latin typeface="Times New Roman" pitchFamily="18" charset="0"/>
              </a:rPr>
              <a:t>Data</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15" name="Rectangle 95"/>
          <p:cNvSpPr>
            <a:spLocks noGrp="1" noRot="1" noChangeArrowheads="1"/>
          </p:cNvSpPr>
          <p:nvPr>
            <p:ph type="title"/>
          </p:nvPr>
        </p:nvSpPr>
        <p:spPr>
          <a:xfrm>
            <a:off x="0" y="-152400"/>
            <a:ext cx="8534400" cy="1371600"/>
          </a:xfrm>
        </p:spPr>
        <p:txBody>
          <a:bodyPr/>
          <a:lstStyle/>
          <a:p>
            <a:r>
              <a:rPr lang="en-US" sz="3600">
                <a:solidFill>
                  <a:schemeClr val="hlink"/>
                </a:solidFill>
              </a:rPr>
              <a:t>Y&amp;R Resonance Research with BAV</a:t>
            </a:r>
          </a:p>
        </p:txBody>
      </p:sp>
      <p:sp>
        <p:nvSpPr>
          <p:cNvPr id="97" name="Slide Number Placeholder 3"/>
          <p:cNvSpPr>
            <a:spLocks noGrp="1"/>
          </p:cNvSpPr>
          <p:nvPr>
            <p:ph type="sldNum" sz="quarter" idx="12"/>
          </p:nvPr>
        </p:nvSpPr>
        <p:spPr/>
        <p:txBody>
          <a:bodyPr/>
          <a:lstStyle/>
          <a:p>
            <a:r>
              <a:rPr lang="en-US"/>
              <a:t>9.</a:t>
            </a:r>
            <a:fld id="{11D375EC-D029-465E-B662-EFB48508C25F}" type="slidenum">
              <a:rPr lang="en-US"/>
              <a:pPr/>
              <a:t>31</a:t>
            </a:fld>
            <a:endParaRPr lang="en-US"/>
          </a:p>
        </p:txBody>
      </p:sp>
      <p:sp>
        <p:nvSpPr>
          <p:cNvPr id="56322" name="AutoShape 2"/>
          <p:cNvSpPr>
            <a:spLocks noChangeArrowheads="1"/>
          </p:cNvSpPr>
          <p:nvPr/>
        </p:nvSpPr>
        <p:spPr bwMode="auto">
          <a:xfrm rot="1292728">
            <a:off x="5816600" y="1050925"/>
            <a:ext cx="622300" cy="2327275"/>
          </a:xfrm>
          <a:prstGeom prst="upArrow">
            <a:avLst>
              <a:gd name="adj1" fmla="val 50000"/>
              <a:gd name="adj2" fmla="val 93495"/>
            </a:avLst>
          </a:prstGeom>
          <a:gradFill rotWithShape="0">
            <a:gsLst>
              <a:gs pos="0">
                <a:srgbClr val="FF0000">
                  <a:gamma/>
                  <a:shade val="46275"/>
                  <a:invGamma/>
                </a:srgbClr>
              </a:gs>
              <a:gs pos="100000">
                <a:srgbClr val="FF0000"/>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6323" name="Line 3"/>
          <p:cNvSpPr>
            <a:spLocks noChangeShapeType="1"/>
          </p:cNvSpPr>
          <p:nvPr/>
        </p:nvSpPr>
        <p:spPr bwMode="auto">
          <a:xfrm>
            <a:off x="1897063" y="3440113"/>
            <a:ext cx="4495800" cy="1587"/>
          </a:xfrm>
          <a:prstGeom prst="line">
            <a:avLst/>
          </a:prstGeom>
          <a:noFill/>
          <a:ln w="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24" name="Line 4"/>
          <p:cNvSpPr>
            <a:spLocks noChangeShapeType="1"/>
          </p:cNvSpPr>
          <p:nvPr/>
        </p:nvSpPr>
        <p:spPr bwMode="auto">
          <a:xfrm>
            <a:off x="4144963" y="1235075"/>
            <a:ext cx="1587" cy="4410075"/>
          </a:xfrm>
          <a:prstGeom prst="line">
            <a:avLst/>
          </a:prstGeom>
          <a:noFill/>
          <a:ln w="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25" name="Line 5"/>
          <p:cNvSpPr>
            <a:spLocks noChangeShapeType="1"/>
          </p:cNvSpPr>
          <p:nvPr/>
        </p:nvSpPr>
        <p:spPr bwMode="auto">
          <a:xfrm>
            <a:off x="1897063" y="1235075"/>
            <a:ext cx="1587" cy="4410075"/>
          </a:xfrm>
          <a:prstGeom prst="line">
            <a:avLst/>
          </a:prstGeom>
          <a:noFill/>
          <a:ln w="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26" name="Line 6"/>
          <p:cNvSpPr>
            <a:spLocks noChangeShapeType="1"/>
          </p:cNvSpPr>
          <p:nvPr/>
        </p:nvSpPr>
        <p:spPr bwMode="auto">
          <a:xfrm>
            <a:off x="1878013" y="5645150"/>
            <a:ext cx="19050"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27" name="Line 7"/>
          <p:cNvSpPr>
            <a:spLocks noChangeShapeType="1"/>
          </p:cNvSpPr>
          <p:nvPr/>
        </p:nvSpPr>
        <p:spPr bwMode="auto">
          <a:xfrm>
            <a:off x="1820863" y="3421063"/>
            <a:ext cx="19050"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28" name="Line 8"/>
          <p:cNvSpPr>
            <a:spLocks noChangeShapeType="1"/>
          </p:cNvSpPr>
          <p:nvPr/>
        </p:nvSpPr>
        <p:spPr bwMode="auto">
          <a:xfrm>
            <a:off x="1820863" y="1216025"/>
            <a:ext cx="19050"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29" name="Line 9"/>
          <p:cNvSpPr>
            <a:spLocks noChangeShapeType="1"/>
          </p:cNvSpPr>
          <p:nvPr/>
        </p:nvSpPr>
        <p:spPr bwMode="auto">
          <a:xfrm>
            <a:off x="1897063" y="5645150"/>
            <a:ext cx="4495800" cy="1588"/>
          </a:xfrm>
          <a:prstGeom prst="line">
            <a:avLst/>
          </a:prstGeom>
          <a:noFill/>
          <a:ln w="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30" name="Line 10"/>
          <p:cNvSpPr>
            <a:spLocks noChangeShapeType="1"/>
          </p:cNvSpPr>
          <p:nvPr/>
        </p:nvSpPr>
        <p:spPr bwMode="auto">
          <a:xfrm flipV="1">
            <a:off x="1897063" y="5645150"/>
            <a:ext cx="1587" cy="190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31" name="Line 11"/>
          <p:cNvSpPr>
            <a:spLocks noChangeShapeType="1"/>
          </p:cNvSpPr>
          <p:nvPr/>
        </p:nvSpPr>
        <p:spPr bwMode="auto">
          <a:xfrm flipV="1">
            <a:off x="4144963" y="5645150"/>
            <a:ext cx="1587" cy="190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32" name="Line 12"/>
          <p:cNvSpPr>
            <a:spLocks noChangeShapeType="1"/>
          </p:cNvSpPr>
          <p:nvPr/>
        </p:nvSpPr>
        <p:spPr bwMode="auto">
          <a:xfrm flipV="1">
            <a:off x="6392863" y="5645150"/>
            <a:ext cx="1587" cy="190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33" name="Rectangle 13"/>
          <p:cNvSpPr>
            <a:spLocks noChangeArrowheads="1"/>
          </p:cNvSpPr>
          <p:nvPr/>
        </p:nvSpPr>
        <p:spPr bwMode="auto">
          <a:xfrm>
            <a:off x="1808163" y="5613400"/>
            <a:ext cx="6985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a:solidFill>
                  <a:srgbClr val="000000"/>
                </a:solidFill>
                <a:latin typeface="Arial" charset="0"/>
              </a:rPr>
              <a:t>0</a:t>
            </a:r>
            <a:endParaRPr lang="en-US" altLang="en-US" sz="1000">
              <a:latin typeface="Times New Roman" pitchFamily="18" charset="0"/>
            </a:endParaRPr>
          </a:p>
        </p:txBody>
      </p:sp>
      <p:sp>
        <p:nvSpPr>
          <p:cNvPr id="56334" name="Rectangle 14"/>
          <p:cNvSpPr>
            <a:spLocks noChangeArrowheads="1"/>
          </p:cNvSpPr>
          <p:nvPr/>
        </p:nvSpPr>
        <p:spPr bwMode="auto">
          <a:xfrm>
            <a:off x="1711325" y="3389313"/>
            <a:ext cx="1397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a:solidFill>
                  <a:srgbClr val="000000"/>
                </a:solidFill>
                <a:latin typeface="Arial" charset="0"/>
              </a:rPr>
              <a:t>50</a:t>
            </a:r>
            <a:endParaRPr lang="en-US" altLang="en-US" sz="1000">
              <a:latin typeface="Times New Roman" pitchFamily="18" charset="0"/>
            </a:endParaRPr>
          </a:p>
        </p:txBody>
      </p:sp>
      <p:sp>
        <p:nvSpPr>
          <p:cNvPr id="56335" name="Rectangle 15"/>
          <p:cNvSpPr>
            <a:spLocks noChangeArrowheads="1"/>
          </p:cNvSpPr>
          <p:nvPr/>
        </p:nvSpPr>
        <p:spPr bwMode="auto">
          <a:xfrm>
            <a:off x="1673225" y="1184275"/>
            <a:ext cx="20955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a:solidFill>
                  <a:srgbClr val="000000"/>
                </a:solidFill>
                <a:latin typeface="Arial" charset="0"/>
              </a:rPr>
              <a:t>100</a:t>
            </a:r>
            <a:endParaRPr lang="en-US" altLang="en-US" sz="1000">
              <a:latin typeface="Times New Roman" pitchFamily="18" charset="0"/>
            </a:endParaRPr>
          </a:p>
        </p:txBody>
      </p:sp>
      <p:sp>
        <p:nvSpPr>
          <p:cNvPr id="56336" name="Rectangle 16"/>
          <p:cNvSpPr>
            <a:spLocks noChangeArrowheads="1"/>
          </p:cNvSpPr>
          <p:nvPr/>
        </p:nvSpPr>
        <p:spPr bwMode="auto">
          <a:xfrm>
            <a:off x="1879600" y="5713413"/>
            <a:ext cx="6985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a:solidFill>
                  <a:srgbClr val="000000"/>
                </a:solidFill>
                <a:latin typeface="Arial" charset="0"/>
              </a:rPr>
              <a:t>0</a:t>
            </a:r>
            <a:endParaRPr lang="en-US" altLang="en-US" sz="1000">
              <a:latin typeface="Times New Roman" pitchFamily="18" charset="0"/>
            </a:endParaRPr>
          </a:p>
        </p:txBody>
      </p:sp>
      <p:sp>
        <p:nvSpPr>
          <p:cNvPr id="56337" name="Rectangle 17"/>
          <p:cNvSpPr>
            <a:spLocks noChangeArrowheads="1"/>
          </p:cNvSpPr>
          <p:nvPr/>
        </p:nvSpPr>
        <p:spPr bwMode="auto">
          <a:xfrm>
            <a:off x="4106863" y="5713413"/>
            <a:ext cx="1397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a:solidFill>
                  <a:srgbClr val="000000"/>
                </a:solidFill>
                <a:latin typeface="Arial" charset="0"/>
              </a:rPr>
              <a:t>50</a:t>
            </a:r>
            <a:endParaRPr lang="en-US" altLang="en-US" sz="1000">
              <a:latin typeface="Times New Roman" pitchFamily="18" charset="0"/>
            </a:endParaRPr>
          </a:p>
        </p:txBody>
      </p:sp>
      <p:sp>
        <p:nvSpPr>
          <p:cNvPr id="56338" name="Rectangle 18"/>
          <p:cNvSpPr>
            <a:spLocks noChangeArrowheads="1"/>
          </p:cNvSpPr>
          <p:nvPr/>
        </p:nvSpPr>
        <p:spPr bwMode="auto">
          <a:xfrm>
            <a:off x="6335713" y="5713413"/>
            <a:ext cx="20955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a:solidFill>
                  <a:srgbClr val="000000"/>
                </a:solidFill>
                <a:latin typeface="Arial" charset="0"/>
              </a:rPr>
              <a:t>100</a:t>
            </a:r>
            <a:endParaRPr lang="en-US" altLang="en-US" sz="1000">
              <a:latin typeface="Times New Roman" pitchFamily="18" charset="0"/>
            </a:endParaRPr>
          </a:p>
        </p:txBody>
      </p:sp>
      <p:sp>
        <p:nvSpPr>
          <p:cNvPr id="56339" name="Rectangle 19"/>
          <p:cNvSpPr>
            <a:spLocks noChangeArrowheads="1"/>
          </p:cNvSpPr>
          <p:nvPr/>
        </p:nvSpPr>
        <p:spPr bwMode="auto">
          <a:xfrm>
            <a:off x="3619500" y="5875338"/>
            <a:ext cx="1041400"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400" b="1"/>
              <a:t>Brand Stature</a:t>
            </a:r>
            <a:endParaRPr lang="en-US" altLang="en-US" sz="1400"/>
          </a:p>
        </p:txBody>
      </p:sp>
      <p:sp>
        <p:nvSpPr>
          <p:cNvPr id="56340" name="Rectangle 20"/>
          <p:cNvSpPr>
            <a:spLocks noChangeArrowheads="1"/>
          </p:cNvSpPr>
          <p:nvPr/>
        </p:nvSpPr>
        <p:spPr bwMode="auto">
          <a:xfrm rot="16200000">
            <a:off x="973932" y="3405981"/>
            <a:ext cx="1150938"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400" b="1"/>
              <a:t>Brand Strength</a:t>
            </a:r>
            <a:endParaRPr lang="en-US" altLang="en-US" sz="1400"/>
          </a:p>
        </p:txBody>
      </p:sp>
      <p:sp>
        <p:nvSpPr>
          <p:cNvPr id="56341" name="Rectangle 21"/>
          <p:cNvSpPr>
            <a:spLocks noChangeArrowheads="1"/>
          </p:cNvSpPr>
          <p:nvPr/>
        </p:nvSpPr>
        <p:spPr bwMode="auto">
          <a:xfrm>
            <a:off x="6611938" y="1528763"/>
            <a:ext cx="650875" cy="182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200" b="1">
                <a:latin typeface="Arial" charset="0"/>
              </a:rPr>
              <a:t>Attached</a:t>
            </a:r>
          </a:p>
        </p:txBody>
      </p:sp>
      <p:sp>
        <p:nvSpPr>
          <p:cNvPr id="56342" name="Rectangle 22"/>
          <p:cNvSpPr>
            <a:spLocks noChangeArrowheads="1"/>
          </p:cNvSpPr>
          <p:nvPr/>
        </p:nvSpPr>
        <p:spPr bwMode="auto">
          <a:xfrm>
            <a:off x="6315075" y="1841500"/>
            <a:ext cx="71438" cy="63500"/>
          </a:xfrm>
          <a:prstGeom prst="rect">
            <a:avLst/>
          </a:prstGeom>
          <a:solidFill>
            <a:schemeClr val="folHlink"/>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43" name="Rectangle 23"/>
          <p:cNvSpPr>
            <a:spLocks noChangeArrowheads="1"/>
          </p:cNvSpPr>
          <p:nvPr/>
        </p:nvSpPr>
        <p:spPr bwMode="auto">
          <a:xfrm>
            <a:off x="6434138" y="1890713"/>
            <a:ext cx="398462" cy="182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200" b="1">
                <a:latin typeface="Arial" charset="0"/>
              </a:rPr>
              <a:t>Loyal</a:t>
            </a:r>
          </a:p>
        </p:txBody>
      </p:sp>
      <p:sp>
        <p:nvSpPr>
          <p:cNvPr id="56344" name="Rectangle 24"/>
          <p:cNvSpPr>
            <a:spLocks noChangeArrowheads="1"/>
          </p:cNvSpPr>
          <p:nvPr/>
        </p:nvSpPr>
        <p:spPr bwMode="auto">
          <a:xfrm>
            <a:off x="6383338" y="1535113"/>
            <a:ext cx="71437" cy="63500"/>
          </a:xfrm>
          <a:prstGeom prst="rect">
            <a:avLst/>
          </a:prstGeom>
          <a:solidFill>
            <a:schemeClr val="folHlink"/>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45" name="Rectangle 25"/>
          <p:cNvSpPr>
            <a:spLocks noChangeArrowheads="1"/>
          </p:cNvSpPr>
          <p:nvPr/>
        </p:nvSpPr>
        <p:spPr bwMode="auto">
          <a:xfrm>
            <a:off x="6386513" y="1436688"/>
            <a:ext cx="73025" cy="63500"/>
          </a:xfrm>
          <a:prstGeom prst="rect">
            <a:avLst/>
          </a:prstGeom>
          <a:solidFill>
            <a:schemeClr val="folHlink"/>
          </a:solidFill>
          <a:ln w="12700">
            <a:solidFill>
              <a:srgbClr val="000000"/>
            </a:solidFill>
            <a:miter lim="800000"/>
            <a:headEnd/>
            <a:tailEnd/>
          </a:ln>
        </p:spPr>
        <p:txBody>
          <a:bodyPr/>
          <a:lstStyle/>
          <a:p>
            <a:endParaRPr lang="en-GB"/>
          </a:p>
        </p:txBody>
      </p:sp>
      <p:sp>
        <p:nvSpPr>
          <p:cNvPr id="56346" name="Rectangle 26"/>
          <p:cNvSpPr>
            <a:spLocks noChangeArrowheads="1"/>
          </p:cNvSpPr>
          <p:nvPr/>
        </p:nvSpPr>
        <p:spPr bwMode="auto">
          <a:xfrm>
            <a:off x="6600825" y="1381125"/>
            <a:ext cx="838200" cy="18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200" b="1">
                <a:latin typeface="Arial" charset="0"/>
              </a:rPr>
              <a:t>Community</a:t>
            </a:r>
          </a:p>
        </p:txBody>
      </p:sp>
      <p:sp>
        <p:nvSpPr>
          <p:cNvPr id="56347" name="Rectangle 27"/>
          <p:cNvSpPr>
            <a:spLocks noChangeArrowheads="1"/>
          </p:cNvSpPr>
          <p:nvPr/>
        </p:nvSpPr>
        <p:spPr bwMode="auto">
          <a:xfrm>
            <a:off x="6403975" y="1273175"/>
            <a:ext cx="71438" cy="63500"/>
          </a:xfrm>
          <a:prstGeom prst="rect">
            <a:avLst/>
          </a:prstGeom>
          <a:solidFill>
            <a:schemeClr val="folHlink"/>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48" name="Rectangle 28"/>
          <p:cNvSpPr>
            <a:spLocks noChangeArrowheads="1"/>
          </p:cNvSpPr>
          <p:nvPr/>
        </p:nvSpPr>
        <p:spPr bwMode="auto">
          <a:xfrm>
            <a:off x="5619750" y="1095375"/>
            <a:ext cx="811213" cy="18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200" b="1">
                <a:latin typeface="Arial" charset="0"/>
              </a:rPr>
              <a:t>Resonance</a:t>
            </a:r>
          </a:p>
        </p:txBody>
      </p:sp>
      <p:sp>
        <p:nvSpPr>
          <p:cNvPr id="56349" name="Rectangle 29"/>
          <p:cNvSpPr>
            <a:spLocks noChangeArrowheads="1"/>
          </p:cNvSpPr>
          <p:nvPr/>
        </p:nvSpPr>
        <p:spPr bwMode="auto">
          <a:xfrm>
            <a:off x="6370638" y="1300163"/>
            <a:ext cx="71437" cy="63500"/>
          </a:xfrm>
          <a:prstGeom prst="rect">
            <a:avLst/>
          </a:prstGeom>
          <a:solidFill>
            <a:schemeClr val="folHlink"/>
          </a:solidFill>
          <a:ln w="12700">
            <a:solidFill>
              <a:srgbClr val="000000"/>
            </a:solidFill>
            <a:miter lim="800000"/>
            <a:headEnd/>
            <a:tailEnd/>
          </a:ln>
        </p:spPr>
        <p:txBody>
          <a:bodyPr/>
          <a:lstStyle/>
          <a:p>
            <a:endParaRPr lang="en-GB"/>
          </a:p>
        </p:txBody>
      </p:sp>
      <p:sp>
        <p:nvSpPr>
          <p:cNvPr id="56350" name="Rectangle 30"/>
          <p:cNvSpPr>
            <a:spLocks noChangeArrowheads="1"/>
          </p:cNvSpPr>
          <p:nvPr/>
        </p:nvSpPr>
        <p:spPr bwMode="auto">
          <a:xfrm>
            <a:off x="5592763" y="1254125"/>
            <a:ext cx="644525" cy="18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200" b="1">
                <a:latin typeface="Arial" charset="0"/>
              </a:rPr>
              <a:t>Engaged</a:t>
            </a:r>
          </a:p>
        </p:txBody>
      </p:sp>
      <p:sp>
        <p:nvSpPr>
          <p:cNvPr id="56351" name="Rectangle 31"/>
          <p:cNvSpPr>
            <a:spLocks noChangeArrowheads="1"/>
          </p:cNvSpPr>
          <p:nvPr/>
        </p:nvSpPr>
        <p:spPr bwMode="auto">
          <a:xfrm>
            <a:off x="4752975" y="2973388"/>
            <a:ext cx="830263" cy="182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200" b="1">
                <a:latin typeface="Arial" charset="0"/>
              </a:rPr>
              <a:t>Non-Loyals</a:t>
            </a:r>
          </a:p>
        </p:txBody>
      </p:sp>
      <p:sp>
        <p:nvSpPr>
          <p:cNvPr id="56352" name="Rectangle 32"/>
          <p:cNvSpPr>
            <a:spLocks noChangeArrowheads="1"/>
          </p:cNvSpPr>
          <p:nvPr/>
        </p:nvSpPr>
        <p:spPr bwMode="auto">
          <a:xfrm>
            <a:off x="5654675" y="3090863"/>
            <a:ext cx="71438" cy="63500"/>
          </a:xfrm>
          <a:prstGeom prst="rect">
            <a:avLst/>
          </a:prstGeom>
          <a:solidFill>
            <a:schemeClr val="folHlink"/>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grpSp>
        <p:nvGrpSpPr>
          <p:cNvPr id="56353" name="Group 33"/>
          <p:cNvGrpSpPr>
            <a:grpSpLocks/>
          </p:cNvGrpSpPr>
          <p:nvPr/>
        </p:nvGrpSpPr>
        <p:grpSpPr bwMode="auto">
          <a:xfrm>
            <a:off x="8172450" y="385763"/>
            <a:ext cx="519113" cy="381000"/>
            <a:chOff x="5148" y="243"/>
            <a:chExt cx="327" cy="240"/>
          </a:xfrm>
        </p:grpSpPr>
        <p:sp>
          <p:nvSpPr>
            <p:cNvPr id="56354" name="Rectangle 34"/>
            <p:cNvSpPr>
              <a:spLocks noChangeAspect="1" noChangeArrowheads="1"/>
            </p:cNvSpPr>
            <p:nvPr/>
          </p:nvSpPr>
          <p:spPr bwMode="auto">
            <a:xfrm>
              <a:off x="5168" y="272"/>
              <a:ext cx="45" cy="209"/>
            </a:xfrm>
            <a:prstGeom prst="rect">
              <a:avLst/>
            </a:prstGeom>
            <a:solidFill>
              <a:srgbClr val="6E0000"/>
            </a:solidFill>
            <a:ln w="12700">
              <a:solidFill>
                <a:srgbClr val="000000"/>
              </a:solidFill>
              <a:miter lim="800000"/>
              <a:headEnd/>
              <a:tailEnd/>
            </a:ln>
          </p:spPr>
          <p:txBody>
            <a:bodyPr/>
            <a:lstStyle/>
            <a:p>
              <a:endParaRPr lang="en-GB"/>
            </a:p>
          </p:txBody>
        </p:sp>
        <p:sp>
          <p:nvSpPr>
            <p:cNvPr id="56355" name="Rectangle 35"/>
            <p:cNvSpPr>
              <a:spLocks noChangeAspect="1" noChangeArrowheads="1"/>
            </p:cNvSpPr>
            <p:nvPr/>
          </p:nvSpPr>
          <p:spPr bwMode="auto">
            <a:xfrm>
              <a:off x="5249" y="244"/>
              <a:ext cx="45" cy="237"/>
            </a:xfrm>
            <a:prstGeom prst="rect">
              <a:avLst/>
            </a:prstGeom>
            <a:solidFill>
              <a:srgbClr val="6E0000"/>
            </a:solidFill>
            <a:ln w="12700">
              <a:solidFill>
                <a:srgbClr val="000000"/>
              </a:solidFill>
              <a:miter lim="800000"/>
              <a:headEnd/>
              <a:tailEnd/>
            </a:ln>
          </p:spPr>
          <p:txBody>
            <a:bodyPr/>
            <a:lstStyle/>
            <a:p>
              <a:endParaRPr lang="en-GB"/>
            </a:p>
          </p:txBody>
        </p:sp>
        <p:sp>
          <p:nvSpPr>
            <p:cNvPr id="56356" name="Rectangle 36"/>
            <p:cNvSpPr>
              <a:spLocks noChangeAspect="1" noChangeArrowheads="1"/>
            </p:cNvSpPr>
            <p:nvPr/>
          </p:nvSpPr>
          <p:spPr bwMode="auto">
            <a:xfrm>
              <a:off x="5330" y="243"/>
              <a:ext cx="46" cy="238"/>
            </a:xfrm>
            <a:prstGeom prst="rect">
              <a:avLst/>
            </a:prstGeom>
            <a:solidFill>
              <a:srgbClr val="6E0000"/>
            </a:solidFill>
            <a:ln w="12700">
              <a:solidFill>
                <a:srgbClr val="000000"/>
              </a:solidFill>
              <a:miter lim="800000"/>
              <a:headEnd/>
              <a:tailEnd/>
            </a:ln>
          </p:spPr>
          <p:txBody>
            <a:bodyPr/>
            <a:lstStyle/>
            <a:p>
              <a:endParaRPr lang="en-GB"/>
            </a:p>
          </p:txBody>
        </p:sp>
        <p:sp>
          <p:nvSpPr>
            <p:cNvPr id="56357" name="Rectangle 37"/>
            <p:cNvSpPr>
              <a:spLocks noChangeAspect="1" noChangeArrowheads="1"/>
            </p:cNvSpPr>
            <p:nvPr/>
          </p:nvSpPr>
          <p:spPr bwMode="auto">
            <a:xfrm>
              <a:off x="5411" y="244"/>
              <a:ext cx="45" cy="237"/>
            </a:xfrm>
            <a:prstGeom prst="rect">
              <a:avLst/>
            </a:prstGeom>
            <a:solidFill>
              <a:srgbClr val="6E0000"/>
            </a:solidFill>
            <a:ln w="12700">
              <a:solidFill>
                <a:srgbClr val="000000"/>
              </a:solidFill>
              <a:miter lim="800000"/>
              <a:headEnd/>
              <a:tailEnd/>
            </a:ln>
          </p:spPr>
          <p:txBody>
            <a:bodyPr/>
            <a:lstStyle/>
            <a:p>
              <a:endParaRPr lang="en-GB"/>
            </a:p>
          </p:txBody>
        </p:sp>
        <p:sp>
          <p:nvSpPr>
            <p:cNvPr id="56358" name="Line 38"/>
            <p:cNvSpPr>
              <a:spLocks noChangeAspect="1" noChangeShapeType="1"/>
            </p:cNvSpPr>
            <p:nvPr/>
          </p:nvSpPr>
          <p:spPr bwMode="auto">
            <a:xfrm>
              <a:off x="5150" y="243"/>
              <a:ext cx="0" cy="23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59" name="Line 39"/>
            <p:cNvSpPr>
              <a:spLocks noChangeAspect="1" noChangeShapeType="1"/>
            </p:cNvSpPr>
            <p:nvPr/>
          </p:nvSpPr>
          <p:spPr bwMode="auto">
            <a:xfrm>
              <a:off x="5148" y="481"/>
              <a:ext cx="2"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60" name="Line 40"/>
            <p:cNvSpPr>
              <a:spLocks noChangeAspect="1" noChangeShapeType="1"/>
            </p:cNvSpPr>
            <p:nvPr/>
          </p:nvSpPr>
          <p:spPr bwMode="auto">
            <a:xfrm>
              <a:off x="5150" y="481"/>
              <a:ext cx="325"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61" name="Line 41"/>
            <p:cNvSpPr>
              <a:spLocks noChangeAspect="1" noChangeShapeType="1"/>
            </p:cNvSpPr>
            <p:nvPr/>
          </p:nvSpPr>
          <p:spPr bwMode="auto">
            <a:xfrm flipV="1">
              <a:off x="5150" y="481"/>
              <a:ext cx="0"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grpSp>
      <p:sp>
        <p:nvSpPr>
          <p:cNvPr id="56362" name="Rectangle 42"/>
          <p:cNvSpPr>
            <a:spLocks noChangeArrowheads="1"/>
          </p:cNvSpPr>
          <p:nvPr/>
        </p:nvSpPr>
        <p:spPr bwMode="auto">
          <a:xfrm>
            <a:off x="8153400" y="915988"/>
            <a:ext cx="674688"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b="1">
                <a:latin typeface="Arial" charset="0"/>
              </a:rPr>
              <a:t>Resonance</a:t>
            </a:r>
          </a:p>
        </p:txBody>
      </p:sp>
      <p:grpSp>
        <p:nvGrpSpPr>
          <p:cNvPr id="56363" name="Group 43"/>
          <p:cNvGrpSpPr>
            <a:grpSpLocks/>
          </p:cNvGrpSpPr>
          <p:nvPr/>
        </p:nvGrpSpPr>
        <p:grpSpPr bwMode="auto">
          <a:xfrm>
            <a:off x="7943850" y="1147763"/>
            <a:ext cx="519113" cy="381000"/>
            <a:chOff x="5004" y="723"/>
            <a:chExt cx="327" cy="240"/>
          </a:xfrm>
        </p:grpSpPr>
        <p:sp>
          <p:nvSpPr>
            <p:cNvPr id="56364" name="Rectangle 44"/>
            <p:cNvSpPr>
              <a:spLocks noChangeAspect="1" noChangeArrowheads="1"/>
            </p:cNvSpPr>
            <p:nvPr/>
          </p:nvSpPr>
          <p:spPr bwMode="auto">
            <a:xfrm>
              <a:off x="5024" y="766"/>
              <a:ext cx="45" cy="195"/>
            </a:xfrm>
            <a:prstGeom prst="rect">
              <a:avLst/>
            </a:prstGeom>
            <a:solidFill>
              <a:srgbClr val="A00000"/>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65" name="Rectangle 45"/>
            <p:cNvSpPr>
              <a:spLocks noChangeAspect="1" noChangeArrowheads="1"/>
            </p:cNvSpPr>
            <p:nvPr/>
          </p:nvSpPr>
          <p:spPr bwMode="auto">
            <a:xfrm>
              <a:off x="5105" y="724"/>
              <a:ext cx="45" cy="237"/>
            </a:xfrm>
            <a:prstGeom prst="rect">
              <a:avLst/>
            </a:prstGeom>
            <a:solidFill>
              <a:srgbClr val="A00000"/>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66" name="Rectangle 46"/>
            <p:cNvSpPr>
              <a:spLocks noChangeAspect="1" noChangeArrowheads="1"/>
            </p:cNvSpPr>
            <p:nvPr/>
          </p:nvSpPr>
          <p:spPr bwMode="auto">
            <a:xfrm>
              <a:off x="5186" y="724"/>
              <a:ext cx="46" cy="237"/>
            </a:xfrm>
            <a:prstGeom prst="rect">
              <a:avLst/>
            </a:prstGeom>
            <a:solidFill>
              <a:srgbClr val="A00000"/>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67" name="Rectangle 47"/>
            <p:cNvSpPr>
              <a:spLocks noChangeAspect="1" noChangeArrowheads="1"/>
            </p:cNvSpPr>
            <p:nvPr/>
          </p:nvSpPr>
          <p:spPr bwMode="auto">
            <a:xfrm>
              <a:off x="5267" y="725"/>
              <a:ext cx="45" cy="236"/>
            </a:xfrm>
            <a:prstGeom prst="rect">
              <a:avLst/>
            </a:prstGeom>
            <a:solidFill>
              <a:srgbClr val="A00000"/>
            </a:solidFill>
            <a:ln w="12700">
              <a:solidFill>
                <a:srgbClr val="000000"/>
              </a:solidFill>
              <a:miter lim="800000"/>
              <a:headEnd/>
              <a:tailEnd/>
            </a:ln>
          </p:spPr>
          <p:txBody>
            <a:bodyPr/>
            <a:lstStyle/>
            <a:p>
              <a:endParaRPr lang="en-GB"/>
            </a:p>
          </p:txBody>
        </p:sp>
        <p:sp>
          <p:nvSpPr>
            <p:cNvPr id="56368" name="Line 48"/>
            <p:cNvSpPr>
              <a:spLocks noChangeAspect="1" noChangeShapeType="1"/>
            </p:cNvSpPr>
            <p:nvPr/>
          </p:nvSpPr>
          <p:spPr bwMode="auto">
            <a:xfrm>
              <a:off x="5006" y="723"/>
              <a:ext cx="0" cy="23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69" name="Line 49"/>
            <p:cNvSpPr>
              <a:spLocks noChangeAspect="1" noChangeShapeType="1"/>
            </p:cNvSpPr>
            <p:nvPr/>
          </p:nvSpPr>
          <p:spPr bwMode="auto">
            <a:xfrm>
              <a:off x="5004" y="961"/>
              <a:ext cx="2"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70" name="Line 50"/>
            <p:cNvSpPr>
              <a:spLocks noChangeAspect="1" noChangeShapeType="1"/>
            </p:cNvSpPr>
            <p:nvPr/>
          </p:nvSpPr>
          <p:spPr bwMode="auto">
            <a:xfrm>
              <a:off x="5006" y="961"/>
              <a:ext cx="325"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71" name="Line 51"/>
            <p:cNvSpPr>
              <a:spLocks noChangeAspect="1" noChangeShapeType="1"/>
            </p:cNvSpPr>
            <p:nvPr/>
          </p:nvSpPr>
          <p:spPr bwMode="auto">
            <a:xfrm flipV="1">
              <a:off x="5006" y="961"/>
              <a:ext cx="0"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grpSp>
      <p:sp>
        <p:nvSpPr>
          <p:cNvPr id="56372" name="Rectangle 52"/>
          <p:cNvSpPr>
            <a:spLocks noChangeArrowheads="1"/>
          </p:cNvSpPr>
          <p:nvPr/>
        </p:nvSpPr>
        <p:spPr bwMode="auto">
          <a:xfrm>
            <a:off x="7985125" y="1700213"/>
            <a:ext cx="534988"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b="1">
                <a:latin typeface="Arial" charset="0"/>
              </a:rPr>
              <a:t>Engaged</a:t>
            </a:r>
            <a:endParaRPr lang="en-US" altLang="en-US" sz="4400" b="1">
              <a:latin typeface="Times New Roman" pitchFamily="18" charset="0"/>
            </a:endParaRPr>
          </a:p>
        </p:txBody>
      </p:sp>
      <p:grpSp>
        <p:nvGrpSpPr>
          <p:cNvPr id="56373" name="Group 53"/>
          <p:cNvGrpSpPr>
            <a:grpSpLocks/>
          </p:cNvGrpSpPr>
          <p:nvPr/>
        </p:nvGrpSpPr>
        <p:grpSpPr bwMode="auto">
          <a:xfrm>
            <a:off x="7639050" y="1985963"/>
            <a:ext cx="517525" cy="379412"/>
            <a:chOff x="4812" y="1251"/>
            <a:chExt cx="326" cy="239"/>
          </a:xfrm>
        </p:grpSpPr>
        <p:sp>
          <p:nvSpPr>
            <p:cNvPr id="56374" name="Rectangle 54"/>
            <p:cNvSpPr>
              <a:spLocks noChangeAspect="1" noChangeArrowheads="1"/>
            </p:cNvSpPr>
            <p:nvPr/>
          </p:nvSpPr>
          <p:spPr bwMode="auto">
            <a:xfrm>
              <a:off x="4832" y="1304"/>
              <a:ext cx="45" cy="185"/>
            </a:xfrm>
            <a:prstGeom prst="rect">
              <a:avLst/>
            </a:prstGeom>
            <a:solidFill>
              <a:srgbClr val="A00000"/>
            </a:solidFill>
            <a:ln w="12700">
              <a:solidFill>
                <a:srgbClr val="000000"/>
              </a:solidFill>
              <a:miter lim="800000"/>
              <a:headEnd/>
              <a:tailEnd/>
            </a:ln>
          </p:spPr>
          <p:txBody>
            <a:bodyPr/>
            <a:lstStyle/>
            <a:p>
              <a:endParaRPr lang="en-GB"/>
            </a:p>
          </p:txBody>
        </p:sp>
        <p:sp>
          <p:nvSpPr>
            <p:cNvPr id="56375" name="Rectangle 55"/>
            <p:cNvSpPr>
              <a:spLocks noChangeAspect="1" noChangeArrowheads="1"/>
            </p:cNvSpPr>
            <p:nvPr/>
          </p:nvSpPr>
          <p:spPr bwMode="auto">
            <a:xfrm>
              <a:off x="4913" y="1252"/>
              <a:ext cx="45" cy="237"/>
            </a:xfrm>
            <a:prstGeom prst="rect">
              <a:avLst/>
            </a:prstGeom>
            <a:solidFill>
              <a:srgbClr val="A00000"/>
            </a:solidFill>
            <a:ln w="12700">
              <a:solidFill>
                <a:srgbClr val="000000"/>
              </a:solidFill>
              <a:miter lim="800000"/>
              <a:headEnd/>
              <a:tailEnd/>
            </a:ln>
          </p:spPr>
          <p:txBody>
            <a:bodyPr/>
            <a:lstStyle/>
            <a:p>
              <a:endParaRPr lang="en-GB"/>
            </a:p>
          </p:txBody>
        </p:sp>
        <p:sp>
          <p:nvSpPr>
            <p:cNvPr id="56376" name="Rectangle 56"/>
            <p:cNvSpPr>
              <a:spLocks noChangeAspect="1" noChangeArrowheads="1"/>
            </p:cNvSpPr>
            <p:nvPr/>
          </p:nvSpPr>
          <p:spPr bwMode="auto">
            <a:xfrm>
              <a:off x="4994" y="1253"/>
              <a:ext cx="45" cy="236"/>
            </a:xfrm>
            <a:prstGeom prst="rect">
              <a:avLst/>
            </a:prstGeom>
            <a:solidFill>
              <a:srgbClr val="A00000"/>
            </a:solidFill>
            <a:ln w="12700">
              <a:solidFill>
                <a:srgbClr val="000000"/>
              </a:solidFill>
              <a:miter lim="800000"/>
              <a:headEnd/>
              <a:tailEnd/>
            </a:ln>
          </p:spPr>
          <p:txBody>
            <a:bodyPr/>
            <a:lstStyle/>
            <a:p>
              <a:endParaRPr lang="en-GB"/>
            </a:p>
          </p:txBody>
        </p:sp>
        <p:sp>
          <p:nvSpPr>
            <p:cNvPr id="56377" name="Rectangle 57"/>
            <p:cNvSpPr>
              <a:spLocks noChangeAspect="1" noChangeArrowheads="1"/>
            </p:cNvSpPr>
            <p:nvPr/>
          </p:nvSpPr>
          <p:spPr bwMode="auto">
            <a:xfrm>
              <a:off x="5075" y="1253"/>
              <a:ext cx="44" cy="236"/>
            </a:xfrm>
            <a:prstGeom prst="rect">
              <a:avLst/>
            </a:prstGeom>
            <a:solidFill>
              <a:srgbClr val="A00000"/>
            </a:solidFill>
            <a:ln w="12700">
              <a:solidFill>
                <a:srgbClr val="000000"/>
              </a:solidFill>
              <a:miter lim="800000"/>
              <a:headEnd/>
              <a:tailEnd/>
            </a:ln>
          </p:spPr>
          <p:txBody>
            <a:bodyPr/>
            <a:lstStyle/>
            <a:p>
              <a:endParaRPr lang="en-GB"/>
            </a:p>
          </p:txBody>
        </p:sp>
        <p:sp>
          <p:nvSpPr>
            <p:cNvPr id="56378" name="Line 58"/>
            <p:cNvSpPr>
              <a:spLocks noChangeAspect="1" noChangeShapeType="1"/>
            </p:cNvSpPr>
            <p:nvPr/>
          </p:nvSpPr>
          <p:spPr bwMode="auto">
            <a:xfrm>
              <a:off x="4814" y="1251"/>
              <a:ext cx="0" cy="23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79" name="Line 59"/>
            <p:cNvSpPr>
              <a:spLocks noChangeAspect="1" noChangeShapeType="1"/>
            </p:cNvSpPr>
            <p:nvPr/>
          </p:nvSpPr>
          <p:spPr bwMode="auto">
            <a:xfrm>
              <a:off x="4812" y="1489"/>
              <a:ext cx="2"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80" name="Line 60"/>
            <p:cNvSpPr>
              <a:spLocks noChangeAspect="1" noChangeShapeType="1"/>
            </p:cNvSpPr>
            <p:nvPr/>
          </p:nvSpPr>
          <p:spPr bwMode="auto">
            <a:xfrm>
              <a:off x="4814" y="1489"/>
              <a:ext cx="324"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81" name="Line 61"/>
            <p:cNvSpPr>
              <a:spLocks noChangeAspect="1" noChangeShapeType="1"/>
            </p:cNvSpPr>
            <p:nvPr/>
          </p:nvSpPr>
          <p:spPr bwMode="auto">
            <a:xfrm flipV="1">
              <a:off x="4814" y="1489"/>
              <a:ext cx="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grpSp>
      <p:sp>
        <p:nvSpPr>
          <p:cNvPr id="56382" name="Rectangle 62"/>
          <p:cNvSpPr>
            <a:spLocks noChangeArrowheads="1"/>
          </p:cNvSpPr>
          <p:nvPr/>
        </p:nvSpPr>
        <p:spPr bwMode="auto">
          <a:xfrm>
            <a:off x="7677150" y="2540000"/>
            <a:ext cx="6985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b="1">
                <a:latin typeface="Arial" charset="0"/>
              </a:rPr>
              <a:t>Community</a:t>
            </a:r>
          </a:p>
        </p:txBody>
      </p:sp>
      <p:grpSp>
        <p:nvGrpSpPr>
          <p:cNvPr id="56383" name="Group 63"/>
          <p:cNvGrpSpPr>
            <a:grpSpLocks/>
          </p:cNvGrpSpPr>
          <p:nvPr/>
        </p:nvGrpSpPr>
        <p:grpSpPr bwMode="auto">
          <a:xfrm>
            <a:off x="7381875" y="2881313"/>
            <a:ext cx="519113" cy="381000"/>
            <a:chOff x="4650" y="1815"/>
            <a:chExt cx="327" cy="240"/>
          </a:xfrm>
        </p:grpSpPr>
        <p:sp>
          <p:nvSpPr>
            <p:cNvPr id="56384" name="Rectangle 64"/>
            <p:cNvSpPr>
              <a:spLocks noChangeAspect="1" noChangeArrowheads="1"/>
            </p:cNvSpPr>
            <p:nvPr/>
          </p:nvSpPr>
          <p:spPr bwMode="auto">
            <a:xfrm>
              <a:off x="4670" y="1879"/>
              <a:ext cx="45" cy="174"/>
            </a:xfrm>
            <a:prstGeom prst="rect">
              <a:avLst/>
            </a:prstGeom>
            <a:solidFill>
              <a:srgbClr val="DE023C"/>
            </a:solidFill>
            <a:ln w="12700">
              <a:solidFill>
                <a:srgbClr val="000000"/>
              </a:solidFill>
              <a:miter lim="800000"/>
              <a:headEnd/>
              <a:tailEnd/>
            </a:ln>
          </p:spPr>
          <p:txBody>
            <a:bodyPr/>
            <a:lstStyle/>
            <a:p>
              <a:endParaRPr lang="en-GB"/>
            </a:p>
          </p:txBody>
        </p:sp>
        <p:sp>
          <p:nvSpPr>
            <p:cNvPr id="56385" name="Rectangle 65"/>
            <p:cNvSpPr>
              <a:spLocks noChangeAspect="1" noChangeArrowheads="1"/>
            </p:cNvSpPr>
            <p:nvPr/>
          </p:nvSpPr>
          <p:spPr bwMode="auto">
            <a:xfrm>
              <a:off x="4751" y="1817"/>
              <a:ext cx="45" cy="236"/>
            </a:xfrm>
            <a:prstGeom prst="rect">
              <a:avLst/>
            </a:prstGeom>
            <a:solidFill>
              <a:srgbClr val="DE023C"/>
            </a:solidFill>
            <a:ln w="12700">
              <a:solidFill>
                <a:srgbClr val="000000"/>
              </a:solidFill>
              <a:miter lim="800000"/>
              <a:headEnd/>
              <a:tailEnd/>
            </a:ln>
          </p:spPr>
          <p:txBody>
            <a:bodyPr/>
            <a:lstStyle/>
            <a:p>
              <a:endParaRPr lang="en-GB"/>
            </a:p>
          </p:txBody>
        </p:sp>
        <p:sp>
          <p:nvSpPr>
            <p:cNvPr id="56386" name="Rectangle 66"/>
            <p:cNvSpPr>
              <a:spLocks noChangeAspect="1" noChangeArrowheads="1"/>
            </p:cNvSpPr>
            <p:nvPr/>
          </p:nvSpPr>
          <p:spPr bwMode="auto">
            <a:xfrm>
              <a:off x="4832" y="1817"/>
              <a:ext cx="46" cy="236"/>
            </a:xfrm>
            <a:prstGeom prst="rect">
              <a:avLst/>
            </a:prstGeom>
            <a:solidFill>
              <a:srgbClr val="DE023C"/>
            </a:solidFill>
            <a:ln w="12700">
              <a:solidFill>
                <a:srgbClr val="000000"/>
              </a:solidFill>
              <a:miter lim="800000"/>
              <a:headEnd/>
              <a:tailEnd/>
            </a:ln>
          </p:spPr>
          <p:txBody>
            <a:bodyPr/>
            <a:lstStyle/>
            <a:p>
              <a:endParaRPr lang="en-GB"/>
            </a:p>
          </p:txBody>
        </p:sp>
        <p:sp>
          <p:nvSpPr>
            <p:cNvPr id="56387" name="Rectangle 67"/>
            <p:cNvSpPr>
              <a:spLocks noChangeAspect="1" noChangeArrowheads="1"/>
            </p:cNvSpPr>
            <p:nvPr/>
          </p:nvSpPr>
          <p:spPr bwMode="auto">
            <a:xfrm>
              <a:off x="4913" y="1818"/>
              <a:ext cx="45" cy="235"/>
            </a:xfrm>
            <a:prstGeom prst="rect">
              <a:avLst/>
            </a:prstGeom>
            <a:solidFill>
              <a:srgbClr val="DE023C"/>
            </a:solidFill>
            <a:ln w="12700">
              <a:solidFill>
                <a:srgbClr val="000000"/>
              </a:solidFill>
              <a:miter lim="800000"/>
              <a:headEnd/>
              <a:tailEnd/>
            </a:ln>
          </p:spPr>
          <p:txBody>
            <a:bodyPr/>
            <a:lstStyle/>
            <a:p>
              <a:endParaRPr lang="en-GB"/>
            </a:p>
          </p:txBody>
        </p:sp>
        <p:sp>
          <p:nvSpPr>
            <p:cNvPr id="56388" name="Line 68"/>
            <p:cNvSpPr>
              <a:spLocks noChangeAspect="1" noChangeShapeType="1"/>
            </p:cNvSpPr>
            <p:nvPr/>
          </p:nvSpPr>
          <p:spPr bwMode="auto">
            <a:xfrm>
              <a:off x="4652" y="1815"/>
              <a:ext cx="0" cy="23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89" name="Line 69"/>
            <p:cNvSpPr>
              <a:spLocks noChangeAspect="1" noChangeShapeType="1"/>
            </p:cNvSpPr>
            <p:nvPr/>
          </p:nvSpPr>
          <p:spPr bwMode="auto">
            <a:xfrm>
              <a:off x="4650" y="2053"/>
              <a:ext cx="2"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90" name="Line 70"/>
            <p:cNvSpPr>
              <a:spLocks noChangeAspect="1" noChangeShapeType="1"/>
            </p:cNvSpPr>
            <p:nvPr/>
          </p:nvSpPr>
          <p:spPr bwMode="auto">
            <a:xfrm>
              <a:off x="4652" y="2053"/>
              <a:ext cx="325"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91" name="Line 71"/>
            <p:cNvSpPr>
              <a:spLocks noChangeAspect="1" noChangeShapeType="1"/>
            </p:cNvSpPr>
            <p:nvPr/>
          </p:nvSpPr>
          <p:spPr bwMode="auto">
            <a:xfrm flipV="1">
              <a:off x="4652" y="2053"/>
              <a:ext cx="0"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grpSp>
      <p:sp>
        <p:nvSpPr>
          <p:cNvPr id="56392" name="Rectangle 72"/>
          <p:cNvSpPr>
            <a:spLocks noChangeArrowheads="1"/>
          </p:cNvSpPr>
          <p:nvPr/>
        </p:nvSpPr>
        <p:spPr bwMode="auto">
          <a:xfrm>
            <a:off x="7391400" y="3429000"/>
            <a:ext cx="542925"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b="1">
                <a:latin typeface="Arial" charset="0"/>
              </a:rPr>
              <a:t>Attached</a:t>
            </a:r>
            <a:endParaRPr lang="en-US" altLang="en-US" sz="4400" b="1">
              <a:latin typeface="Times New Roman" pitchFamily="18" charset="0"/>
            </a:endParaRPr>
          </a:p>
        </p:txBody>
      </p:sp>
      <p:grpSp>
        <p:nvGrpSpPr>
          <p:cNvPr id="56393" name="Group 73"/>
          <p:cNvGrpSpPr>
            <a:grpSpLocks/>
          </p:cNvGrpSpPr>
          <p:nvPr/>
        </p:nvGrpSpPr>
        <p:grpSpPr bwMode="auto">
          <a:xfrm>
            <a:off x="7105650" y="3738563"/>
            <a:ext cx="517525" cy="379412"/>
            <a:chOff x="4476" y="2355"/>
            <a:chExt cx="326" cy="239"/>
          </a:xfrm>
        </p:grpSpPr>
        <p:sp>
          <p:nvSpPr>
            <p:cNvPr id="56394" name="Rectangle 74"/>
            <p:cNvSpPr>
              <a:spLocks noChangeAspect="1" noChangeArrowheads="1"/>
            </p:cNvSpPr>
            <p:nvPr/>
          </p:nvSpPr>
          <p:spPr bwMode="auto">
            <a:xfrm>
              <a:off x="4496" y="2444"/>
              <a:ext cx="45" cy="149"/>
            </a:xfrm>
            <a:prstGeom prst="rect">
              <a:avLst/>
            </a:prstGeom>
            <a:solidFill>
              <a:srgbClr val="FF2D64"/>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95" name="Rectangle 75"/>
            <p:cNvSpPr>
              <a:spLocks noChangeAspect="1" noChangeArrowheads="1"/>
            </p:cNvSpPr>
            <p:nvPr/>
          </p:nvSpPr>
          <p:spPr bwMode="auto">
            <a:xfrm>
              <a:off x="4577" y="2359"/>
              <a:ext cx="45" cy="234"/>
            </a:xfrm>
            <a:prstGeom prst="rect">
              <a:avLst/>
            </a:prstGeom>
            <a:solidFill>
              <a:srgbClr val="FF2D64"/>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96" name="Rectangle 76"/>
            <p:cNvSpPr>
              <a:spLocks noChangeAspect="1" noChangeArrowheads="1"/>
            </p:cNvSpPr>
            <p:nvPr/>
          </p:nvSpPr>
          <p:spPr bwMode="auto">
            <a:xfrm>
              <a:off x="4658" y="2360"/>
              <a:ext cx="45" cy="233"/>
            </a:xfrm>
            <a:prstGeom prst="rect">
              <a:avLst/>
            </a:prstGeom>
            <a:solidFill>
              <a:srgbClr val="FF2D64"/>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97" name="Rectangle 77"/>
            <p:cNvSpPr>
              <a:spLocks noChangeAspect="1" noChangeArrowheads="1"/>
            </p:cNvSpPr>
            <p:nvPr/>
          </p:nvSpPr>
          <p:spPr bwMode="auto">
            <a:xfrm>
              <a:off x="4739" y="2362"/>
              <a:ext cx="44" cy="231"/>
            </a:xfrm>
            <a:prstGeom prst="rect">
              <a:avLst/>
            </a:prstGeom>
            <a:solidFill>
              <a:srgbClr val="FF2D64"/>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398" name="Line 78"/>
            <p:cNvSpPr>
              <a:spLocks noChangeAspect="1" noChangeShapeType="1"/>
            </p:cNvSpPr>
            <p:nvPr/>
          </p:nvSpPr>
          <p:spPr bwMode="auto">
            <a:xfrm>
              <a:off x="4478" y="2355"/>
              <a:ext cx="0" cy="23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399" name="Line 79"/>
            <p:cNvSpPr>
              <a:spLocks noChangeAspect="1" noChangeShapeType="1"/>
            </p:cNvSpPr>
            <p:nvPr/>
          </p:nvSpPr>
          <p:spPr bwMode="auto">
            <a:xfrm>
              <a:off x="4476" y="2593"/>
              <a:ext cx="2"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400" name="Line 80"/>
            <p:cNvSpPr>
              <a:spLocks noChangeAspect="1" noChangeShapeType="1"/>
            </p:cNvSpPr>
            <p:nvPr/>
          </p:nvSpPr>
          <p:spPr bwMode="auto">
            <a:xfrm>
              <a:off x="4478" y="2593"/>
              <a:ext cx="324"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401" name="Line 81"/>
            <p:cNvSpPr>
              <a:spLocks noChangeAspect="1" noChangeShapeType="1"/>
            </p:cNvSpPr>
            <p:nvPr/>
          </p:nvSpPr>
          <p:spPr bwMode="auto">
            <a:xfrm flipV="1">
              <a:off x="4478" y="2593"/>
              <a:ext cx="0"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grpSp>
      <p:sp>
        <p:nvSpPr>
          <p:cNvPr id="56402" name="Rectangle 82"/>
          <p:cNvSpPr>
            <a:spLocks noChangeArrowheads="1"/>
          </p:cNvSpPr>
          <p:nvPr/>
        </p:nvSpPr>
        <p:spPr bwMode="auto">
          <a:xfrm>
            <a:off x="7043738" y="4284663"/>
            <a:ext cx="715962"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b="1">
                <a:latin typeface="Arial" charset="0"/>
              </a:rPr>
              <a:t>Loyal Users</a:t>
            </a:r>
          </a:p>
        </p:txBody>
      </p:sp>
      <p:sp>
        <p:nvSpPr>
          <p:cNvPr id="56403" name="Rectangle 83"/>
          <p:cNvSpPr>
            <a:spLocks noChangeArrowheads="1"/>
          </p:cNvSpPr>
          <p:nvPr/>
        </p:nvSpPr>
        <p:spPr bwMode="auto">
          <a:xfrm>
            <a:off x="6796088" y="5078413"/>
            <a:ext cx="1006475"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altLang="en-US" sz="1000" b="1">
                <a:latin typeface="Arial" charset="0"/>
              </a:rPr>
              <a:t>Non-Loyal Users</a:t>
            </a:r>
            <a:endParaRPr lang="en-US" altLang="en-US" sz="4400" b="1">
              <a:latin typeface="Times New Roman" pitchFamily="18" charset="0"/>
            </a:endParaRPr>
          </a:p>
        </p:txBody>
      </p:sp>
      <p:grpSp>
        <p:nvGrpSpPr>
          <p:cNvPr id="56404" name="Group 84"/>
          <p:cNvGrpSpPr>
            <a:grpSpLocks/>
          </p:cNvGrpSpPr>
          <p:nvPr/>
        </p:nvGrpSpPr>
        <p:grpSpPr bwMode="auto">
          <a:xfrm>
            <a:off x="6953250" y="4557713"/>
            <a:ext cx="519113" cy="381000"/>
            <a:chOff x="4236" y="2835"/>
            <a:chExt cx="327" cy="240"/>
          </a:xfrm>
        </p:grpSpPr>
        <p:sp>
          <p:nvSpPr>
            <p:cNvPr id="56405" name="Rectangle 85"/>
            <p:cNvSpPr>
              <a:spLocks noChangeAspect="1" noChangeArrowheads="1"/>
            </p:cNvSpPr>
            <p:nvPr/>
          </p:nvSpPr>
          <p:spPr bwMode="auto">
            <a:xfrm>
              <a:off x="4256" y="2979"/>
              <a:ext cx="45" cy="94"/>
            </a:xfrm>
            <a:prstGeom prst="rect">
              <a:avLst/>
            </a:prstGeom>
            <a:solidFill>
              <a:srgbClr val="FF5390"/>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406" name="Rectangle 86"/>
            <p:cNvSpPr>
              <a:spLocks noChangeAspect="1" noChangeArrowheads="1"/>
            </p:cNvSpPr>
            <p:nvPr/>
          </p:nvSpPr>
          <p:spPr bwMode="auto">
            <a:xfrm>
              <a:off x="4337" y="2876"/>
              <a:ext cx="45" cy="197"/>
            </a:xfrm>
            <a:prstGeom prst="rect">
              <a:avLst/>
            </a:prstGeom>
            <a:solidFill>
              <a:srgbClr val="FF5390"/>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407" name="Rectangle 87"/>
            <p:cNvSpPr>
              <a:spLocks noChangeAspect="1" noChangeArrowheads="1"/>
            </p:cNvSpPr>
            <p:nvPr/>
          </p:nvSpPr>
          <p:spPr bwMode="auto">
            <a:xfrm>
              <a:off x="4418" y="2888"/>
              <a:ext cx="46" cy="185"/>
            </a:xfrm>
            <a:prstGeom prst="rect">
              <a:avLst/>
            </a:prstGeom>
            <a:solidFill>
              <a:srgbClr val="FF5390"/>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408" name="Rectangle 88"/>
            <p:cNvSpPr>
              <a:spLocks noChangeAspect="1" noChangeArrowheads="1"/>
            </p:cNvSpPr>
            <p:nvPr/>
          </p:nvSpPr>
          <p:spPr bwMode="auto">
            <a:xfrm>
              <a:off x="4499" y="2866"/>
              <a:ext cx="45" cy="207"/>
            </a:xfrm>
            <a:prstGeom prst="rect">
              <a:avLst/>
            </a:prstGeom>
            <a:solidFill>
              <a:srgbClr val="FF5390"/>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56409" name="Line 89"/>
            <p:cNvSpPr>
              <a:spLocks noChangeAspect="1" noChangeShapeType="1"/>
            </p:cNvSpPr>
            <p:nvPr/>
          </p:nvSpPr>
          <p:spPr bwMode="auto">
            <a:xfrm>
              <a:off x="4238" y="2835"/>
              <a:ext cx="0" cy="23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410" name="Line 90"/>
            <p:cNvSpPr>
              <a:spLocks noChangeAspect="1" noChangeShapeType="1"/>
            </p:cNvSpPr>
            <p:nvPr/>
          </p:nvSpPr>
          <p:spPr bwMode="auto">
            <a:xfrm>
              <a:off x="4236" y="3073"/>
              <a:ext cx="2"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411" name="Line 91"/>
            <p:cNvSpPr>
              <a:spLocks noChangeAspect="1" noChangeShapeType="1"/>
            </p:cNvSpPr>
            <p:nvPr/>
          </p:nvSpPr>
          <p:spPr bwMode="auto">
            <a:xfrm>
              <a:off x="4238" y="3073"/>
              <a:ext cx="325"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56412" name="Line 92"/>
            <p:cNvSpPr>
              <a:spLocks noChangeAspect="1" noChangeShapeType="1"/>
            </p:cNvSpPr>
            <p:nvPr/>
          </p:nvSpPr>
          <p:spPr bwMode="auto">
            <a:xfrm flipV="1">
              <a:off x="4238" y="3073"/>
              <a:ext cx="0"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grpSp>
      <p:sp>
        <p:nvSpPr>
          <p:cNvPr id="56413" name="Rectangle 93"/>
          <p:cNvSpPr>
            <a:spLocks noChangeArrowheads="1"/>
          </p:cNvSpPr>
          <p:nvPr/>
        </p:nvSpPr>
        <p:spPr bwMode="auto">
          <a:xfrm>
            <a:off x="1314450" y="6607175"/>
            <a:ext cx="2163763"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altLang="en-US" sz="1200">
                <a:solidFill>
                  <a:schemeClr val="bg1"/>
                </a:solidFill>
                <a:latin typeface="Arial" charset="0"/>
              </a:rPr>
              <a:t>Base: BAV USA Adults  2001</a:t>
            </a:r>
          </a:p>
        </p:txBody>
      </p:sp>
      <p:sp>
        <p:nvSpPr>
          <p:cNvPr id="56414" name="Text Box 94"/>
          <p:cNvSpPr txBox="1">
            <a:spLocks noChangeArrowheads="1"/>
          </p:cNvSpPr>
          <p:nvPr/>
        </p:nvSpPr>
        <p:spPr bwMode="auto">
          <a:xfrm>
            <a:off x="4524375" y="1954213"/>
            <a:ext cx="1379538" cy="244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spAutoFit/>
          </a:bodyPr>
          <a:lstStyle/>
          <a:p>
            <a:r>
              <a:rPr lang="en-US" sz="1600" b="1">
                <a:solidFill>
                  <a:srgbClr val="FF0000"/>
                </a:solidFill>
                <a:latin typeface="Arial" charset="0"/>
              </a:rPr>
              <a:t>Differentiation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p:txBody>
          <a:bodyPr>
            <a:normAutofit fontScale="90000"/>
          </a:bodyPr>
          <a:lstStyle/>
          <a:p>
            <a:r>
              <a:rPr lang="en-US" altLang="ja-JP" sz="4000">
                <a:solidFill>
                  <a:schemeClr val="hlink"/>
                </a:solidFill>
                <a:ea typeface="ＭＳ Ｐゴシック" charset="-128"/>
              </a:rPr>
              <a:t>Commonalty Between the Basic BAV Model and the CBBE Framework</a:t>
            </a:r>
            <a:endParaRPr lang="en-US" sz="4000">
              <a:solidFill>
                <a:schemeClr val="hlink"/>
              </a:solidFill>
            </a:endParaRPr>
          </a:p>
        </p:txBody>
      </p:sp>
      <p:sp>
        <p:nvSpPr>
          <p:cNvPr id="87043" name="Rectangle 3"/>
          <p:cNvSpPr>
            <a:spLocks noGrp="1" noChangeArrowheads="1"/>
          </p:cNvSpPr>
          <p:nvPr>
            <p:ph idx="1"/>
          </p:nvPr>
        </p:nvSpPr>
        <p:spPr/>
        <p:txBody>
          <a:bodyPr/>
          <a:lstStyle/>
          <a:p>
            <a:pPr>
              <a:lnSpc>
                <a:spcPct val="90000"/>
              </a:lnSpc>
            </a:pPr>
            <a:r>
              <a:rPr lang="en-US" altLang="ja-JP" sz="2800">
                <a:ea typeface="ＭＳ Ｐゴシック" charset="-128"/>
              </a:rPr>
              <a:t>BAV’s knowledge relates to CBBE’s brand awareness and familiarity.</a:t>
            </a:r>
          </a:p>
          <a:p>
            <a:pPr>
              <a:lnSpc>
                <a:spcPct val="90000"/>
              </a:lnSpc>
            </a:pPr>
            <a:r>
              <a:rPr lang="en-US" altLang="ja-JP" sz="2800">
                <a:ea typeface="ＭＳ Ｐゴシック" charset="-128"/>
              </a:rPr>
              <a:t>BAV’s esteem relates to CBBE’s favorability of brand associations.</a:t>
            </a:r>
          </a:p>
          <a:p>
            <a:pPr>
              <a:lnSpc>
                <a:spcPct val="90000"/>
              </a:lnSpc>
            </a:pPr>
            <a:r>
              <a:rPr lang="en-US" altLang="ja-JP" sz="2800">
                <a:ea typeface="ＭＳ Ｐゴシック" charset="-128"/>
              </a:rPr>
              <a:t>BAV’s relevance relates to CBBE’s strength of brand associations (as well as perhaps favorability).</a:t>
            </a:r>
          </a:p>
          <a:p>
            <a:pPr>
              <a:lnSpc>
                <a:spcPct val="90000"/>
              </a:lnSpc>
            </a:pPr>
            <a:r>
              <a:rPr lang="en-US" altLang="ja-JP" sz="2800">
                <a:ea typeface="ＭＳ Ｐゴシック" charset="-128"/>
              </a:rPr>
              <a:t>BAV’s energy relates to CBBE’s favorability of associations.</a:t>
            </a:r>
          </a:p>
          <a:p>
            <a:pPr>
              <a:lnSpc>
                <a:spcPct val="90000"/>
              </a:lnSpc>
            </a:pPr>
            <a:r>
              <a:rPr lang="en-US" altLang="ja-JP" sz="2800">
                <a:ea typeface="ＭＳ Ｐゴシック" charset="-128"/>
              </a:rPr>
              <a:t>BAV’s differentiation relates to CBBE’s uniqueness of brand associations.</a:t>
            </a:r>
            <a:endParaRPr lang="en-US" sz="2800"/>
          </a:p>
        </p:txBody>
      </p:sp>
      <p:sp>
        <p:nvSpPr>
          <p:cNvPr id="5" name="Slide Number Placeholder 4"/>
          <p:cNvSpPr>
            <a:spLocks noGrp="1"/>
          </p:cNvSpPr>
          <p:nvPr>
            <p:ph type="sldNum" sz="quarter" idx="12"/>
          </p:nvPr>
        </p:nvSpPr>
        <p:spPr/>
        <p:txBody>
          <a:bodyPr/>
          <a:lstStyle/>
          <a:p>
            <a:r>
              <a:rPr lang="en-US"/>
              <a:t>9.</a:t>
            </a:r>
            <a:fld id="{D32FE80C-12DD-4DAB-8EA2-E5F0AF76EE1E}" type="slidenum">
              <a:rPr lang="en-US"/>
              <a:pPr/>
              <a:t>32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592</TotalTime>
  <Words>1810</Words>
  <Application>Microsoft Office PowerPoint</Application>
  <PresentationFormat>On-screen Show (4:3)</PresentationFormat>
  <Paragraphs>473</Paragraphs>
  <Slides>32</Slides>
  <Notes>22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 MEASURING SOURCES OF BRAND EQUITY: CAPURING CUSTOMER MINDSET</vt:lpstr>
      <vt:lpstr>Qualitative Research Techniques</vt:lpstr>
      <vt:lpstr>Free Associations</vt:lpstr>
      <vt:lpstr>Qualitative Research Techniques</vt:lpstr>
      <vt:lpstr>Projective Techniques</vt:lpstr>
      <vt:lpstr>New approach: ZMET</vt:lpstr>
      <vt:lpstr>ZMET</vt:lpstr>
      <vt:lpstr>Brand Personality and Values</vt:lpstr>
      <vt:lpstr>Identifying Key Brand Personality Associations </vt:lpstr>
      <vt:lpstr>Experiential Methods </vt:lpstr>
      <vt:lpstr>Quantitative Research Techniques</vt:lpstr>
      <vt:lpstr>Awareness</vt:lpstr>
      <vt:lpstr>Awareness</vt:lpstr>
      <vt:lpstr>Image</vt:lpstr>
      <vt:lpstr>Brand Responses</vt:lpstr>
      <vt:lpstr>Brand Relationships</vt:lpstr>
      <vt:lpstr>Comprehensive Models of  Customer-Based Brand Equity</vt:lpstr>
      <vt:lpstr>Brand Dynamics</vt:lpstr>
      <vt:lpstr>Equity Engines</vt:lpstr>
      <vt:lpstr>Young &amp; Rubicam’s Brand Asset Valuator (BAV)</vt:lpstr>
      <vt:lpstr>BrandAsset® Valuator (BAV)</vt:lpstr>
      <vt:lpstr>Slide 22</vt:lpstr>
      <vt:lpstr>Healthy Brands Have Greater Differentiation than Relevance</vt:lpstr>
      <vt:lpstr>Brands with greater Relevance than Differentiation Are in Danger of Becoming Commodities </vt:lpstr>
      <vt:lpstr>More Esteem than Knowledge Means, “I’d like to get to know you better”</vt:lpstr>
      <vt:lpstr>Too Much Knowledge Can Be Dangerous: “I know you and you’re nothing special” </vt:lpstr>
      <vt:lpstr>A Two-Dimensional Framework for Diagnosing Brands: The Power Grid</vt:lpstr>
      <vt:lpstr>Brand Health Is Captured on the PowerGrid</vt:lpstr>
      <vt:lpstr>USA 1999 PowerGrid Sample</vt:lpstr>
      <vt:lpstr> Y&amp;R Resonance Research</vt:lpstr>
      <vt:lpstr>Y&amp;R Resonance Research with BAV</vt:lpstr>
      <vt:lpstr>Commonalty Between the Basic BAV Model and the CBBE Framework</vt:lpstr>
    </vt:vector>
  </TitlesOfParts>
  <Company>Pearson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Interbrand</dc:title>
  <dc:creator>Pearson Education User</dc:creator>
  <cp:lastModifiedBy>Administrator</cp:lastModifiedBy>
  <cp:revision>15</cp:revision>
  <dcterms:created xsi:type="dcterms:W3CDTF">2002-11-14T15:28:50Z</dcterms:created>
  <dcterms:modified xsi:type="dcterms:W3CDTF">2013-05-30T06:25:20Z</dcterms:modified>
</cp:coreProperties>
</file>