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669" r:id="rId2"/>
    <p:sldId id="668" r:id="rId3"/>
    <p:sldId id="681" r:id="rId4"/>
    <p:sldId id="670" r:id="rId5"/>
    <p:sldId id="590" r:id="rId6"/>
    <p:sldId id="654" r:id="rId7"/>
    <p:sldId id="682" r:id="rId8"/>
    <p:sldId id="672" r:id="rId9"/>
    <p:sldId id="674" r:id="rId10"/>
    <p:sldId id="675" r:id="rId11"/>
    <p:sldId id="673" r:id="rId12"/>
    <p:sldId id="676" r:id="rId13"/>
    <p:sldId id="677" r:id="rId14"/>
    <p:sldId id="683" r:id="rId15"/>
    <p:sldId id="678" r:id="rId16"/>
    <p:sldId id="679" r:id="rId17"/>
    <p:sldId id="680" r:id="rId18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1" autoAdjust="0"/>
    <p:restoredTop sz="94660"/>
  </p:normalViewPr>
  <p:slideViewPr>
    <p:cSldViewPr>
      <p:cViewPr varScale="1">
        <p:scale>
          <a:sx n="75" d="100"/>
          <a:sy n="75" d="100"/>
        </p:scale>
        <p:origin x="-3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7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40047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ChangeArrowheads="1"/>
          </p:cNvSpPr>
          <p:nvPr/>
        </p:nvSpPr>
        <p:spPr bwMode="auto">
          <a:xfrm>
            <a:off x="4460875" y="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6259" name="Rectangle 3"/>
          <p:cNvSpPr>
            <a:spLocks noChangeArrowheads="1"/>
          </p:cNvSpPr>
          <p:nvPr/>
        </p:nvSpPr>
        <p:spPr bwMode="auto">
          <a:xfrm>
            <a:off x="4460875" y="868680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>
                <a:latin typeface="Times New Roman" pitchFamily="18" charset="0"/>
              </a:rPr>
              <a:t>1</a:t>
            </a:r>
          </a:p>
        </p:txBody>
      </p:sp>
      <p:sp>
        <p:nvSpPr>
          <p:cNvPr id="736260" name="Rectangle 4"/>
          <p:cNvSpPr>
            <a:spLocks noChangeArrowheads="1"/>
          </p:cNvSpPr>
          <p:nvPr/>
        </p:nvSpPr>
        <p:spPr bwMode="auto">
          <a:xfrm>
            <a:off x="0" y="868680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6261" name="Rectangle 5"/>
          <p:cNvSpPr>
            <a:spLocks noChangeArrowheads="1"/>
          </p:cNvSpPr>
          <p:nvPr/>
        </p:nvSpPr>
        <p:spPr bwMode="auto">
          <a:xfrm>
            <a:off x="0" y="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62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626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30</a:t>
            </a:r>
          </a:p>
        </p:txBody>
      </p:sp>
      <p:sp>
        <p:nvSpPr>
          <p:cNvPr id="7802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029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4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30</a:t>
            </a:r>
          </a:p>
        </p:txBody>
      </p:sp>
      <p:sp>
        <p:nvSpPr>
          <p:cNvPr id="6164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4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4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64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47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31</a:t>
            </a:r>
          </a:p>
        </p:txBody>
      </p:sp>
      <p:sp>
        <p:nvSpPr>
          <p:cNvPr id="7147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47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4758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47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E462D-2CAB-4936-B9F2-987EB5359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9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9A895C27-EEF5-4CA2-AC97-83CC05F947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4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78E95E23-B6B5-4052-BCCF-5788D5CD63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9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9939EB48-59BE-4166-AD7F-E85BE8625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0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69E39E86-78CF-4B24-85F5-1537EDBD21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2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CD43BC45-0138-4D2B-9EAC-E0E58879D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69C0A7F5-0CD2-462F-8CEA-BFB31E72C4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5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D6B07D5A-4AF1-4646-BFDF-3D5EE98C7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7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574545CC-EC21-4AA7-A587-C14EE3C1BA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66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585386F9-A2C1-4177-9AF9-5233F140B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76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9396E669-41A7-4898-BAE6-B07EABC903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25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7.</a:t>
            </a:r>
            <a:fld id="{8678BD81-18B6-4FF8-9DAC-16A92D1EF3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9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7.</a:t>
            </a:r>
            <a:fld id="{3901A6E8-FF37-4F25-9257-7624A774F2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6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hyperlink" Target="http://www.sonyericsson.com/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maha.com/yamahavgn/CDA/Home/YamahaHome/0,6406,VNM%3DLIVE,00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sz="3000" dirty="0" smtClean="0">
                <a:solidFill>
                  <a:schemeClr val="hlink"/>
                </a:solidFill>
              </a:rPr>
              <a:t>BRAND </a:t>
            </a:r>
            <a:r>
              <a:rPr lang="en-US" sz="3000" dirty="0">
                <a:solidFill>
                  <a:schemeClr val="hlink"/>
                </a:solidFill>
              </a:rPr>
              <a:t>KNOWLEDGE </a:t>
            </a:r>
            <a:r>
              <a:rPr lang="en-US" sz="3000" dirty="0" smtClean="0">
                <a:solidFill>
                  <a:schemeClr val="hlink"/>
                </a:solidFill>
              </a:rPr>
              <a:t>STRUCTURES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4724400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ED8323AE-0BEB-4213-9106-5B208800F41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65480442-8943-4F8C-82D7-FBFB93169EDF}" type="slidenum">
              <a:rPr lang="en-US"/>
              <a:pPr/>
              <a:t>2</a:t>
            </a:fld>
            <a:endParaRPr lang="en-US"/>
          </a:p>
        </p:txBody>
      </p:sp>
      <p:sp>
        <p:nvSpPr>
          <p:cNvPr id="7352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52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35236" name="Group 4"/>
          <p:cNvGrpSpPr>
            <a:grpSpLocks/>
          </p:cNvGrpSpPr>
          <p:nvPr/>
        </p:nvGrpSpPr>
        <p:grpSpPr bwMode="auto">
          <a:xfrm>
            <a:off x="134938" y="736600"/>
            <a:ext cx="9007475" cy="5140325"/>
            <a:chOff x="85" y="464"/>
            <a:chExt cx="5674" cy="3238"/>
          </a:xfrm>
        </p:grpSpPr>
        <p:sp>
          <p:nvSpPr>
            <p:cNvPr id="735237" name="Freeform 5"/>
            <p:cNvSpPr>
              <a:spLocks/>
            </p:cNvSpPr>
            <p:nvPr/>
          </p:nvSpPr>
          <p:spPr bwMode="auto">
            <a:xfrm>
              <a:off x="3589" y="1630"/>
              <a:ext cx="498" cy="1476"/>
            </a:xfrm>
            <a:custGeom>
              <a:avLst/>
              <a:gdLst>
                <a:gd name="T0" fmla="*/ 0 w 498"/>
                <a:gd name="T1" fmla="*/ 0 h 1476"/>
                <a:gd name="T2" fmla="*/ 98 w 498"/>
                <a:gd name="T3" fmla="*/ 0 h 1476"/>
                <a:gd name="T4" fmla="*/ 196 w 498"/>
                <a:gd name="T5" fmla="*/ 0 h 1476"/>
                <a:gd name="T6" fmla="*/ 281 w 498"/>
                <a:gd name="T7" fmla="*/ 0 h 1476"/>
                <a:gd name="T8" fmla="*/ 353 w 498"/>
                <a:gd name="T9" fmla="*/ 0 h 1476"/>
                <a:gd name="T10" fmla="*/ 412 w 498"/>
                <a:gd name="T11" fmla="*/ 0 h 1476"/>
                <a:gd name="T12" fmla="*/ 458 w 498"/>
                <a:gd name="T13" fmla="*/ 0 h 1476"/>
                <a:gd name="T14" fmla="*/ 484 w 498"/>
                <a:gd name="T15" fmla="*/ 0 h 1476"/>
                <a:gd name="T16" fmla="*/ 497 w 498"/>
                <a:gd name="T17" fmla="*/ 0 h 1476"/>
                <a:gd name="T18" fmla="*/ 497 w 498"/>
                <a:gd name="T19" fmla="*/ 1475 h 1476"/>
                <a:gd name="T20" fmla="*/ 484 w 498"/>
                <a:gd name="T21" fmla="*/ 1475 h 1476"/>
                <a:gd name="T22" fmla="*/ 458 w 498"/>
                <a:gd name="T23" fmla="*/ 1475 h 1476"/>
                <a:gd name="T24" fmla="*/ 412 w 498"/>
                <a:gd name="T25" fmla="*/ 1475 h 1476"/>
                <a:gd name="T26" fmla="*/ 353 w 498"/>
                <a:gd name="T27" fmla="*/ 1475 h 1476"/>
                <a:gd name="T28" fmla="*/ 281 w 498"/>
                <a:gd name="T29" fmla="*/ 1475 h 1476"/>
                <a:gd name="T30" fmla="*/ 196 w 498"/>
                <a:gd name="T31" fmla="*/ 1475 h 1476"/>
                <a:gd name="T32" fmla="*/ 98 w 498"/>
                <a:gd name="T33" fmla="*/ 1475 h 1476"/>
                <a:gd name="T34" fmla="*/ 0 w 498"/>
                <a:gd name="T35" fmla="*/ 1475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1476">
                  <a:moveTo>
                    <a:pt x="0" y="0"/>
                  </a:moveTo>
                  <a:lnTo>
                    <a:pt x="98" y="0"/>
                  </a:lnTo>
                  <a:lnTo>
                    <a:pt x="196" y="0"/>
                  </a:lnTo>
                  <a:lnTo>
                    <a:pt x="281" y="0"/>
                  </a:lnTo>
                  <a:lnTo>
                    <a:pt x="353" y="0"/>
                  </a:lnTo>
                  <a:lnTo>
                    <a:pt x="412" y="0"/>
                  </a:lnTo>
                  <a:lnTo>
                    <a:pt x="458" y="0"/>
                  </a:lnTo>
                  <a:lnTo>
                    <a:pt x="484" y="0"/>
                  </a:lnTo>
                  <a:lnTo>
                    <a:pt x="497" y="0"/>
                  </a:lnTo>
                  <a:lnTo>
                    <a:pt x="497" y="1475"/>
                  </a:lnTo>
                  <a:lnTo>
                    <a:pt x="484" y="1475"/>
                  </a:lnTo>
                  <a:lnTo>
                    <a:pt x="458" y="1475"/>
                  </a:lnTo>
                  <a:lnTo>
                    <a:pt x="412" y="1475"/>
                  </a:lnTo>
                  <a:lnTo>
                    <a:pt x="353" y="1475"/>
                  </a:lnTo>
                  <a:lnTo>
                    <a:pt x="281" y="1475"/>
                  </a:lnTo>
                  <a:lnTo>
                    <a:pt x="196" y="1475"/>
                  </a:lnTo>
                  <a:lnTo>
                    <a:pt x="98" y="1475"/>
                  </a:lnTo>
                  <a:lnTo>
                    <a:pt x="0" y="147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5238" name="Freeform 6"/>
            <p:cNvSpPr>
              <a:spLocks/>
            </p:cNvSpPr>
            <p:nvPr/>
          </p:nvSpPr>
          <p:spPr bwMode="auto">
            <a:xfrm>
              <a:off x="1557" y="1175"/>
              <a:ext cx="824" cy="2358"/>
            </a:xfrm>
            <a:custGeom>
              <a:avLst/>
              <a:gdLst>
                <a:gd name="T0" fmla="*/ 0 w 824"/>
                <a:gd name="T1" fmla="*/ 0 h 2358"/>
                <a:gd name="T2" fmla="*/ 164 w 824"/>
                <a:gd name="T3" fmla="*/ 0 h 2358"/>
                <a:gd name="T4" fmla="*/ 320 w 824"/>
                <a:gd name="T5" fmla="*/ 0 h 2358"/>
                <a:gd name="T6" fmla="*/ 393 w 824"/>
                <a:gd name="T7" fmla="*/ 0 h 2358"/>
                <a:gd name="T8" fmla="*/ 461 w 824"/>
                <a:gd name="T9" fmla="*/ 0 h 2358"/>
                <a:gd name="T10" fmla="*/ 522 w 824"/>
                <a:gd name="T11" fmla="*/ 0 h 2358"/>
                <a:gd name="T12" fmla="*/ 583 w 824"/>
                <a:gd name="T13" fmla="*/ 0 h 2358"/>
                <a:gd name="T14" fmla="*/ 636 w 824"/>
                <a:gd name="T15" fmla="*/ 0 h 2358"/>
                <a:gd name="T16" fmla="*/ 682 w 824"/>
                <a:gd name="T17" fmla="*/ 0 h 2358"/>
                <a:gd name="T18" fmla="*/ 724 w 824"/>
                <a:gd name="T19" fmla="*/ 0 h 2358"/>
                <a:gd name="T20" fmla="*/ 758 w 824"/>
                <a:gd name="T21" fmla="*/ 0 h 2358"/>
                <a:gd name="T22" fmla="*/ 785 w 824"/>
                <a:gd name="T23" fmla="*/ 0 h 2358"/>
                <a:gd name="T24" fmla="*/ 808 w 824"/>
                <a:gd name="T25" fmla="*/ 0 h 2358"/>
                <a:gd name="T26" fmla="*/ 819 w 824"/>
                <a:gd name="T27" fmla="*/ 0 h 2358"/>
                <a:gd name="T28" fmla="*/ 823 w 824"/>
                <a:gd name="T29" fmla="*/ 0 h 2358"/>
                <a:gd name="T30" fmla="*/ 823 w 824"/>
                <a:gd name="T31" fmla="*/ 2357 h 2358"/>
                <a:gd name="T32" fmla="*/ 819 w 824"/>
                <a:gd name="T33" fmla="*/ 2357 h 2358"/>
                <a:gd name="T34" fmla="*/ 808 w 824"/>
                <a:gd name="T35" fmla="*/ 2357 h 2358"/>
                <a:gd name="T36" fmla="*/ 785 w 824"/>
                <a:gd name="T37" fmla="*/ 2357 h 2358"/>
                <a:gd name="T38" fmla="*/ 758 w 824"/>
                <a:gd name="T39" fmla="*/ 2357 h 2358"/>
                <a:gd name="T40" fmla="*/ 724 w 824"/>
                <a:gd name="T41" fmla="*/ 2357 h 2358"/>
                <a:gd name="T42" fmla="*/ 682 w 824"/>
                <a:gd name="T43" fmla="*/ 2357 h 2358"/>
                <a:gd name="T44" fmla="*/ 636 w 824"/>
                <a:gd name="T45" fmla="*/ 2357 h 2358"/>
                <a:gd name="T46" fmla="*/ 583 w 824"/>
                <a:gd name="T47" fmla="*/ 2357 h 2358"/>
                <a:gd name="T48" fmla="*/ 522 w 824"/>
                <a:gd name="T49" fmla="*/ 2357 h 2358"/>
                <a:gd name="T50" fmla="*/ 461 w 824"/>
                <a:gd name="T51" fmla="*/ 2357 h 2358"/>
                <a:gd name="T52" fmla="*/ 393 w 824"/>
                <a:gd name="T53" fmla="*/ 2357 h 2358"/>
                <a:gd name="T54" fmla="*/ 320 w 824"/>
                <a:gd name="T55" fmla="*/ 2357 h 2358"/>
                <a:gd name="T56" fmla="*/ 164 w 824"/>
                <a:gd name="T57" fmla="*/ 2357 h 2358"/>
                <a:gd name="T58" fmla="*/ 0 w 824"/>
                <a:gd name="T59" fmla="*/ 2357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4" h="2358">
                  <a:moveTo>
                    <a:pt x="0" y="0"/>
                  </a:moveTo>
                  <a:lnTo>
                    <a:pt x="164" y="0"/>
                  </a:lnTo>
                  <a:lnTo>
                    <a:pt x="320" y="0"/>
                  </a:lnTo>
                  <a:lnTo>
                    <a:pt x="393" y="0"/>
                  </a:lnTo>
                  <a:lnTo>
                    <a:pt x="461" y="0"/>
                  </a:lnTo>
                  <a:lnTo>
                    <a:pt x="522" y="0"/>
                  </a:lnTo>
                  <a:lnTo>
                    <a:pt x="583" y="0"/>
                  </a:lnTo>
                  <a:lnTo>
                    <a:pt x="636" y="0"/>
                  </a:lnTo>
                  <a:lnTo>
                    <a:pt x="682" y="0"/>
                  </a:lnTo>
                  <a:lnTo>
                    <a:pt x="724" y="0"/>
                  </a:lnTo>
                  <a:lnTo>
                    <a:pt x="758" y="0"/>
                  </a:lnTo>
                  <a:lnTo>
                    <a:pt x="785" y="0"/>
                  </a:lnTo>
                  <a:lnTo>
                    <a:pt x="808" y="0"/>
                  </a:lnTo>
                  <a:lnTo>
                    <a:pt x="819" y="0"/>
                  </a:lnTo>
                  <a:lnTo>
                    <a:pt x="823" y="0"/>
                  </a:lnTo>
                  <a:lnTo>
                    <a:pt x="823" y="2357"/>
                  </a:lnTo>
                  <a:lnTo>
                    <a:pt x="819" y="2357"/>
                  </a:lnTo>
                  <a:lnTo>
                    <a:pt x="808" y="2357"/>
                  </a:lnTo>
                  <a:lnTo>
                    <a:pt x="785" y="2357"/>
                  </a:lnTo>
                  <a:lnTo>
                    <a:pt x="758" y="2357"/>
                  </a:lnTo>
                  <a:lnTo>
                    <a:pt x="724" y="2357"/>
                  </a:lnTo>
                  <a:lnTo>
                    <a:pt x="682" y="2357"/>
                  </a:lnTo>
                  <a:lnTo>
                    <a:pt x="636" y="2357"/>
                  </a:lnTo>
                  <a:lnTo>
                    <a:pt x="583" y="2357"/>
                  </a:lnTo>
                  <a:lnTo>
                    <a:pt x="522" y="2357"/>
                  </a:lnTo>
                  <a:lnTo>
                    <a:pt x="461" y="2357"/>
                  </a:lnTo>
                  <a:lnTo>
                    <a:pt x="393" y="2357"/>
                  </a:lnTo>
                  <a:lnTo>
                    <a:pt x="320" y="2357"/>
                  </a:lnTo>
                  <a:lnTo>
                    <a:pt x="164" y="2357"/>
                  </a:lnTo>
                  <a:lnTo>
                    <a:pt x="0" y="2357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735239" name="Group 7"/>
            <p:cNvGrpSpPr>
              <a:grpSpLocks/>
            </p:cNvGrpSpPr>
            <p:nvPr/>
          </p:nvGrpSpPr>
          <p:grpSpPr bwMode="auto">
            <a:xfrm>
              <a:off x="85" y="464"/>
              <a:ext cx="5674" cy="286"/>
              <a:chOff x="85" y="464"/>
              <a:chExt cx="5674" cy="286"/>
            </a:xfrm>
          </p:grpSpPr>
          <p:sp>
            <p:nvSpPr>
              <p:cNvPr id="735240" name="Rectangle 8"/>
              <p:cNvSpPr>
                <a:spLocks noChangeArrowheads="1"/>
              </p:cNvSpPr>
              <p:nvPr/>
            </p:nvSpPr>
            <p:spPr bwMode="auto">
              <a:xfrm>
                <a:off x="85" y="464"/>
                <a:ext cx="567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400" b="1">
                    <a:latin typeface="Times New Roman" pitchFamily="18" charset="0"/>
                  </a:rPr>
                  <a:t>Figure 2-9    Building Customer-Based Brand Equity</a:t>
                </a:r>
                <a:endParaRPr lang="en-US" sz="1000" b="1" i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BRAND BUILDING TOOLS AND OBJECTIVES  	 CONSUMER KNOWLEDGE EFFECTS	               BRANDING BENEFITS	</a:t>
                </a:r>
              </a:p>
            </p:txBody>
          </p:sp>
          <p:sp>
            <p:nvSpPr>
              <p:cNvPr id="735241" name="Line 9"/>
              <p:cNvSpPr>
                <a:spLocks noChangeShapeType="1"/>
              </p:cNvSpPr>
              <p:nvPr/>
            </p:nvSpPr>
            <p:spPr bwMode="auto">
              <a:xfrm>
                <a:off x="3911" y="665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42" name="Line 10"/>
              <p:cNvSpPr>
                <a:spLocks noChangeShapeType="1"/>
              </p:cNvSpPr>
              <p:nvPr/>
            </p:nvSpPr>
            <p:spPr bwMode="auto">
              <a:xfrm>
                <a:off x="1893" y="657"/>
                <a:ext cx="5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35243" name="Group 11"/>
            <p:cNvGrpSpPr>
              <a:grpSpLocks/>
            </p:cNvGrpSpPr>
            <p:nvPr/>
          </p:nvGrpSpPr>
          <p:grpSpPr bwMode="auto">
            <a:xfrm>
              <a:off x="98" y="945"/>
              <a:ext cx="1455" cy="813"/>
              <a:chOff x="98" y="945"/>
              <a:chExt cx="1455" cy="813"/>
            </a:xfrm>
          </p:grpSpPr>
          <p:sp>
            <p:nvSpPr>
              <p:cNvPr id="735244" name="Rectangle 12"/>
              <p:cNvSpPr>
                <a:spLocks noChangeArrowheads="1"/>
              </p:cNvSpPr>
              <p:nvPr/>
            </p:nvSpPr>
            <p:spPr bwMode="auto">
              <a:xfrm>
                <a:off x="98" y="945"/>
                <a:ext cx="1455" cy="81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           Choosing Brand Elements</a:t>
                </a:r>
              </a:p>
              <a:p>
                <a:pPr>
                  <a:tabLst>
                    <a:tab pos="1143000" algn="l"/>
                  </a:tabLst>
                </a:pPr>
                <a:endParaRPr lang="en-US" sz="800" b="1">
                  <a:latin typeface="Times New Roman" pitchFamily="18" charset="0"/>
                </a:endParaRP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Brand name	Memorability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Logo	Meaningfulness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Symbol	Appeal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Character	Transferability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Packaging	Adaptability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Slogan	Protectability</a:t>
                </a:r>
              </a:p>
            </p:txBody>
          </p:sp>
          <p:sp>
            <p:nvSpPr>
              <p:cNvPr id="735245" name="Freeform 13"/>
              <p:cNvSpPr>
                <a:spLocks/>
              </p:cNvSpPr>
              <p:nvPr/>
            </p:nvSpPr>
            <p:spPr bwMode="auto">
              <a:xfrm>
                <a:off x="629" y="1153"/>
                <a:ext cx="85" cy="559"/>
              </a:xfrm>
              <a:custGeom>
                <a:avLst/>
                <a:gdLst>
                  <a:gd name="T0" fmla="*/ 0 w 85"/>
                  <a:gd name="T1" fmla="*/ 0 h 559"/>
                  <a:gd name="T2" fmla="*/ 18 w 85"/>
                  <a:gd name="T3" fmla="*/ 2 h 559"/>
                  <a:gd name="T4" fmla="*/ 30 w 85"/>
                  <a:gd name="T5" fmla="*/ 10 h 559"/>
                  <a:gd name="T6" fmla="*/ 35 w 85"/>
                  <a:gd name="T7" fmla="*/ 16 h 559"/>
                  <a:gd name="T8" fmla="*/ 38 w 85"/>
                  <a:gd name="T9" fmla="*/ 21 h 559"/>
                  <a:gd name="T10" fmla="*/ 40 w 85"/>
                  <a:gd name="T11" fmla="*/ 30 h 559"/>
                  <a:gd name="T12" fmla="*/ 42 w 85"/>
                  <a:gd name="T13" fmla="*/ 38 h 559"/>
                  <a:gd name="T14" fmla="*/ 42 w 85"/>
                  <a:gd name="T15" fmla="*/ 246 h 559"/>
                  <a:gd name="T16" fmla="*/ 43 w 85"/>
                  <a:gd name="T17" fmla="*/ 254 h 559"/>
                  <a:gd name="T18" fmla="*/ 45 w 85"/>
                  <a:gd name="T19" fmla="*/ 262 h 559"/>
                  <a:gd name="T20" fmla="*/ 48 w 85"/>
                  <a:gd name="T21" fmla="*/ 268 h 559"/>
                  <a:gd name="T22" fmla="*/ 54 w 85"/>
                  <a:gd name="T23" fmla="*/ 273 h 559"/>
                  <a:gd name="T24" fmla="*/ 68 w 85"/>
                  <a:gd name="T25" fmla="*/ 282 h 559"/>
                  <a:gd name="T26" fmla="*/ 84 w 85"/>
                  <a:gd name="T27" fmla="*/ 284 h 559"/>
                  <a:gd name="T28" fmla="*/ 68 w 85"/>
                  <a:gd name="T29" fmla="*/ 287 h 559"/>
                  <a:gd name="T30" fmla="*/ 54 w 85"/>
                  <a:gd name="T31" fmla="*/ 298 h 559"/>
                  <a:gd name="T32" fmla="*/ 48 w 85"/>
                  <a:gd name="T33" fmla="*/ 303 h 559"/>
                  <a:gd name="T34" fmla="*/ 45 w 85"/>
                  <a:gd name="T35" fmla="*/ 309 h 559"/>
                  <a:gd name="T36" fmla="*/ 43 w 85"/>
                  <a:gd name="T37" fmla="*/ 317 h 559"/>
                  <a:gd name="T38" fmla="*/ 42 w 85"/>
                  <a:gd name="T39" fmla="*/ 325 h 559"/>
                  <a:gd name="T40" fmla="*/ 42 w 85"/>
                  <a:gd name="T41" fmla="*/ 517 h 559"/>
                  <a:gd name="T42" fmla="*/ 40 w 85"/>
                  <a:gd name="T43" fmla="*/ 525 h 559"/>
                  <a:gd name="T44" fmla="*/ 38 w 85"/>
                  <a:gd name="T45" fmla="*/ 533 h 559"/>
                  <a:gd name="T46" fmla="*/ 35 w 85"/>
                  <a:gd name="T47" fmla="*/ 539 h 559"/>
                  <a:gd name="T48" fmla="*/ 30 w 85"/>
                  <a:gd name="T49" fmla="*/ 547 h 559"/>
                  <a:gd name="T50" fmla="*/ 18 w 85"/>
                  <a:gd name="T51" fmla="*/ 555 h 559"/>
                  <a:gd name="T52" fmla="*/ 0 w 85"/>
                  <a:gd name="T53" fmla="*/ 558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5" h="559">
                    <a:moveTo>
                      <a:pt x="0" y="0"/>
                    </a:moveTo>
                    <a:lnTo>
                      <a:pt x="18" y="2"/>
                    </a:lnTo>
                    <a:lnTo>
                      <a:pt x="30" y="10"/>
                    </a:lnTo>
                    <a:lnTo>
                      <a:pt x="35" y="16"/>
                    </a:lnTo>
                    <a:lnTo>
                      <a:pt x="38" y="21"/>
                    </a:lnTo>
                    <a:lnTo>
                      <a:pt x="40" y="30"/>
                    </a:lnTo>
                    <a:lnTo>
                      <a:pt x="42" y="38"/>
                    </a:lnTo>
                    <a:lnTo>
                      <a:pt x="42" y="246"/>
                    </a:lnTo>
                    <a:lnTo>
                      <a:pt x="43" y="254"/>
                    </a:lnTo>
                    <a:lnTo>
                      <a:pt x="45" y="262"/>
                    </a:lnTo>
                    <a:lnTo>
                      <a:pt x="48" y="268"/>
                    </a:lnTo>
                    <a:lnTo>
                      <a:pt x="54" y="273"/>
                    </a:lnTo>
                    <a:lnTo>
                      <a:pt x="68" y="282"/>
                    </a:lnTo>
                    <a:lnTo>
                      <a:pt x="84" y="284"/>
                    </a:lnTo>
                    <a:lnTo>
                      <a:pt x="68" y="287"/>
                    </a:lnTo>
                    <a:lnTo>
                      <a:pt x="54" y="298"/>
                    </a:lnTo>
                    <a:lnTo>
                      <a:pt x="48" y="303"/>
                    </a:lnTo>
                    <a:lnTo>
                      <a:pt x="45" y="309"/>
                    </a:lnTo>
                    <a:lnTo>
                      <a:pt x="43" y="317"/>
                    </a:lnTo>
                    <a:lnTo>
                      <a:pt x="42" y="325"/>
                    </a:lnTo>
                    <a:lnTo>
                      <a:pt x="42" y="517"/>
                    </a:lnTo>
                    <a:lnTo>
                      <a:pt x="40" y="525"/>
                    </a:lnTo>
                    <a:lnTo>
                      <a:pt x="38" y="533"/>
                    </a:lnTo>
                    <a:lnTo>
                      <a:pt x="35" y="539"/>
                    </a:lnTo>
                    <a:lnTo>
                      <a:pt x="30" y="547"/>
                    </a:lnTo>
                    <a:lnTo>
                      <a:pt x="18" y="555"/>
                    </a:lnTo>
                    <a:lnTo>
                      <a:pt x="0" y="558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46" name="Line 14"/>
              <p:cNvSpPr>
                <a:spLocks noChangeShapeType="1"/>
              </p:cNvSpPr>
              <p:nvPr/>
            </p:nvSpPr>
            <p:spPr bwMode="auto">
              <a:xfrm>
                <a:off x="715" y="1440"/>
                <a:ext cx="1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47" name="Line 15"/>
              <p:cNvSpPr>
                <a:spLocks noChangeShapeType="1"/>
              </p:cNvSpPr>
              <p:nvPr/>
            </p:nvSpPr>
            <p:spPr bwMode="auto">
              <a:xfrm>
                <a:off x="99" y="1083"/>
                <a:ext cx="145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35248" name="Group 16"/>
            <p:cNvGrpSpPr>
              <a:grpSpLocks/>
            </p:cNvGrpSpPr>
            <p:nvPr/>
          </p:nvGrpSpPr>
          <p:grpSpPr bwMode="auto">
            <a:xfrm>
              <a:off x="101" y="1996"/>
              <a:ext cx="2178" cy="640"/>
              <a:chOff x="101" y="1996"/>
              <a:chExt cx="2178" cy="640"/>
            </a:xfrm>
          </p:grpSpPr>
          <p:sp>
            <p:nvSpPr>
              <p:cNvPr id="735249" name="Rectangle 17"/>
              <p:cNvSpPr>
                <a:spLocks noChangeArrowheads="1"/>
              </p:cNvSpPr>
              <p:nvPr/>
            </p:nvSpPr>
            <p:spPr bwMode="auto">
              <a:xfrm>
                <a:off x="101" y="1996"/>
                <a:ext cx="2174" cy="6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                       Developing Marketing Programs</a:t>
                </a:r>
              </a:p>
              <a:p>
                <a:pPr>
                  <a:tabLst>
                    <a:tab pos="1490663" algn="l"/>
                  </a:tabLst>
                </a:pPr>
                <a:endParaRPr lang="en-US" sz="1000" b="1">
                  <a:latin typeface="Times New Roman" pitchFamily="18" charset="0"/>
                </a:endParaRP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Product	Tangible and intangible benefits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Price	Value perceptions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Distribution channels	Integrate”push” and “pull”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Communications	Mix and match options</a:t>
                </a:r>
              </a:p>
            </p:txBody>
          </p:sp>
          <p:sp>
            <p:nvSpPr>
              <p:cNvPr id="735250" name="Line 18"/>
              <p:cNvSpPr>
                <a:spLocks noChangeShapeType="1"/>
              </p:cNvSpPr>
              <p:nvPr/>
            </p:nvSpPr>
            <p:spPr bwMode="auto">
              <a:xfrm>
                <a:off x="102" y="2134"/>
                <a:ext cx="217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51" name="Line 19"/>
              <p:cNvSpPr>
                <a:spLocks noChangeShapeType="1"/>
              </p:cNvSpPr>
              <p:nvPr/>
            </p:nvSpPr>
            <p:spPr bwMode="auto">
              <a:xfrm>
                <a:off x="463" y="2271"/>
                <a:ext cx="6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52" name="Line 20"/>
              <p:cNvSpPr>
                <a:spLocks noChangeShapeType="1"/>
              </p:cNvSpPr>
              <p:nvPr/>
            </p:nvSpPr>
            <p:spPr bwMode="auto">
              <a:xfrm>
                <a:off x="362" y="2366"/>
                <a:ext cx="7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53" name="Line 21"/>
              <p:cNvSpPr>
                <a:spLocks noChangeShapeType="1"/>
              </p:cNvSpPr>
              <p:nvPr/>
            </p:nvSpPr>
            <p:spPr bwMode="auto">
              <a:xfrm>
                <a:off x="924" y="2462"/>
                <a:ext cx="15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54" name="Line 22"/>
              <p:cNvSpPr>
                <a:spLocks noChangeShapeType="1"/>
              </p:cNvSpPr>
              <p:nvPr/>
            </p:nvSpPr>
            <p:spPr bwMode="auto">
              <a:xfrm>
                <a:off x="774" y="2558"/>
                <a:ext cx="2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35255" name="Group 23"/>
            <p:cNvGrpSpPr>
              <a:grpSpLocks/>
            </p:cNvGrpSpPr>
            <p:nvPr/>
          </p:nvGrpSpPr>
          <p:grpSpPr bwMode="auto">
            <a:xfrm>
              <a:off x="99" y="2889"/>
              <a:ext cx="1794" cy="813"/>
              <a:chOff x="99" y="2889"/>
              <a:chExt cx="1794" cy="813"/>
            </a:xfrm>
          </p:grpSpPr>
          <p:sp>
            <p:nvSpPr>
              <p:cNvPr id="735256" name="Rectangle 24"/>
              <p:cNvSpPr>
                <a:spLocks noChangeArrowheads="1"/>
              </p:cNvSpPr>
              <p:nvPr/>
            </p:nvSpPr>
            <p:spPr bwMode="auto">
              <a:xfrm>
                <a:off x="99" y="2889"/>
                <a:ext cx="1794" cy="81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Leverage of Secondary Associations</a:t>
                </a:r>
              </a:p>
              <a:p>
                <a:endParaRPr lang="en-US" sz="8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Company	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Country of origin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Channel of distribution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Other brands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Endorsor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Event</a:t>
                </a:r>
              </a:p>
            </p:txBody>
          </p:sp>
          <p:sp>
            <p:nvSpPr>
              <p:cNvPr id="735257" name="Rectangle 25"/>
              <p:cNvSpPr>
                <a:spLocks noChangeArrowheads="1"/>
              </p:cNvSpPr>
              <p:nvPr/>
            </p:nvSpPr>
            <p:spPr bwMode="auto">
              <a:xfrm>
                <a:off x="1179" y="3225"/>
                <a:ext cx="651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Awareness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Meaningfulness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Transferability</a:t>
                </a:r>
              </a:p>
            </p:txBody>
          </p:sp>
          <p:sp>
            <p:nvSpPr>
              <p:cNvPr id="735258" name="Freeform 26"/>
              <p:cNvSpPr>
                <a:spLocks/>
              </p:cNvSpPr>
              <p:nvPr/>
            </p:nvSpPr>
            <p:spPr bwMode="auto">
              <a:xfrm>
                <a:off x="961" y="3108"/>
                <a:ext cx="113" cy="558"/>
              </a:xfrm>
              <a:custGeom>
                <a:avLst/>
                <a:gdLst>
                  <a:gd name="T0" fmla="*/ 0 w 113"/>
                  <a:gd name="T1" fmla="*/ 0 h 558"/>
                  <a:gd name="T2" fmla="*/ 23 w 113"/>
                  <a:gd name="T3" fmla="*/ 6 h 558"/>
                  <a:gd name="T4" fmla="*/ 40 w 113"/>
                  <a:gd name="T5" fmla="*/ 12 h 558"/>
                  <a:gd name="T6" fmla="*/ 47 w 113"/>
                  <a:gd name="T7" fmla="*/ 18 h 558"/>
                  <a:gd name="T8" fmla="*/ 52 w 113"/>
                  <a:gd name="T9" fmla="*/ 23 h 558"/>
                  <a:gd name="T10" fmla="*/ 54 w 113"/>
                  <a:gd name="T11" fmla="*/ 35 h 558"/>
                  <a:gd name="T12" fmla="*/ 56 w 113"/>
                  <a:gd name="T13" fmla="*/ 41 h 558"/>
                  <a:gd name="T14" fmla="*/ 56 w 113"/>
                  <a:gd name="T15" fmla="*/ 246 h 558"/>
                  <a:gd name="T16" fmla="*/ 57 w 113"/>
                  <a:gd name="T17" fmla="*/ 252 h 558"/>
                  <a:gd name="T18" fmla="*/ 61 w 113"/>
                  <a:gd name="T19" fmla="*/ 258 h 558"/>
                  <a:gd name="T20" fmla="*/ 66 w 113"/>
                  <a:gd name="T21" fmla="*/ 264 h 558"/>
                  <a:gd name="T22" fmla="*/ 73 w 113"/>
                  <a:gd name="T23" fmla="*/ 270 h 558"/>
                  <a:gd name="T24" fmla="*/ 90 w 113"/>
                  <a:gd name="T25" fmla="*/ 281 h 558"/>
                  <a:gd name="T26" fmla="*/ 112 w 113"/>
                  <a:gd name="T27" fmla="*/ 281 h 558"/>
                  <a:gd name="T28" fmla="*/ 90 w 113"/>
                  <a:gd name="T29" fmla="*/ 287 h 558"/>
                  <a:gd name="T30" fmla="*/ 73 w 113"/>
                  <a:gd name="T31" fmla="*/ 293 h 558"/>
                  <a:gd name="T32" fmla="*/ 66 w 113"/>
                  <a:gd name="T33" fmla="*/ 299 h 558"/>
                  <a:gd name="T34" fmla="*/ 61 w 113"/>
                  <a:gd name="T35" fmla="*/ 311 h 558"/>
                  <a:gd name="T36" fmla="*/ 57 w 113"/>
                  <a:gd name="T37" fmla="*/ 317 h 558"/>
                  <a:gd name="T38" fmla="*/ 56 w 113"/>
                  <a:gd name="T39" fmla="*/ 322 h 558"/>
                  <a:gd name="T40" fmla="*/ 56 w 113"/>
                  <a:gd name="T41" fmla="*/ 516 h 558"/>
                  <a:gd name="T42" fmla="*/ 54 w 113"/>
                  <a:gd name="T43" fmla="*/ 522 h 558"/>
                  <a:gd name="T44" fmla="*/ 52 w 113"/>
                  <a:gd name="T45" fmla="*/ 534 h 558"/>
                  <a:gd name="T46" fmla="*/ 47 w 113"/>
                  <a:gd name="T47" fmla="*/ 539 h 558"/>
                  <a:gd name="T48" fmla="*/ 40 w 113"/>
                  <a:gd name="T49" fmla="*/ 545 h 558"/>
                  <a:gd name="T50" fmla="*/ 23 w 113"/>
                  <a:gd name="T51" fmla="*/ 557 h 558"/>
                  <a:gd name="T52" fmla="*/ 0 w 113"/>
                  <a:gd name="T53" fmla="*/ 557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3" h="558">
                    <a:moveTo>
                      <a:pt x="0" y="0"/>
                    </a:moveTo>
                    <a:lnTo>
                      <a:pt x="23" y="6"/>
                    </a:lnTo>
                    <a:lnTo>
                      <a:pt x="40" y="12"/>
                    </a:lnTo>
                    <a:lnTo>
                      <a:pt x="47" y="18"/>
                    </a:lnTo>
                    <a:lnTo>
                      <a:pt x="52" y="23"/>
                    </a:lnTo>
                    <a:lnTo>
                      <a:pt x="54" y="35"/>
                    </a:lnTo>
                    <a:lnTo>
                      <a:pt x="56" y="41"/>
                    </a:lnTo>
                    <a:lnTo>
                      <a:pt x="56" y="246"/>
                    </a:lnTo>
                    <a:lnTo>
                      <a:pt x="57" y="252"/>
                    </a:lnTo>
                    <a:lnTo>
                      <a:pt x="61" y="258"/>
                    </a:lnTo>
                    <a:lnTo>
                      <a:pt x="66" y="264"/>
                    </a:lnTo>
                    <a:lnTo>
                      <a:pt x="73" y="270"/>
                    </a:lnTo>
                    <a:lnTo>
                      <a:pt x="90" y="281"/>
                    </a:lnTo>
                    <a:lnTo>
                      <a:pt x="112" y="281"/>
                    </a:lnTo>
                    <a:lnTo>
                      <a:pt x="90" y="287"/>
                    </a:lnTo>
                    <a:lnTo>
                      <a:pt x="73" y="293"/>
                    </a:lnTo>
                    <a:lnTo>
                      <a:pt x="66" y="299"/>
                    </a:lnTo>
                    <a:lnTo>
                      <a:pt x="61" y="311"/>
                    </a:lnTo>
                    <a:lnTo>
                      <a:pt x="57" y="317"/>
                    </a:lnTo>
                    <a:lnTo>
                      <a:pt x="56" y="322"/>
                    </a:lnTo>
                    <a:lnTo>
                      <a:pt x="56" y="516"/>
                    </a:lnTo>
                    <a:lnTo>
                      <a:pt x="54" y="522"/>
                    </a:lnTo>
                    <a:lnTo>
                      <a:pt x="52" y="534"/>
                    </a:lnTo>
                    <a:lnTo>
                      <a:pt x="47" y="539"/>
                    </a:lnTo>
                    <a:lnTo>
                      <a:pt x="40" y="545"/>
                    </a:lnTo>
                    <a:lnTo>
                      <a:pt x="23" y="557"/>
                    </a:lnTo>
                    <a:lnTo>
                      <a:pt x="0" y="557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59" name="Line 27"/>
              <p:cNvSpPr>
                <a:spLocks noChangeShapeType="1"/>
              </p:cNvSpPr>
              <p:nvPr/>
            </p:nvSpPr>
            <p:spPr bwMode="auto">
              <a:xfrm>
                <a:off x="1067" y="3390"/>
                <a:ext cx="1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60" name="Line 28"/>
              <p:cNvSpPr>
                <a:spLocks noChangeShapeType="1"/>
              </p:cNvSpPr>
              <p:nvPr/>
            </p:nvSpPr>
            <p:spPr bwMode="auto">
              <a:xfrm>
                <a:off x="105" y="3027"/>
                <a:ext cx="17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35261" name="Rectangle 29"/>
            <p:cNvSpPr>
              <a:spLocks noChangeArrowheads="1"/>
            </p:cNvSpPr>
            <p:nvPr/>
          </p:nvSpPr>
          <p:spPr bwMode="auto">
            <a:xfrm>
              <a:off x="4231" y="1097"/>
              <a:ext cx="1405" cy="256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7475" indent="-117475"/>
              <a:r>
                <a:rPr lang="en-US" sz="1000" b="1">
                  <a:latin typeface="Times New Roman" pitchFamily="18" charset="0"/>
                </a:rPr>
                <a:t>                  Possible Outcomes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Greater loyalty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Less vulnerability to competitive marketing actions and crises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Larger margins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elastic response to price decreases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inelastic response to price increases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Greater trade cooperation and support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Increased marketing communication efficiency and effectiveness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Possible licensing opportunities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favorable brand extension evaluations</a:t>
              </a:r>
            </a:p>
            <a:p>
              <a:pPr marL="117475" indent="-117475" eaLnBrk="1" hangingPunct="1"/>
              <a:endParaRPr lang="en-US" sz="1000" b="1">
                <a:latin typeface="Times New Roman" pitchFamily="18" charset="0"/>
              </a:endParaRPr>
            </a:p>
          </p:txBody>
        </p:sp>
        <p:sp>
          <p:nvSpPr>
            <p:cNvPr id="735262" name="Line 30"/>
            <p:cNvSpPr>
              <a:spLocks noChangeShapeType="1"/>
            </p:cNvSpPr>
            <p:nvPr/>
          </p:nvSpPr>
          <p:spPr bwMode="auto">
            <a:xfrm>
              <a:off x="4235" y="1235"/>
              <a:ext cx="14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5263" name="Line 31"/>
            <p:cNvSpPr>
              <a:spLocks noChangeShapeType="1"/>
            </p:cNvSpPr>
            <p:nvPr/>
          </p:nvSpPr>
          <p:spPr bwMode="auto">
            <a:xfrm>
              <a:off x="2279" y="2325"/>
              <a:ext cx="1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5264" name="Line 32"/>
            <p:cNvSpPr>
              <a:spLocks noChangeShapeType="1"/>
            </p:cNvSpPr>
            <p:nvPr/>
          </p:nvSpPr>
          <p:spPr bwMode="auto">
            <a:xfrm>
              <a:off x="2381" y="1627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5265" name="Line 33"/>
            <p:cNvSpPr>
              <a:spLocks noChangeShapeType="1"/>
            </p:cNvSpPr>
            <p:nvPr/>
          </p:nvSpPr>
          <p:spPr bwMode="auto">
            <a:xfrm>
              <a:off x="2387" y="3108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735266" name="Group 34"/>
            <p:cNvGrpSpPr>
              <a:grpSpLocks/>
            </p:cNvGrpSpPr>
            <p:nvPr/>
          </p:nvGrpSpPr>
          <p:grpSpPr bwMode="auto">
            <a:xfrm>
              <a:off x="2502" y="1107"/>
              <a:ext cx="1474" cy="928"/>
              <a:chOff x="2502" y="1107"/>
              <a:chExt cx="1474" cy="928"/>
            </a:xfrm>
          </p:grpSpPr>
          <p:sp>
            <p:nvSpPr>
              <p:cNvPr id="735267" name="Rectangle 35"/>
              <p:cNvSpPr>
                <a:spLocks noChangeArrowheads="1"/>
              </p:cNvSpPr>
              <p:nvPr/>
            </p:nvSpPr>
            <p:spPr bwMode="auto">
              <a:xfrm>
                <a:off x="2502" y="1107"/>
                <a:ext cx="1474" cy="92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        Brand Awareness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Depth	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Breadth</a:t>
                </a:r>
              </a:p>
              <a:p>
                <a:pPr eaLnBrk="1" hangingPunct="1"/>
                <a:endParaRPr lang="en-US" sz="1000" b="1">
                  <a:latin typeface="Times New Roman" pitchFamily="18" charset="0"/>
                </a:endParaRPr>
              </a:p>
            </p:txBody>
          </p:sp>
          <p:sp>
            <p:nvSpPr>
              <p:cNvPr id="735268" name="Line 36"/>
              <p:cNvSpPr>
                <a:spLocks noChangeShapeType="1"/>
              </p:cNvSpPr>
              <p:nvPr/>
            </p:nvSpPr>
            <p:spPr bwMode="auto">
              <a:xfrm>
                <a:off x="2511" y="1245"/>
                <a:ext cx="146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69" name="AutoShape 37"/>
              <p:cNvSpPr>
                <a:spLocks noChangeArrowheads="1"/>
              </p:cNvSpPr>
              <p:nvPr/>
            </p:nvSpPr>
            <p:spPr bwMode="auto">
              <a:xfrm rot="16200000">
                <a:off x="3005" y="1631"/>
                <a:ext cx="158" cy="462"/>
              </a:xfrm>
              <a:prstGeom prst="triangle">
                <a:avLst>
                  <a:gd name="adj" fmla="val 49972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5270" name="AutoShape 38"/>
              <p:cNvSpPr>
                <a:spLocks noChangeArrowheads="1"/>
              </p:cNvSpPr>
              <p:nvPr/>
            </p:nvSpPr>
            <p:spPr bwMode="auto">
              <a:xfrm rot="16200000">
                <a:off x="2957" y="1239"/>
                <a:ext cx="126" cy="462"/>
              </a:xfrm>
              <a:prstGeom prst="triangle">
                <a:avLst>
                  <a:gd name="adj" fmla="val 49972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5271" name="Rectangle 39"/>
              <p:cNvSpPr>
                <a:spLocks noChangeArrowheads="1"/>
              </p:cNvSpPr>
              <p:nvPr/>
            </p:nvSpPr>
            <p:spPr bwMode="auto">
              <a:xfrm>
                <a:off x="3140" y="1360"/>
                <a:ext cx="575" cy="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Recall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Recognition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Purchase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Consumption</a:t>
                </a:r>
              </a:p>
            </p:txBody>
          </p:sp>
        </p:grpSp>
        <p:grpSp>
          <p:nvGrpSpPr>
            <p:cNvPr id="735272" name="Group 40"/>
            <p:cNvGrpSpPr>
              <a:grpSpLocks/>
            </p:cNvGrpSpPr>
            <p:nvPr/>
          </p:nvGrpSpPr>
          <p:grpSpPr bwMode="auto">
            <a:xfrm>
              <a:off x="2502" y="2529"/>
              <a:ext cx="1482" cy="1120"/>
              <a:chOff x="2502" y="2529"/>
              <a:chExt cx="1482" cy="1120"/>
            </a:xfrm>
          </p:grpSpPr>
          <p:sp>
            <p:nvSpPr>
              <p:cNvPr id="735273" name="Rectangle 41"/>
              <p:cNvSpPr>
                <a:spLocks noChangeArrowheads="1"/>
              </p:cNvSpPr>
              <p:nvPr/>
            </p:nvSpPr>
            <p:spPr bwMode="auto">
              <a:xfrm>
                <a:off x="2502" y="2529"/>
                <a:ext cx="1482" cy="112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       Brand Associations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Strong	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Favorable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Unique</a:t>
                </a:r>
              </a:p>
              <a:p>
                <a:pPr eaLnBrk="1" hangingPunct="1"/>
                <a:endParaRPr lang="en-US" sz="1000" b="1">
                  <a:latin typeface="Times New Roman" pitchFamily="18" charset="0"/>
                </a:endParaRPr>
              </a:p>
            </p:txBody>
          </p:sp>
          <p:sp>
            <p:nvSpPr>
              <p:cNvPr id="735274" name="Line 42"/>
              <p:cNvSpPr>
                <a:spLocks noChangeShapeType="1"/>
              </p:cNvSpPr>
              <p:nvPr/>
            </p:nvSpPr>
            <p:spPr bwMode="auto">
              <a:xfrm>
                <a:off x="2511" y="2667"/>
                <a:ext cx="146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5275" name="AutoShape 43"/>
              <p:cNvSpPr>
                <a:spLocks noChangeArrowheads="1"/>
              </p:cNvSpPr>
              <p:nvPr/>
            </p:nvSpPr>
            <p:spPr bwMode="auto">
              <a:xfrm rot="16200000">
                <a:off x="2993" y="3245"/>
                <a:ext cx="126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5276" name="AutoShape 44"/>
              <p:cNvSpPr>
                <a:spLocks noChangeArrowheads="1"/>
              </p:cNvSpPr>
              <p:nvPr/>
            </p:nvSpPr>
            <p:spPr bwMode="auto">
              <a:xfrm rot="16200000">
                <a:off x="3081" y="2961"/>
                <a:ext cx="158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5277" name="AutoShape 45"/>
              <p:cNvSpPr>
                <a:spLocks noChangeArrowheads="1"/>
              </p:cNvSpPr>
              <p:nvPr/>
            </p:nvSpPr>
            <p:spPr bwMode="auto">
              <a:xfrm rot="16200000">
                <a:off x="2977" y="2677"/>
                <a:ext cx="126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5278" name="Rectangle 46"/>
              <p:cNvSpPr>
                <a:spLocks noChangeArrowheads="1"/>
              </p:cNvSpPr>
              <p:nvPr/>
            </p:nvSpPr>
            <p:spPr bwMode="auto">
              <a:xfrm>
                <a:off x="3188" y="2782"/>
                <a:ext cx="761" cy="8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Relevance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Consistency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Desirable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Deliverable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Point-of-parity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Point-of-difference</a:t>
                </a:r>
              </a:p>
            </p:txBody>
          </p:sp>
        </p:grpSp>
        <p:sp>
          <p:nvSpPr>
            <p:cNvPr id="735279" name="Line 47"/>
            <p:cNvSpPr>
              <a:spLocks noChangeShapeType="1"/>
            </p:cNvSpPr>
            <p:nvPr/>
          </p:nvSpPr>
          <p:spPr bwMode="auto">
            <a:xfrm>
              <a:off x="4095" y="2340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69C0A7F5-0CD2-462F-8CEA-BFB31E72C4A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19400" y="2710934"/>
            <a:ext cx="2766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COKE FOR EVERYONE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1466164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8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 dirty="0">
                <a:solidFill>
                  <a:schemeClr val="hlink"/>
                </a:solidFill>
              </a:rPr>
              <a:t>Leveraging </a:t>
            </a:r>
            <a:r>
              <a:rPr lang="en-US" sz="4000" dirty="0" smtClean="0">
                <a:solidFill>
                  <a:schemeClr val="hlink"/>
                </a:solidFill>
              </a:rPr>
              <a:t>Associations</a:t>
            </a:r>
            <a:endParaRPr lang="en-US" sz="4000" dirty="0">
              <a:solidFill>
                <a:schemeClr val="hlink"/>
              </a:solidFill>
            </a:endParaRPr>
          </a:p>
        </p:txBody>
      </p:sp>
      <p:sp>
        <p:nvSpPr>
          <p:cNvPr id="779269" name="Rectangle 5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Creation of new brand associations</a:t>
            </a:r>
          </a:p>
          <a:p>
            <a:r>
              <a:rPr lang="en-US" dirty="0"/>
              <a:t>Effects on existing brand knowledge</a:t>
            </a:r>
          </a:p>
          <a:p>
            <a:pPr lvl="1"/>
            <a:r>
              <a:rPr lang="en-US" dirty="0"/>
              <a:t>Awareness and knowledge of the entity</a:t>
            </a:r>
          </a:p>
          <a:p>
            <a:pPr lvl="1"/>
            <a:r>
              <a:rPr lang="en-US" dirty="0"/>
              <a:t>Meaningfulness of the knowledge of the entity</a:t>
            </a:r>
          </a:p>
          <a:p>
            <a:pPr lvl="1"/>
            <a:r>
              <a:rPr lang="en-US" dirty="0"/>
              <a:t>Transferability of the knowledge of the entity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4C5D83A2-DDE6-4AEC-98FD-92E98521E035}" type="slidenum">
              <a:rPr lang="en-US"/>
              <a:pPr/>
              <a:t>4</a:t>
            </a:fld>
            <a:endParaRPr lang="en-US"/>
          </a:p>
        </p:txBody>
      </p:sp>
      <p:sp>
        <p:nvSpPr>
          <p:cNvPr id="7792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 dirty="0">
                <a:solidFill>
                  <a:schemeClr val="hlink"/>
                </a:solidFill>
              </a:rPr>
              <a:t>Leveraging </a:t>
            </a:r>
            <a:r>
              <a:rPr lang="en-US" sz="4000" dirty="0" smtClean="0">
                <a:solidFill>
                  <a:schemeClr val="hlink"/>
                </a:solidFill>
              </a:rPr>
              <a:t>Associations</a:t>
            </a:r>
            <a:endParaRPr lang="en-US" sz="4000" dirty="0">
              <a:solidFill>
                <a:schemeClr val="hlink"/>
              </a:solidFill>
            </a:endParaRPr>
          </a:p>
        </p:txBody>
      </p:sp>
      <p:sp>
        <p:nvSpPr>
          <p:cNvPr id="61542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  <a:spcAft>
                <a:spcPct val="20000"/>
              </a:spcAft>
            </a:pPr>
            <a:r>
              <a:rPr lang="en-US" sz="2800"/>
              <a:t>Brand associations may themselves be linked to other entities, creating secondary associations: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Company (through branding strategies)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Country of origin (through identification of product origin)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Channels of distribution (through channels strategy)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Other brands (through co-branding)</a:t>
            </a:r>
          </a:p>
          <a:p>
            <a:pPr lvl="2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Special case of co-branding is </a:t>
            </a:r>
            <a:r>
              <a:rPr lang="en-US" altLang="ja-JP" i="1">
                <a:ea typeface="ＭＳ Ｐゴシック" charset="-128"/>
              </a:rPr>
              <a:t>ingredient branding</a:t>
            </a:r>
            <a:r>
              <a:rPr lang="en-US" altLang="ja-JP">
                <a:ea typeface="ＭＳ Ｐゴシック" charset="-128"/>
              </a:rPr>
              <a:t> </a:t>
            </a:r>
            <a:endParaRPr lang="en-US" sz="2000"/>
          </a:p>
          <a:p>
            <a:pPr lvl="1">
              <a:lnSpc>
                <a:spcPct val="90000"/>
              </a:lnSpc>
            </a:pPr>
            <a:r>
              <a:rPr lang="en-US" sz="2400"/>
              <a:t>Characters (through licensing)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Celebrity spokesperson (through endorsement advertising)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Events (through sponsorship)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Other third-party sources (through awards and reviews)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780658B2-065A-4FA9-8CEF-BB898B797721}" type="slidenum">
              <a:rPr lang="en-US"/>
              <a:pPr/>
              <a:t>5</a:t>
            </a:fld>
            <a:endParaRPr lang="en-US"/>
          </a:p>
        </p:txBody>
      </p:sp>
      <p:sp>
        <p:nvSpPr>
          <p:cNvPr id="6154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4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2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These secondary associations may lead to a transfer of:</a:t>
            </a:r>
          </a:p>
          <a:p>
            <a:pPr lvl="1"/>
            <a:r>
              <a:rPr lang="en-US"/>
              <a:t>Response-type associations</a:t>
            </a:r>
          </a:p>
          <a:p>
            <a:pPr lvl="2"/>
            <a:r>
              <a:rPr lang="en-US"/>
              <a:t>Judgments (especially credibility)</a:t>
            </a:r>
          </a:p>
          <a:p>
            <a:pPr lvl="2"/>
            <a:r>
              <a:rPr lang="en-US"/>
              <a:t>Feelings</a:t>
            </a:r>
            <a:endParaRPr lang="en-US" sz="1800"/>
          </a:p>
          <a:p>
            <a:pPr lvl="1"/>
            <a:r>
              <a:rPr lang="en-US"/>
              <a:t>Meaning-type associations </a:t>
            </a:r>
          </a:p>
          <a:p>
            <a:pPr lvl="2"/>
            <a:r>
              <a:rPr lang="en-US"/>
              <a:t>Product or service performance</a:t>
            </a:r>
          </a:p>
          <a:p>
            <a:pPr lvl="2"/>
            <a:r>
              <a:rPr lang="en-US"/>
              <a:t>Product or service imagery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B1F05141-AA67-4F9A-A6F7-F677B7ADA856}" type="slidenum">
              <a:rPr lang="en-US"/>
              <a:pPr/>
              <a:t>6</a:t>
            </a:fld>
            <a:endParaRPr lang="en-US"/>
          </a:p>
        </p:txBody>
      </p:sp>
      <p:sp>
        <p:nvSpPr>
          <p:cNvPr id="71373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373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3733" name="Rectangle 5"/>
          <p:cNvSpPr>
            <a:spLocks noChangeArrowheads="1"/>
          </p:cNvSpPr>
          <p:nvPr/>
        </p:nvSpPr>
        <p:spPr bwMode="auto">
          <a:xfrm>
            <a:off x="457200" y="76200"/>
            <a:ext cx="8382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ctr"/>
            <a:r>
              <a:rPr lang="en-US" sz="4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Leveraging </a:t>
            </a:r>
            <a:r>
              <a:rPr lang="en-US" sz="40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Associations</a:t>
            </a:r>
            <a:endParaRPr lang="en-US" sz="40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69C0A7F5-0CD2-462F-8CEA-BFB31E72C4A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52800" y="3091934"/>
            <a:ext cx="236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EVERYDAY CAROM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1102351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Co-Branding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8307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 dirty="0">
                <a:cs typeface="Times New Roman" pitchFamily="18" charset="0"/>
              </a:rPr>
              <a:t>Occurs when two or more existing brands are combined into a joint product or are marketed together in some fashion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 dirty="0">
                <a:cs typeface="Times New Roman" pitchFamily="18" charset="0"/>
              </a:rPr>
              <a:t>Examples: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 dirty="0">
                <a:cs typeface="Times New Roman" pitchFamily="18" charset="0"/>
              </a:rPr>
              <a:t>Sony Ericsson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 dirty="0" err="1" smtClean="0">
                <a:cs typeface="Times New Roman" pitchFamily="18" charset="0"/>
              </a:rPr>
              <a:t>Nestle</a:t>
            </a:r>
            <a:r>
              <a:rPr lang="en-US" dirty="0" err="1" smtClean="0">
                <a:latin typeface="Times New Roman"/>
                <a:cs typeface="Times New Roman" pitchFamily="18" charset="0"/>
              </a:rPr>
              <a:t>’</a:t>
            </a:r>
            <a:r>
              <a:rPr lang="en-US" dirty="0" err="1" smtClean="0">
                <a:cs typeface="Times New Roman" pitchFamily="18" charset="0"/>
              </a:rPr>
              <a:t>s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Cheerios Cookie Bars</a:t>
            </a:r>
            <a:endParaRPr lang="en-US" sz="3200" dirty="0">
              <a:cs typeface="Times New Roman" pitchFamily="18" charset="0"/>
            </a:endParaRPr>
          </a:p>
        </p:txBody>
      </p:sp>
      <p:pic>
        <p:nvPicPr>
          <p:cNvPr id="782340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E6EF6828-67B4-400A-83FE-5C925B866974}" type="slidenum">
              <a:rPr lang="en-US"/>
              <a:pPr/>
              <a:t>8</a:t>
            </a:fld>
            <a:endParaRPr lang="en-US"/>
          </a:p>
        </p:txBody>
      </p:sp>
      <p:pic>
        <p:nvPicPr>
          <p:cNvPr id="782343" name="Picture 7" descr="www.SonyEricsson.com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4200"/>
            <a:ext cx="3429000" cy="81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Advantages of Co-Branding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8307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Borrow needed expertise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Leverage equity you don</a:t>
            </a:r>
            <a:r>
              <a:rPr lang="en-US">
                <a:latin typeface="Times New Roman"/>
                <a:cs typeface="Times New Roman" pitchFamily="18" charset="0"/>
              </a:rPr>
              <a:t>’</a:t>
            </a:r>
            <a:r>
              <a:rPr lang="en-US">
                <a:cs typeface="Times New Roman" pitchFamily="18" charset="0"/>
              </a:rPr>
              <a:t>t have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Reduce cost of product introduction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Expand brand meaning into related categories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Broaden meaning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Increase access points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Source of additional revenue </a:t>
            </a:r>
          </a:p>
        </p:txBody>
      </p:sp>
      <p:pic>
        <p:nvPicPr>
          <p:cNvPr id="784388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3D4BFA2D-44D6-4FDA-8A06-6CFFBF544612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Disadvantages of Co-Branding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8307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Loss of control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Risk of brand equity dilution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Negative feedback effects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Lack of brand focus and clarity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Organizational distractions</a:t>
            </a:r>
          </a:p>
        </p:txBody>
      </p:sp>
      <p:pic>
        <p:nvPicPr>
          <p:cNvPr id="785412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8F66E42D-121F-4B16-9DD4-3A5706069CD5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Ingredient Branding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77200" cy="45259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A special case of co-branding that involves creating brand equity for materials, components, or parts that are necessarily contained within other branded products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Examples: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Betty Crocker baking mixes with Hershey</a:t>
            </a:r>
            <a:r>
              <a:rPr lang="en-US">
                <a:latin typeface="Times New Roman"/>
                <a:cs typeface="Times New Roman" pitchFamily="18" charset="0"/>
              </a:rPr>
              <a:t>’</a:t>
            </a:r>
            <a:r>
              <a:rPr lang="en-US">
                <a:cs typeface="Times New Roman" pitchFamily="18" charset="0"/>
              </a:rPr>
              <a:t>s chocolate syrup 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Intel inside</a:t>
            </a:r>
            <a:endParaRPr lang="en-US" sz="3200"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endParaRPr lang="en-US" sz="3600">
              <a:cs typeface="Times New Roman" pitchFamily="18" charset="0"/>
            </a:endParaRPr>
          </a:p>
        </p:txBody>
      </p:sp>
      <p:pic>
        <p:nvPicPr>
          <p:cNvPr id="783364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165C67E3-068F-4C6C-9A87-2431294D85DB}" type="slidenum">
              <a:rPr lang="en-US"/>
              <a:pPr/>
              <a:t>11</a:t>
            </a:fld>
            <a:endParaRPr lang="en-US"/>
          </a:p>
        </p:txBody>
      </p:sp>
      <p:pic>
        <p:nvPicPr>
          <p:cNvPr id="783366" name="Picture 6" descr="InTel 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00600"/>
            <a:ext cx="1600200" cy="15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Licensing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8307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Involves contractual arrangements whereby firms can use the names, logos, characters, and so forth of other brands for some fixed fee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Examples: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Entertainment (Star Wars, Jurassic Park, etc.)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Television and cartoon characters (The Simpsons)</a:t>
            </a:r>
          </a:p>
          <a:p>
            <a:pPr lvl="1"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Designer apparel and accessories (Calvin Klein, Pierre Cardin, etc.)</a:t>
            </a:r>
          </a:p>
        </p:txBody>
      </p:sp>
      <p:pic>
        <p:nvPicPr>
          <p:cNvPr id="786436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D1830516-E9B8-41D0-8FEF-D30A8AE94D6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Celebrity Endorsement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077200" cy="4830763"/>
          </a:xfrm>
        </p:spPr>
        <p:txBody>
          <a:bodyPr/>
          <a:lstStyle/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Draws attention to the brand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Shapes the perceptions of the brand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Celebrity should have a high level of visibility and a rich set of useful associations, judgments, and feelings</a:t>
            </a:r>
          </a:p>
          <a:p>
            <a:pPr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Q-Ratings to evaluate celebrities</a:t>
            </a:r>
          </a:p>
        </p:txBody>
      </p:sp>
      <p:pic>
        <p:nvPicPr>
          <p:cNvPr id="787460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B947DEEA-2994-4110-A3BC-A57FCABBACD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7.</a:t>
            </a:r>
            <a:fld id="{69C0A7F5-0CD2-462F-8CEA-BFB31E72C4A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29000" y="2895600"/>
            <a:ext cx="3206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TAPAL’S NADEEM ADVERT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4047494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>
                <a:solidFill>
                  <a:schemeClr val="hlink"/>
                </a:solidFill>
                <a:cs typeface="Times New Roman" pitchFamily="18" charset="0"/>
              </a:rPr>
              <a:t>Celebrity Endorsement: Potential Problems</a:t>
            </a:r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8686800" cy="5105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Celebrity endorsers can be overused by endorsing many products that are too varied.</a:t>
            </a:r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There must be a reasonable match between the celebrity and the product.</a:t>
            </a:r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Celebrity endorsers can get in trouble or lose popularity.</a:t>
            </a:r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Many consumers feel that celebrities are doing the endorsement for money and do not necessarily believe in the endorsed brand.</a:t>
            </a:r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>
                <a:cs typeface="Times New Roman" pitchFamily="18" charset="0"/>
              </a:rPr>
              <a:t>Celebrities may distract attention from the brand.</a:t>
            </a:r>
          </a:p>
        </p:txBody>
      </p:sp>
      <p:pic>
        <p:nvPicPr>
          <p:cNvPr id="788484" name="Picture 4" descr="Yamaha Home Page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2645569"/>
            <a:ext cx="95250" cy="952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7.</a:t>
            </a:r>
            <a:fld id="{18CE97DB-3098-4E47-B99C-4C05CE04ECC9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Sporting, Cultural, or Other Events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797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Sponsored events can contribute to brand equity by becoming associated to the brand and improving brand awareness, adding new associations, or improving the strength, favorability, and uniqueness of existing associations. </a:t>
            </a:r>
          </a:p>
          <a:p>
            <a:r>
              <a:rPr lang="en-US" altLang="ja-JP">
                <a:ea typeface="ＭＳ Ｐゴシック" charset="-128"/>
              </a:rPr>
              <a:t>The main means by which an event can transfer associations is credibility.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02BFE8C2-8EDB-4EAC-920F-265FA1CD880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Third-Party Sources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79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Marketers can create secondary associations in a number of different ways by linking the brand to various third-party sources.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Third-party sources can be especially credible sources.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Marketers often feature them in advertising campaigns and selling efforts .</a:t>
            </a:r>
          </a:p>
          <a:p>
            <a:pPr lvl="1">
              <a:lnSpc>
                <a:spcPct val="90000"/>
              </a:lnSpc>
            </a:pPr>
            <a:r>
              <a:rPr lang="en-US"/>
              <a:t>Example: </a:t>
            </a:r>
            <a:r>
              <a:rPr lang="en-US" altLang="ja-JP">
                <a:ea typeface="ＭＳ Ｐゴシック" charset="-128"/>
              </a:rPr>
              <a:t>J.D. Power and Associates’ well-publicized Customer Satisfaction Index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7.</a:t>
            </a:r>
            <a:fld id="{F51E7D30-E39F-437F-B3C4-9C7004A5291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665</Words>
  <Application>Microsoft Office PowerPoint</Application>
  <PresentationFormat>On-screen Show (4:3)</PresentationFormat>
  <Paragraphs>178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BRAND KNOWLEDGE STRUCTURES</vt:lpstr>
      <vt:lpstr>PowerPoint Presentation</vt:lpstr>
      <vt:lpstr>PowerPoint Presentation</vt:lpstr>
      <vt:lpstr>Leveraging Associations</vt:lpstr>
      <vt:lpstr>Leveraging Associations</vt:lpstr>
      <vt:lpstr>PowerPoint Presentation</vt:lpstr>
      <vt:lpstr>PowerPoint Presentation</vt:lpstr>
      <vt:lpstr>Co-Branding</vt:lpstr>
      <vt:lpstr>Advantages of Co-Branding</vt:lpstr>
      <vt:lpstr>Disadvantages of Co-Branding</vt:lpstr>
      <vt:lpstr>Ingredient Branding</vt:lpstr>
      <vt:lpstr>Licensing</vt:lpstr>
      <vt:lpstr>Celebrity Endorsement</vt:lpstr>
      <vt:lpstr>PowerPoint Presentation</vt:lpstr>
      <vt:lpstr>Celebrity Endorsement: Potential Problems</vt:lpstr>
      <vt:lpstr>Sporting, Cultural, or Other Events </vt:lpstr>
      <vt:lpstr>Third-Party Sources </vt:lpstr>
    </vt:vector>
  </TitlesOfParts>
  <Company>Dell Computer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ZEENAT JABBAR</cp:lastModifiedBy>
  <cp:revision>33</cp:revision>
  <cp:lastPrinted>2000-10-04T16:19:49Z</cp:lastPrinted>
  <dcterms:created xsi:type="dcterms:W3CDTF">1998-10-13T10:46:18Z</dcterms:created>
  <dcterms:modified xsi:type="dcterms:W3CDTF">2013-05-28T20:37:53Z</dcterms:modified>
</cp:coreProperties>
</file>