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handoutMasterIdLst>
    <p:handoutMasterId r:id="rId21"/>
  </p:handoutMasterIdLst>
  <p:sldIdLst>
    <p:sldId id="260" r:id="rId2"/>
    <p:sldId id="261" r:id="rId3"/>
    <p:sldId id="267" r:id="rId4"/>
    <p:sldId id="262" r:id="rId5"/>
    <p:sldId id="273" r:id="rId6"/>
    <p:sldId id="263" r:id="rId7"/>
    <p:sldId id="264" r:id="rId8"/>
    <p:sldId id="265" r:id="rId9"/>
    <p:sldId id="268" r:id="rId10"/>
    <p:sldId id="274" r:id="rId11"/>
    <p:sldId id="266" r:id="rId12"/>
    <p:sldId id="258" r:id="rId13"/>
    <p:sldId id="269" r:id="rId14"/>
    <p:sldId id="275" r:id="rId15"/>
    <p:sldId id="270" r:id="rId16"/>
    <p:sldId id="271" r:id="rId17"/>
    <p:sldId id="272" r:id="rId18"/>
    <p:sldId id="259" r:id="rId19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E7D153D5-3230-41B2-87E9-16647C50D0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271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0BC8629C-5278-4F75-BD3E-986718F490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54844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04E822-CF5A-4880-ADEC-ED1DC481CB2B}" type="slidenum">
              <a:rPr lang="en-US"/>
              <a:pPr/>
              <a:t>1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392B7F-65D3-4CCA-934E-F491E78F240E}" type="slidenum">
              <a:rPr lang="en-US"/>
              <a:pPr/>
              <a:t>2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D596C0-CE23-44BD-82FE-8DC1F4DA1994}" type="slidenum">
              <a:rPr lang="en-US"/>
              <a:pPr/>
              <a:t>3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29D86B-8F60-42C1-9DBC-9581BF04DE93}" type="slidenum">
              <a:rPr lang="en-US"/>
              <a:pPr/>
              <a:t>4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1B683C-3FE7-48E2-B04E-4FCD4065BE09}" type="slidenum">
              <a:rPr lang="en-US"/>
              <a:pPr/>
              <a:t>6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D0963-7515-455F-BC38-AF7B8F8F93A8}" type="slidenum">
              <a:rPr lang="en-US"/>
              <a:pPr/>
              <a:t>7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194186-4A81-4779-8395-25AD188EF91C}" type="slidenum">
              <a:rPr lang="en-US"/>
              <a:pPr/>
              <a:t>8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17A1D7-0953-4F48-B775-E860238DF674}" type="slidenum">
              <a:rPr lang="en-US"/>
              <a:pPr/>
              <a:t>9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4715B1-D8C5-4209-B2F0-0C0F304D40EF}" type="slidenum">
              <a:rPr lang="en-US"/>
              <a:pPr/>
              <a:t>11</a:t>
            </a:fld>
            <a:endParaRPr 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89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26631" name="Rectangle 7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ED4473-F2F6-473D-822E-E76C1BE58D2A}" type="slidenum">
              <a:rPr lang="en-US"/>
              <a:pPr/>
              <a:t>12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34315E-E3AB-4110-808C-66B3F62153D8}" type="slidenum">
              <a:rPr lang="en-US"/>
              <a:pPr/>
              <a:t>13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4E440-B472-4D4D-B0A0-2D098ECC046E}" type="slidenum">
              <a:rPr lang="en-US"/>
              <a:pPr/>
              <a:t>15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F9585-3FC1-4606-8F8F-28CBEBE96072}" type="slidenum">
              <a:rPr lang="en-US"/>
              <a:pPr/>
              <a:t>16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31317D-7287-4D52-9939-C6B69FD52D60}" type="slidenum">
              <a:rPr lang="en-US"/>
              <a:pPr/>
              <a:t>17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102EA8-516A-4CB4-A581-141750AFA47B}" type="slidenum">
              <a:rPr lang="en-US"/>
              <a:pPr/>
              <a:t>18</a:t>
            </a:fld>
            <a:endParaRPr lang="en-US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>
                <a:latin typeface="Times New Roman" pitchFamily="18" charset="0"/>
              </a:rPr>
              <a:t>16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8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14425" y="703263"/>
            <a:ext cx="4629150" cy="3473450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038C5-9510-4D9B-91CF-9B45BA70E5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659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145F2673-B72E-40F9-BB5F-07945BF4E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867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01782D89-EA32-4A23-90F6-94ACFAA4B5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161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DF861688-0AF8-4B0F-9D62-0D0CC6BE5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32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954BA259-F5E4-4DE4-9C7A-630E03581C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64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56316907-DC52-401E-A0D5-B4C9B514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72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0EA0CF7B-8E8A-426E-8C9B-B47B1CFEE6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9523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6071DFAA-3656-4CD0-8706-0BDF20175F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391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1FE8EDE8-824A-4C7B-B7DD-46DD34BF20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037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D159BBA8-39DC-4EF6-A22A-BAC3B0BD2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5619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0D2AEAC5-137E-47CA-B9DC-4F152B442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448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14.</a:t>
            </a:r>
            <a:fld id="{DE39958F-2903-43FE-B7A4-2389CF56DB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sz="3000" dirty="0" smtClean="0">
                <a:solidFill>
                  <a:schemeClr val="hlink"/>
                </a:solidFill>
              </a:rPr>
              <a:t>MANAGING </a:t>
            </a:r>
            <a:r>
              <a:rPr lang="en-US" sz="3000" dirty="0">
                <a:solidFill>
                  <a:schemeClr val="hlink"/>
                </a:solidFill>
              </a:rPr>
              <a:t>BRANDS OVER </a:t>
            </a:r>
            <a:r>
              <a:rPr lang="en-US" sz="3000" dirty="0" smtClean="0">
                <a:solidFill>
                  <a:schemeClr val="hlink"/>
                </a:solidFill>
              </a:rPr>
              <a:t>MARKET </a:t>
            </a:r>
            <a:r>
              <a:rPr lang="en-US" sz="3000" dirty="0">
                <a:solidFill>
                  <a:schemeClr val="hlink"/>
                </a:solidFill>
              </a:rPr>
              <a:t>SEGMENTS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4267200"/>
            <a:ext cx="6732588" cy="16271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198F2EA1-3BCC-48EF-9D80-698265FF73C7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Regional Market Segments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610600" cy="4876800"/>
          </a:xfrm>
        </p:spPr>
        <p:txBody>
          <a:bodyPr>
            <a:normAutofit lnSpcReduction="10000"/>
          </a:bodyPr>
          <a:lstStyle/>
          <a:p>
            <a:r>
              <a:rPr lang="en-US" altLang="ja-JP">
                <a:ea typeface="ＭＳ Ｐゴシック" charset="-128"/>
              </a:rPr>
              <a:t>Regionalization is an important recent trend that, perhaps on the surface, seems to run counter to globalization. </a:t>
            </a:r>
          </a:p>
          <a:p>
            <a:r>
              <a:rPr lang="en-US" altLang="ja-JP">
                <a:ea typeface="ＭＳ Ｐゴシック" charset="-128"/>
              </a:rPr>
              <a:t>Reasons for regional marketing</a:t>
            </a:r>
          </a:p>
          <a:p>
            <a:pPr lvl="1"/>
            <a:r>
              <a:rPr lang="en-US" altLang="ja-JP">
                <a:ea typeface="ＭＳ Ｐゴシック" charset="-128"/>
              </a:rPr>
              <a:t>Need for more focused targeting </a:t>
            </a:r>
            <a:endParaRPr lang="en-US"/>
          </a:p>
          <a:p>
            <a:pPr lvl="1"/>
            <a:r>
              <a:rPr lang="en-US" altLang="ja-JP">
                <a:ea typeface="ＭＳ Ｐゴシック" charset="-128"/>
              </a:rPr>
              <a:t>The shift from national advertising to sales promotions</a:t>
            </a:r>
          </a:p>
          <a:p>
            <a:r>
              <a:rPr lang="en-US" altLang="ja-JP">
                <a:ea typeface="ＭＳ Ｐゴシック" charset="-128"/>
              </a:rPr>
              <a:t>Drawbacks</a:t>
            </a:r>
          </a:p>
          <a:p>
            <a:pPr lvl="1"/>
            <a:r>
              <a:rPr lang="en-US" altLang="ja-JP">
                <a:ea typeface="ＭＳ Ｐゴシック" charset="-128"/>
              </a:rPr>
              <a:t>Production headaches</a:t>
            </a:r>
          </a:p>
          <a:p>
            <a:pPr lvl="1"/>
            <a:r>
              <a:rPr lang="en-US" altLang="ja-JP">
                <a:ea typeface="ＭＳ Ｐゴシック" charset="-128"/>
              </a:rPr>
              <a:t>Marketing efficiency may suffer and costs may rise 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98E8620C-6479-4625-A5B3-DDBB0B5A3972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Other Demographic and Cultural Segments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For example, the importance for marketers to consider age segments and how younger consumers can be brought into the consumer franchise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As another example, the 2000 census revealed that Asians and Hispanics accounted for 79 million of 281 million people in the United States and an estimated $1 trillion in annual purchasing power.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DDE627F0-6A15-4179-80C9-46D374913511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Rationale for Going International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610600" cy="4876800"/>
          </a:xfrm>
        </p:spPr>
        <p:txBody>
          <a:bodyPr/>
          <a:lstStyle/>
          <a:p>
            <a:r>
              <a:rPr lang="en-US"/>
              <a:t>Perception of slow growth and increased competition in domestic markets</a:t>
            </a:r>
          </a:p>
          <a:p>
            <a:r>
              <a:rPr lang="en-US"/>
              <a:t>Belief in enhanced overseas growth and profit opportunities</a:t>
            </a:r>
          </a:p>
          <a:p>
            <a:r>
              <a:rPr lang="en-US"/>
              <a:t>Desire to reduce costs from economies of scale</a:t>
            </a:r>
          </a:p>
          <a:p>
            <a:r>
              <a:rPr lang="en-US"/>
              <a:t>Need to diversify risk</a:t>
            </a:r>
          </a:p>
          <a:p>
            <a:r>
              <a:rPr lang="en-US"/>
              <a:t>Recognition of global mobility of customers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4DD6001B-099A-463B-9F7D-88300373BD22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0EA0CF7B-8E8A-426E-8C9B-B47B1CFEE6D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33800" y="2133600"/>
            <a:ext cx="1088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HONDA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34745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Advantages of </a:t>
            </a:r>
            <a:br>
              <a:rPr lang="en-US" sz="4000">
                <a:solidFill>
                  <a:schemeClr val="hlink"/>
                </a:solidFill>
              </a:rPr>
            </a:br>
            <a:r>
              <a:rPr lang="en-US" sz="4000">
                <a:solidFill>
                  <a:schemeClr val="hlink"/>
                </a:solidFill>
              </a:rPr>
              <a:t>Global Marketing Programs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876800"/>
          </a:xfrm>
        </p:spPr>
        <p:txBody>
          <a:bodyPr/>
          <a:lstStyle/>
          <a:p>
            <a:r>
              <a:rPr lang="en-US"/>
              <a:t>Economies of scale in production and distribution</a:t>
            </a:r>
          </a:p>
          <a:p>
            <a:r>
              <a:rPr lang="en-US"/>
              <a:t>Lower marketing costs</a:t>
            </a:r>
          </a:p>
          <a:p>
            <a:r>
              <a:rPr lang="en-US"/>
              <a:t>Power and scope</a:t>
            </a:r>
          </a:p>
          <a:p>
            <a:r>
              <a:rPr lang="en-US"/>
              <a:t>Consistency in brand image</a:t>
            </a:r>
          </a:p>
          <a:p>
            <a:r>
              <a:rPr lang="en-US"/>
              <a:t>Ability to leverage good ideas quickly and efficiently</a:t>
            </a:r>
          </a:p>
          <a:p>
            <a:r>
              <a:rPr lang="en-US"/>
              <a:t>Uniformity of marketing practices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5B6C7733-2D2A-4575-96E5-D20128584736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Disadvantages of </a:t>
            </a:r>
            <a:br>
              <a:rPr lang="en-US" sz="4000">
                <a:solidFill>
                  <a:schemeClr val="hlink"/>
                </a:solidFill>
              </a:rPr>
            </a:br>
            <a:r>
              <a:rPr lang="en-US" sz="4000">
                <a:solidFill>
                  <a:schemeClr val="hlink"/>
                </a:solidFill>
              </a:rPr>
              <a:t>Global Marketing Programs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610600" cy="4876800"/>
          </a:xfrm>
        </p:spPr>
        <p:txBody>
          <a:bodyPr/>
          <a:lstStyle/>
          <a:p>
            <a:r>
              <a:rPr lang="en-US"/>
              <a:t>Differences in consumer needs, wants, and usage patterns for products</a:t>
            </a:r>
          </a:p>
          <a:p>
            <a:r>
              <a:rPr lang="en-US"/>
              <a:t>Differences in brand and product development and the competitive environment</a:t>
            </a:r>
          </a:p>
          <a:p>
            <a:r>
              <a:rPr lang="en-US"/>
              <a:t>Differences in the legal environment</a:t>
            </a:r>
          </a:p>
          <a:p>
            <a:r>
              <a:rPr lang="en-US"/>
              <a:t>Differences in marketing institutions</a:t>
            </a:r>
          </a:p>
          <a:p>
            <a:r>
              <a:rPr lang="en-US"/>
              <a:t>Differences in administrative procedures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680E7585-F643-41C6-A087-58EBA9EB05D0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800">
                <a:solidFill>
                  <a:schemeClr val="hlink"/>
                </a:solidFill>
              </a:rPr>
              <a:t>Standardization vs. Customization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610600" cy="4876800"/>
          </a:xfrm>
        </p:spPr>
        <p:txBody>
          <a:bodyPr/>
          <a:lstStyle/>
          <a:p>
            <a:r>
              <a:rPr lang="en-US" altLang="ja-JP">
                <a:ea typeface="ＭＳ Ｐゴシック" charset="-128"/>
              </a:rPr>
              <a:t>According to Levitt, because the world is shrinking—due to leaps in technology, communication, and so forth—well-managed companies should shift their emphasis from customizing items to offering globally  standardized products that are advanced, functional, reliable, and low priced for all.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513B754A-5EF4-46CF-91A6-307966D7B4EF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800">
                <a:solidFill>
                  <a:schemeClr val="hlink"/>
                </a:solidFill>
              </a:rPr>
              <a:t>Standardization vs. Customization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610600" cy="4876800"/>
          </a:xfrm>
        </p:spPr>
        <p:txBody>
          <a:bodyPr/>
          <a:lstStyle/>
          <a:p>
            <a:r>
              <a:rPr lang="en-US"/>
              <a:t>Blending global objectives with local or regional concerns</a:t>
            </a:r>
          </a:p>
          <a:p>
            <a:r>
              <a:rPr lang="en-US"/>
              <a:t>“Think global. Act local.”</a:t>
            </a:r>
          </a:p>
          <a:p>
            <a:r>
              <a:rPr lang="en-US"/>
              <a:t>A global brand has a clear consistent equity across geographies: same positioning, same benefits plus local tailoring if needed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0EA11216-4070-4A81-9586-34F81A9694B9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0EA0CF7B-8E8A-426E-8C9B-B47B1CFEE6D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81400" y="2286000"/>
            <a:ext cx="117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PEUGOT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3099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382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Global Brand Strategy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6106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To build brand equity, it is often necessary to create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different marketing programs to address different market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segments.</a:t>
            </a:r>
          </a:p>
          <a:p>
            <a:pPr>
              <a:lnSpc>
                <a:spcPct val="90000"/>
              </a:lnSpc>
            </a:pPr>
            <a:r>
              <a:rPr lang="en-US" sz="2800"/>
              <a:t>Identify differences in consumer behavior</a:t>
            </a:r>
          </a:p>
          <a:p>
            <a:pPr lvl="1">
              <a:lnSpc>
                <a:spcPct val="90000"/>
              </a:lnSpc>
            </a:pPr>
            <a:r>
              <a:rPr lang="en-US"/>
              <a:t>How they purchase and use products</a:t>
            </a:r>
          </a:p>
          <a:p>
            <a:pPr lvl="1">
              <a:lnSpc>
                <a:spcPct val="90000"/>
              </a:lnSpc>
            </a:pPr>
            <a:r>
              <a:rPr lang="en-US"/>
              <a:t>What they know and feel about brands</a:t>
            </a:r>
          </a:p>
          <a:p>
            <a:pPr>
              <a:lnSpc>
                <a:spcPct val="90000"/>
              </a:lnSpc>
            </a:pPr>
            <a:r>
              <a:rPr lang="en-US" sz="2800"/>
              <a:t>Adjust branding program</a:t>
            </a:r>
          </a:p>
          <a:p>
            <a:pPr lvl="1">
              <a:lnSpc>
                <a:spcPct val="90000"/>
              </a:lnSpc>
            </a:pPr>
            <a:r>
              <a:rPr lang="en-US"/>
              <a:t>Choice of brand elements</a:t>
            </a:r>
          </a:p>
          <a:p>
            <a:pPr lvl="1">
              <a:lnSpc>
                <a:spcPct val="90000"/>
              </a:lnSpc>
            </a:pPr>
            <a:r>
              <a:rPr lang="en-US"/>
              <a:t>Nature of supporting marketing program</a:t>
            </a:r>
          </a:p>
          <a:p>
            <a:pPr lvl="1">
              <a:lnSpc>
                <a:spcPct val="90000"/>
              </a:lnSpc>
            </a:pPr>
            <a:r>
              <a:rPr lang="en-US"/>
              <a:t>Leverage of secondary associations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A56B8E0D-51CA-4AD6-BDB8-E012393ABD94}" type="slidenum">
              <a:rPr lang="en-US"/>
              <a:pPr/>
              <a:t>11</a:t>
            </a:fld>
            <a:endParaRPr lang="en-US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Building a Global Brand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382000" cy="4876800"/>
          </a:xfrm>
        </p:spPr>
        <p:txBody>
          <a:bodyPr/>
          <a:lstStyle/>
          <a:p>
            <a:r>
              <a:rPr lang="en-US"/>
              <a:t>How valid is the mental map in the new    market?  </a:t>
            </a:r>
          </a:p>
          <a:p>
            <a:pPr lvl="1"/>
            <a:r>
              <a:rPr lang="en-US"/>
              <a:t>What is the level of awareness?  </a:t>
            </a:r>
          </a:p>
          <a:p>
            <a:pPr lvl="1"/>
            <a:r>
              <a:rPr lang="en-US"/>
              <a:t>How valuable are the associations?</a:t>
            </a:r>
          </a:p>
          <a:p>
            <a:r>
              <a:rPr lang="en-US"/>
              <a:t>What changes need to be made to the mental map?</a:t>
            </a:r>
          </a:p>
          <a:p>
            <a:r>
              <a:rPr lang="en-US"/>
              <a:t>By what means should this new mental map be created? </a:t>
            </a:r>
          </a:p>
          <a:p>
            <a:pPr lvl="1"/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D94873B3-DE1B-4C93-9110-09DD2530A931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Global Customer-Based Brand Equity</a:t>
            </a:r>
            <a:endParaRPr lang="en-US" sz="4000">
              <a:solidFill>
                <a:schemeClr val="hlink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 altLang="ja-JP">
                <a:ea typeface="ＭＳ Ｐゴシック" charset="-128"/>
              </a:rPr>
              <a:t>To build customer-based brand equity, marketers must: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Establish breadth and depth of brand awareness 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Create points-of-parity and points-of-difference 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Elicit positive, accessible brand responses 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Forge intense, active brand relationships </a:t>
            </a:r>
          </a:p>
          <a:p>
            <a:pPr marL="609600" indent="-609600"/>
            <a:r>
              <a:rPr lang="en-US" altLang="ja-JP">
                <a:ea typeface="ＭＳ Ｐゴシック" charset="-128"/>
              </a:rPr>
              <a:t>Achieving these four steps, in turn, requires establishing six core brand building blocks.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9F1D3EB1-9233-4F27-8950-E26384A17874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14.</a:t>
            </a:r>
            <a:fld id="{0EA0CF7B-8E8A-426E-8C9B-B47B1CFEE6D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62400" y="2470666"/>
            <a:ext cx="845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COKE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202633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Core Brand Building Blocks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Creating brand salience</a:t>
            </a:r>
          </a:p>
          <a:p>
            <a:r>
              <a:rPr lang="en-US" altLang="ja-JP">
                <a:ea typeface="ＭＳ Ｐゴシック" charset="-128"/>
              </a:rPr>
              <a:t>Developing brand performance</a:t>
            </a:r>
          </a:p>
          <a:p>
            <a:r>
              <a:rPr lang="en-US" altLang="ja-JP">
                <a:ea typeface="ＭＳ Ｐゴシック" charset="-128"/>
              </a:rPr>
              <a:t>Crafting brand image</a:t>
            </a:r>
          </a:p>
          <a:p>
            <a:r>
              <a:rPr lang="en-US" altLang="ja-JP">
                <a:ea typeface="ＭＳ Ｐゴシック" charset="-128"/>
              </a:rPr>
              <a:t>Eliciting brand responses. Example: positive brand judgments</a:t>
            </a:r>
          </a:p>
          <a:p>
            <a:r>
              <a:rPr lang="en-US" altLang="ja-JP">
                <a:ea typeface="ＭＳ Ｐゴシック" charset="-128"/>
              </a:rPr>
              <a:t>Creating brand feelings</a:t>
            </a:r>
          </a:p>
          <a:p>
            <a:r>
              <a:rPr lang="en-US" altLang="ja-JP">
                <a:ea typeface="ＭＳ Ｐゴシック" charset="-128"/>
              </a:rPr>
              <a:t>Cultivating resonance</a:t>
            </a:r>
          </a:p>
          <a:p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AFF7C4B7-6C86-4F53-BA8D-307B45A5C028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Questions for Global Branding Positioning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How valid is the mental map in the new market? How appropriate is the positioning? What is the existing level of awareness? How valuable are the core brand associations, points-of-parity, and points-of-difference?</a:t>
            </a:r>
            <a:endParaRPr lang="en-US" altLang="ja-JP" sz="2800" b="1">
              <a:ea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What changes should we make to the positioning? Do we need to create any new associations? Should we </a:t>
            </a:r>
            <a:r>
              <a:rPr lang="en-US" altLang="ja-JP" sz="2800" i="1">
                <a:ea typeface="ＭＳ Ｐゴシック" charset="-128"/>
              </a:rPr>
              <a:t>not</a:t>
            </a:r>
            <a:r>
              <a:rPr lang="en-US" altLang="ja-JP" sz="2800">
                <a:ea typeface="ＭＳ Ｐゴシック" charset="-128"/>
              </a:rPr>
              <a:t> re-create any  existing associations? Should we modify any existing associations?</a:t>
            </a:r>
            <a:endParaRPr lang="en-US" altLang="ja-JP" sz="2800" b="1">
              <a:ea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How should we create this new mental map? Can we still use the same marketing activities? What changes should we make? What new marketing activities are necessary?</a:t>
            </a:r>
            <a:endParaRPr lang="en-US" sz="28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40F568DD-A80F-43F9-8167-3E2AEFC95F76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Building Global Customer-Based Brand Equity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In designing and implementing a marketing program to create a strong global brand, marketers want to realize the advantages of a global marketing program while suffering as  few of its disadvantages as possible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30C0AFF6-B766-4BFE-A29B-1FE4BC50A6D0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Ten Commandments of Global Branding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86800" cy="42719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 lnSpcReduction="20000"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Understand similarities and differences in the global branding landscape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Don’t take shortcuts in brand building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Establish marketing infrastructure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Embrace integrated marketing communications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Cultivate brand partnerships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Balance standardization and customization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Balance global and local control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Define operable guidelines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Implement a global brand equity measurement system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ja-JP" sz="2800">
                <a:ea typeface="ＭＳ Ｐゴシック" charset="-128"/>
              </a:rPr>
              <a:t>Leverage brand elements</a:t>
            </a:r>
            <a:r>
              <a:rPr lang="en-US" altLang="ja-JP">
                <a:ea typeface="ＭＳ Ｐゴシック" charset="-128"/>
              </a:rPr>
              <a:t> </a:t>
            </a:r>
            <a:endParaRPr lang="en-US" sz="2800"/>
          </a:p>
          <a:p>
            <a:pPr marL="609600" indent="-609600">
              <a:lnSpc>
                <a:spcPct val="90000"/>
              </a:lnSpc>
            </a:pPr>
            <a:endParaRPr lang="en-US" sz="2800">
              <a:latin typeface="Tahoma" pitchFamily="34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14.</a:t>
            </a:r>
            <a:fld id="{8C583889-DD71-4947-BF02-CFA6745892B1}" type="slidenum">
              <a:rPr lang="en-US"/>
              <a:pPr/>
              <a:t>18</a:t>
            </a:fld>
            <a:endParaRPr lang="en-US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</TotalTime>
  <Words>740</Words>
  <Application>Microsoft Office PowerPoint</Application>
  <PresentationFormat>On-screen Show (4:3)</PresentationFormat>
  <Paragraphs>124</Paragraphs>
  <Slides>18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MANAGING BRANDS OVER MARKET SEGMENTS</vt:lpstr>
      <vt:lpstr>Regional Market Segments</vt:lpstr>
      <vt:lpstr>Other Demographic and Cultural Segments</vt:lpstr>
      <vt:lpstr>Rationale for Going International</vt:lpstr>
      <vt:lpstr>Slide 5</vt:lpstr>
      <vt:lpstr>Advantages of  Global Marketing Programs</vt:lpstr>
      <vt:lpstr>Disadvantages of  Global Marketing Programs</vt:lpstr>
      <vt:lpstr>Standardization vs. Customization</vt:lpstr>
      <vt:lpstr>Standardization vs. Customization</vt:lpstr>
      <vt:lpstr>Slide 10</vt:lpstr>
      <vt:lpstr>Global Brand Strategy</vt:lpstr>
      <vt:lpstr>Building a Global Brand</vt:lpstr>
      <vt:lpstr>Global Customer-Based Brand Equity</vt:lpstr>
      <vt:lpstr>Slide 14</vt:lpstr>
      <vt:lpstr>Core Brand Building Blocks</vt:lpstr>
      <vt:lpstr>Questions for Global Branding Positioning</vt:lpstr>
      <vt:lpstr>Building Global Customer-Based Brand Equity</vt:lpstr>
      <vt:lpstr>Ten Commandments of Global Branding</vt:lpstr>
    </vt:vector>
  </TitlesOfParts>
  <Company>Pearson Education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Establishing Brand Equity Over Market Segments</dc:title>
  <dc:creator>Pearson Education User</dc:creator>
  <cp:lastModifiedBy>Administrator</cp:lastModifiedBy>
  <cp:revision>12</cp:revision>
  <dcterms:created xsi:type="dcterms:W3CDTF">2002-11-14T15:28:04Z</dcterms:created>
  <dcterms:modified xsi:type="dcterms:W3CDTF">2013-05-29T06:35:50Z</dcterms:modified>
</cp:coreProperties>
</file>