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691" r:id="rId2"/>
    <p:sldId id="694" r:id="rId3"/>
    <p:sldId id="358" r:id="rId4"/>
    <p:sldId id="692" r:id="rId5"/>
    <p:sldId id="697" r:id="rId6"/>
    <p:sldId id="359" r:id="rId7"/>
    <p:sldId id="417" r:id="rId8"/>
    <p:sldId id="364" r:id="rId9"/>
    <p:sldId id="698" r:id="rId10"/>
    <p:sldId id="418" r:id="rId11"/>
    <p:sldId id="363" r:id="rId12"/>
    <p:sldId id="365" r:id="rId13"/>
    <p:sldId id="690" r:id="rId14"/>
    <p:sldId id="695" r:id="rId15"/>
    <p:sldId id="699" r:id="rId16"/>
    <p:sldId id="696" r:id="rId17"/>
    <p:sldId id="693" r:id="rId18"/>
  </p:sldIdLst>
  <p:sldSz cx="9144000" cy="6858000" type="screen4x3"/>
  <p:notesSz cx="68580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1222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44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787427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6067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91</a:t>
            </a:r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60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21607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722313"/>
            <a:ext cx="4684712" cy="3513137"/>
          </a:xfrm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41825"/>
            <a:ext cx="5029200" cy="41322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722313"/>
            <a:ext cx="4684712" cy="3513137"/>
          </a:xfrm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41825"/>
            <a:ext cx="5029200" cy="41322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94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42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22426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4425" y="703263"/>
            <a:ext cx="4629150" cy="347345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4425" y="703263"/>
            <a:ext cx="4629150" cy="347345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94</a:t>
            </a: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4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823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65159-AC56-48B0-B04A-FB9516DCE1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4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C994E772-FEF1-41F6-A3CB-9C75EADEF7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7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88E73292-49D3-4BCD-9818-90F1B66B6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3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DC07AC68-8285-4634-82F8-668900B877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B4A38A10-0AFF-4B1F-BE83-76304E8AC5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00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4A97B2E1-8498-4AEB-B50C-0219EBCBD3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4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F122013-4439-4041-8ADF-4939613649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2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EEE76E39-75D2-418E-BEDC-30AF00750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0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161416D-7BF8-4174-B458-FB25990193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5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360FA98-614B-405B-A63C-38D7F56D59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CF98A96E-4763-45D0-A2E0-66617669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0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13.</a:t>
            </a:r>
            <a:fld id="{601136B8-B1B8-4FE9-9E8B-1534E4495A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1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000" dirty="0" smtClean="0">
                <a:solidFill>
                  <a:schemeClr val="hlink"/>
                </a:solidFill>
              </a:rPr>
              <a:t>MANAGING </a:t>
            </a:r>
            <a:r>
              <a:rPr lang="en-US" sz="3000" dirty="0">
                <a:solidFill>
                  <a:schemeClr val="hlink"/>
                </a:solidFill>
              </a:rPr>
              <a:t>BRANDS OVER TIME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E810EF43-C262-40BD-BD05-40F835B8BB93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Reinforcing Brands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Generally, we reinforce brand equity by marketing actions that consistently convey the meaning of the brand to consumers in terms of brand awareness and brand image.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96BB7DFE-83CB-4985-856F-41F2D9E254BA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Managing Brands over Time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Effective brand management requires taking a long-term view of marketing decisions</a:t>
            </a:r>
          </a:p>
          <a:p>
            <a:pPr lvl="1"/>
            <a:r>
              <a:rPr lang="en-US"/>
              <a:t>Any action that a firm takes as part of its marketing program has the potential to change consumer knowledge about the brand.</a:t>
            </a:r>
          </a:p>
          <a:p>
            <a:pPr lvl="1"/>
            <a:r>
              <a:rPr lang="en-US"/>
              <a:t>These changes in consumer brand knowledge from current marketing activity also will have an indirect effect on the success of </a:t>
            </a:r>
            <a:r>
              <a:rPr lang="en-US" i="1"/>
              <a:t>future</a:t>
            </a:r>
            <a:r>
              <a:rPr lang="en-US"/>
              <a:t> marketing activities.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D8629284-A44E-4EAD-B976-35539A23854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71E5BBA5-72F6-4453-BE11-13007A86F856}" type="slidenum">
              <a:rPr lang="en-US"/>
              <a:pPr/>
              <a:t>4</a:t>
            </a:fld>
            <a:endParaRPr lang="en-US"/>
          </a:p>
        </p:txBody>
      </p:sp>
      <p:sp>
        <p:nvSpPr>
          <p:cNvPr id="779269" name="Oval 5"/>
          <p:cNvSpPr>
            <a:spLocks noChangeArrowheads="1"/>
          </p:cNvSpPr>
          <p:nvPr/>
        </p:nvSpPr>
        <p:spPr bwMode="auto">
          <a:xfrm>
            <a:off x="3200400" y="304800"/>
            <a:ext cx="2971800" cy="1143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70" name="Text Box 6"/>
          <p:cNvSpPr txBox="1">
            <a:spLocks noChangeArrowheads="1"/>
          </p:cNvSpPr>
          <p:nvPr/>
        </p:nvSpPr>
        <p:spPr bwMode="auto">
          <a:xfrm>
            <a:off x="3425825" y="509588"/>
            <a:ext cx="2493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/>
              <a:t>Consumer response to </a:t>
            </a:r>
          </a:p>
          <a:p>
            <a:pPr algn="ctr"/>
            <a:r>
              <a:rPr lang="en-US" sz="2000" i="1"/>
              <a:t>past</a:t>
            </a:r>
            <a:r>
              <a:rPr lang="en-US" sz="2000"/>
              <a:t> marketing activities</a:t>
            </a:r>
          </a:p>
        </p:txBody>
      </p:sp>
      <p:sp>
        <p:nvSpPr>
          <p:cNvPr id="779271" name="Text Box 7"/>
          <p:cNvSpPr txBox="1">
            <a:spLocks noChangeArrowheads="1"/>
          </p:cNvSpPr>
          <p:nvPr/>
        </p:nvSpPr>
        <p:spPr bwMode="auto">
          <a:xfrm>
            <a:off x="3332163" y="5638800"/>
            <a:ext cx="26352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/>
              <a:t>Consumer response to </a:t>
            </a:r>
          </a:p>
          <a:p>
            <a:pPr algn="ctr"/>
            <a:r>
              <a:rPr lang="en-US" sz="2000" i="1"/>
              <a:t>future</a:t>
            </a:r>
            <a:r>
              <a:rPr lang="en-US" sz="2000"/>
              <a:t> marketing activities</a:t>
            </a:r>
          </a:p>
        </p:txBody>
      </p:sp>
      <p:sp>
        <p:nvSpPr>
          <p:cNvPr id="779272" name="Text Box 8"/>
          <p:cNvSpPr txBox="1">
            <a:spLocks noChangeArrowheads="1"/>
          </p:cNvSpPr>
          <p:nvPr/>
        </p:nvSpPr>
        <p:spPr bwMode="auto">
          <a:xfrm>
            <a:off x="3425825" y="3124200"/>
            <a:ext cx="272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/>
              <a:t>Consumer response to </a:t>
            </a:r>
          </a:p>
          <a:p>
            <a:pPr algn="ctr"/>
            <a:r>
              <a:rPr lang="en-US" sz="2000" i="1"/>
              <a:t>current</a:t>
            </a:r>
            <a:r>
              <a:rPr lang="en-US" sz="2000"/>
              <a:t> marketing activities</a:t>
            </a:r>
          </a:p>
        </p:txBody>
      </p:sp>
      <p:sp>
        <p:nvSpPr>
          <p:cNvPr id="779273" name="Oval 9"/>
          <p:cNvSpPr>
            <a:spLocks noChangeArrowheads="1"/>
          </p:cNvSpPr>
          <p:nvPr/>
        </p:nvSpPr>
        <p:spPr bwMode="auto">
          <a:xfrm>
            <a:off x="3048000" y="2895600"/>
            <a:ext cx="3429000" cy="1219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74" name="Oval 10"/>
          <p:cNvSpPr>
            <a:spLocks noChangeArrowheads="1"/>
          </p:cNvSpPr>
          <p:nvPr/>
        </p:nvSpPr>
        <p:spPr bwMode="auto">
          <a:xfrm>
            <a:off x="2971800" y="5486400"/>
            <a:ext cx="3276600" cy="1143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75" name="Rectangle 11"/>
          <p:cNvSpPr>
            <a:spLocks noChangeArrowheads="1"/>
          </p:cNvSpPr>
          <p:nvPr/>
        </p:nvSpPr>
        <p:spPr bwMode="auto">
          <a:xfrm>
            <a:off x="2514600" y="1905000"/>
            <a:ext cx="43434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77" name="Rectangle 13"/>
          <p:cNvSpPr>
            <a:spLocks noChangeArrowheads="1"/>
          </p:cNvSpPr>
          <p:nvPr/>
        </p:nvSpPr>
        <p:spPr bwMode="auto">
          <a:xfrm>
            <a:off x="2286000" y="4495800"/>
            <a:ext cx="46482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78" name="Text Box 14"/>
          <p:cNvSpPr txBox="1">
            <a:spLocks noChangeArrowheads="1"/>
          </p:cNvSpPr>
          <p:nvPr/>
        </p:nvSpPr>
        <p:spPr bwMode="auto">
          <a:xfrm>
            <a:off x="2808288" y="1905000"/>
            <a:ext cx="35385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/>
              <a:t>Brand awareness and brand image</a:t>
            </a:r>
          </a:p>
        </p:txBody>
      </p:sp>
      <p:sp>
        <p:nvSpPr>
          <p:cNvPr id="779279" name="Text Box 15"/>
          <p:cNvSpPr txBox="1">
            <a:spLocks noChangeArrowheads="1"/>
          </p:cNvSpPr>
          <p:nvPr/>
        </p:nvSpPr>
        <p:spPr bwMode="auto">
          <a:xfrm>
            <a:off x="2409825" y="4572000"/>
            <a:ext cx="431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i="1"/>
              <a:t>Changed</a:t>
            </a:r>
            <a:r>
              <a:rPr lang="en-US" sz="2000"/>
              <a:t> brand awareness and brand image</a:t>
            </a:r>
          </a:p>
        </p:txBody>
      </p:sp>
      <p:sp>
        <p:nvSpPr>
          <p:cNvPr id="779280" name="Line 16"/>
          <p:cNvSpPr>
            <a:spLocks noChangeShapeType="1"/>
          </p:cNvSpPr>
          <p:nvPr/>
        </p:nvSpPr>
        <p:spPr bwMode="auto">
          <a:xfrm>
            <a:off x="4648200" y="14478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9281" name="Line 17"/>
          <p:cNvSpPr>
            <a:spLocks noChangeShapeType="1"/>
          </p:cNvSpPr>
          <p:nvPr/>
        </p:nvSpPr>
        <p:spPr bwMode="auto">
          <a:xfrm>
            <a:off x="4648200" y="2438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9282" name="Line 18"/>
          <p:cNvSpPr>
            <a:spLocks noChangeShapeType="1"/>
          </p:cNvSpPr>
          <p:nvPr/>
        </p:nvSpPr>
        <p:spPr bwMode="auto">
          <a:xfrm>
            <a:off x="4648200" y="41148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9283" name="Line 19"/>
          <p:cNvSpPr>
            <a:spLocks noChangeShapeType="1"/>
          </p:cNvSpPr>
          <p:nvPr/>
        </p:nvSpPr>
        <p:spPr bwMode="auto">
          <a:xfrm>
            <a:off x="4648200" y="5029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F122013-4439-4041-8ADF-49396136491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0" y="312420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UFONE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409251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Reinforcing Brands</a:t>
            </a:r>
          </a:p>
        </p:txBody>
      </p:sp>
      <p:sp>
        <p:nvSpPr>
          <p:cNvPr id="215045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Maintaining brand consistency</a:t>
            </a:r>
          </a:p>
          <a:p>
            <a:pPr lvl="1"/>
            <a:r>
              <a:rPr lang="en-US"/>
              <a:t>Consistent marketing support in amount and nature</a:t>
            </a:r>
          </a:p>
          <a:p>
            <a:r>
              <a:rPr lang="en-US"/>
              <a:t>Protecting sources of brand equity</a:t>
            </a:r>
          </a:p>
          <a:p>
            <a:r>
              <a:rPr lang="en-US"/>
              <a:t>Fortifying versus leveraging</a:t>
            </a:r>
          </a:p>
          <a:p>
            <a:pPr lvl="1"/>
            <a:r>
              <a:rPr lang="en-US"/>
              <a:t>Trade-off</a:t>
            </a:r>
          </a:p>
          <a:p>
            <a:r>
              <a:rPr lang="en-US"/>
              <a:t>Fine-tuning the supporting marketing program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C626333B-1281-4557-86DC-D6D1D40C356E}" type="slidenum">
              <a:rPr lang="en-US"/>
              <a:pPr/>
              <a:t>6</a:t>
            </a:fld>
            <a:endParaRPr lang="en-US"/>
          </a:p>
        </p:txBody>
      </p:sp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0BCF3273-1240-4F35-884C-6650844B7AE9}" type="slidenum">
              <a:rPr lang="en-US"/>
              <a:pPr/>
              <a:t>7</a:t>
            </a:fld>
            <a:endParaRPr lang="en-US"/>
          </a:p>
        </p:txBody>
      </p:sp>
      <p:sp>
        <p:nvSpPr>
          <p:cNvPr id="332802" name="Rectangle 2"/>
          <p:cNvSpPr>
            <a:spLocks noChangeArrowheads="1"/>
          </p:cNvSpPr>
          <p:nvPr/>
        </p:nvSpPr>
        <p:spPr bwMode="auto">
          <a:xfrm>
            <a:off x="5181600" y="2209800"/>
            <a:ext cx="1905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 anchor="ctr"/>
          <a:lstStyle/>
          <a:p>
            <a:r>
              <a:rPr lang="en-US" sz="1100">
                <a:latin typeface="Times New Roman" pitchFamily="18" charset="0"/>
              </a:rPr>
              <a:t>Innovation in product</a:t>
            </a:r>
          </a:p>
          <a:p>
            <a:r>
              <a:rPr lang="en-US" sz="1100">
                <a:latin typeface="Times New Roman" pitchFamily="18" charset="0"/>
              </a:rPr>
              <a:t>design, manufacturing </a:t>
            </a:r>
          </a:p>
          <a:p>
            <a:r>
              <a:rPr lang="en-US" sz="1100">
                <a:latin typeface="Times New Roman" pitchFamily="18" charset="0"/>
              </a:rPr>
              <a:t>and merchandising</a:t>
            </a:r>
          </a:p>
        </p:txBody>
      </p:sp>
      <p:sp>
        <p:nvSpPr>
          <p:cNvPr id="332803" name="Text Box 3"/>
          <p:cNvSpPr txBox="1">
            <a:spLocks noChangeArrowheads="1"/>
          </p:cNvSpPr>
          <p:nvPr/>
        </p:nvSpPr>
        <p:spPr bwMode="auto">
          <a:xfrm>
            <a:off x="5257800" y="3581400"/>
            <a:ext cx="182880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Relevance in user</a:t>
            </a:r>
          </a:p>
          <a:p>
            <a:r>
              <a:rPr lang="en-US" sz="1100">
                <a:latin typeface="Times New Roman" pitchFamily="18" charset="0"/>
              </a:rPr>
              <a:t>and usage imagery</a:t>
            </a:r>
          </a:p>
        </p:txBody>
      </p:sp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7585075" y="1662113"/>
            <a:ext cx="1271588" cy="855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>
                <a:latin typeface="Times New Roman" pitchFamily="18" charset="0"/>
              </a:rPr>
              <a:t>Consistency in amount and nature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Times New Roman" pitchFamily="18" charset="0"/>
              </a:rPr>
              <a:t>of marketing support</a:t>
            </a:r>
          </a:p>
          <a:p>
            <a:pPr>
              <a:lnSpc>
                <a:spcPct val="90000"/>
              </a:lnSpc>
            </a:pPr>
            <a:endParaRPr lang="en-US" sz="1100">
              <a:latin typeface="Times New Roman" pitchFamily="18" charset="0"/>
            </a:endParaRP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7654925" y="2701925"/>
            <a:ext cx="1347788" cy="50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pPr>
              <a:lnSpc>
                <a:spcPct val="80000"/>
              </a:lnSpc>
            </a:pPr>
            <a:r>
              <a:rPr lang="en-US" sz="1100">
                <a:latin typeface="Times New Roman" pitchFamily="18" charset="0"/>
              </a:rPr>
              <a:t>Continuity in  brand meaning; changes in marketing  tactics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32806" name="Text Box 6"/>
          <p:cNvSpPr txBox="1">
            <a:spLocks noChangeArrowheads="1"/>
          </p:cNvSpPr>
          <p:nvPr/>
        </p:nvSpPr>
        <p:spPr bwMode="auto">
          <a:xfrm>
            <a:off x="7585075" y="4127500"/>
            <a:ext cx="1208088" cy="1006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>
                <a:latin typeface="Times New Roman" pitchFamily="18" charset="0"/>
              </a:rPr>
              <a:t>Trading off marketing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Times New Roman" pitchFamily="18" charset="0"/>
              </a:rPr>
              <a:t>activities to fortify vs. leverage brand equity</a:t>
            </a:r>
          </a:p>
        </p:txBody>
      </p:sp>
      <p:sp>
        <p:nvSpPr>
          <p:cNvPr id="332807" name="AutoShape 7"/>
          <p:cNvSpPr>
            <a:spLocks/>
          </p:cNvSpPr>
          <p:nvPr/>
        </p:nvSpPr>
        <p:spPr bwMode="auto">
          <a:xfrm>
            <a:off x="7086600" y="2514600"/>
            <a:ext cx="228600" cy="1371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8" name="Line 8"/>
          <p:cNvSpPr>
            <a:spLocks noChangeShapeType="1"/>
          </p:cNvSpPr>
          <p:nvPr/>
        </p:nvSpPr>
        <p:spPr bwMode="auto">
          <a:xfrm flipV="1">
            <a:off x="7315200" y="19812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9" name="Line 9"/>
          <p:cNvSpPr>
            <a:spLocks noChangeShapeType="1"/>
          </p:cNvSpPr>
          <p:nvPr/>
        </p:nvSpPr>
        <p:spPr bwMode="auto">
          <a:xfrm flipV="1">
            <a:off x="7315200" y="29718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0" name="Line 10"/>
          <p:cNvSpPr>
            <a:spLocks noChangeShapeType="1"/>
          </p:cNvSpPr>
          <p:nvPr/>
        </p:nvSpPr>
        <p:spPr bwMode="auto">
          <a:xfrm>
            <a:off x="7315200" y="32004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1" name="Line 11"/>
          <p:cNvSpPr>
            <a:spLocks noChangeShapeType="1"/>
          </p:cNvSpPr>
          <p:nvPr/>
        </p:nvSpPr>
        <p:spPr bwMode="auto">
          <a:xfrm>
            <a:off x="7315200" y="3200400"/>
            <a:ext cx="2286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2" name="Text Box 12"/>
          <p:cNvSpPr txBox="1">
            <a:spLocks noChangeArrowheads="1"/>
          </p:cNvSpPr>
          <p:nvPr/>
        </p:nvSpPr>
        <p:spPr bwMode="auto">
          <a:xfrm>
            <a:off x="1812925" y="3452813"/>
            <a:ext cx="755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               </a:t>
            </a:r>
          </a:p>
        </p:txBody>
      </p:sp>
      <p:sp>
        <p:nvSpPr>
          <p:cNvPr id="332813" name="Text Box 13"/>
          <p:cNvSpPr txBox="1">
            <a:spLocks noChangeArrowheads="1"/>
          </p:cNvSpPr>
          <p:nvPr/>
        </p:nvSpPr>
        <p:spPr bwMode="auto">
          <a:xfrm>
            <a:off x="7654925" y="3517900"/>
            <a:ext cx="1252538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Protecting sources </a:t>
            </a:r>
          </a:p>
          <a:p>
            <a:r>
              <a:rPr lang="en-US" sz="1100">
                <a:latin typeface="Times New Roman" pitchFamily="18" charset="0"/>
              </a:rPr>
              <a:t>of brand equity</a:t>
            </a:r>
          </a:p>
        </p:txBody>
      </p:sp>
      <p:sp>
        <p:nvSpPr>
          <p:cNvPr id="332814" name="Text Box 14"/>
          <p:cNvSpPr txBox="1">
            <a:spLocks noChangeArrowheads="1"/>
          </p:cNvSpPr>
          <p:nvPr/>
        </p:nvSpPr>
        <p:spPr bwMode="auto">
          <a:xfrm>
            <a:off x="1843088" y="1870075"/>
            <a:ext cx="2763837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                 Brand Awareness</a:t>
            </a:r>
          </a:p>
          <a:p>
            <a:endParaRPr lang="en-US" sz="1100"/>
          </a:p>
          <a:p>
            <a:pPr>
              <a:buFontTx/>
              <a:buChar char="•"/>
            </a:pPr>
            <a:r>
              <a:rPr lang="en-US" sz="1100"/>
              <a:t>What products does the brand represent?</a:t>
            </a:r>
          </a:p>
          <a:p>
            <a:pPr>
              <a:buFontTx/>
              <a:buChar char="•"/>
            </a:pPr>
            <a:r>
              <a:rPr lang="en-US" sz="1100"/>
              <a:t>What benefits does it supply?</a:t>
            </a:r>
          </a:p>
          <a:p>
            <a:pPr>
              <a:buFontTx/>
              <a:buChar char="•"/>
            </a:pPr>
            <a:r>
              <a:rPr lang="en-US" sz="1100"/>
              <a:t>What needs does it satisfy?</a:t>
            </a:r>
          </a:p>
        </p:txBody>
      </p:sp>
      <p:sp>
        <p:nvSpPr>
          <p:cNvPr id="332815" name="Text Box 15"/>
          <p:cNvSpPr txBox="1">
            <a:spLocks noChangeArrowheads="1"/>
          </p:cNvSpPr>
          <p:nvPr/>
        </p:nvSpPr>
        <p:spPr bwMode="auto">
          <a:xfrm>
            <a:off x="141288" y="2770188"/>
            <a:ext cx="1004887" cy="600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Brand</a:t>
            </a:r>
          </a:p>
          <a:p>
            <a:r>
              <a:rPr lang="en-US" sz="1100"/>
              <a:t>Reinforcement</a:t>
            </a:r>
          </a:p>
          <a:p>
            <a:r>
              <a:rPr lang="en-US" sz="1100"/>
              <a:t>Strategies</a:t>
            </a:r>
          </a:p>
        </p:txBody>
      </p:sp>
      <p:sp>
        <p:nvSpPr>
          <p:cNvPr id="332816" name="Text Box 16"/>
          <p:cNvSpPr txBox="1">
            <a:spLocks noChangeArrowheads="1"/>
          </p:cNvSpPr>
          <p:nvPr/>
        </p:nvSpPr>
        <p:spPr bwMode="auto">
          <a:xfrm>
            <a:off x="1843088" y="3325813"/>
            <a:ext cx="2763837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                        Brand Image</a:t>
            </a:r>
          </a:p>
          <a:p>
            <a:endParaRPr lang="en-US" sz="1100"/>
          </a:p>
          <a:p>
            <a:pPr>
              <a:buFontTx/>
              <a:buChar char="•"/>
            </a:pPr>
            <a:r>
              <a:rPr lang="en-US" sz="1100"/>
              <a:t>How does the brand make products superior?</a:t>
            </a:r>
          </a:p>
          <a:p>
            <a:pPr>
              <a:buFontTx/>
              <a:buChar char="•"/>
            </a:pPr>
            <a:r>
              <a:rPr lang="en-US" sz="1100"/>
              <a:t>What strong, favorable, and unique brand  associations exist in customers’ minds?</a:t>
            </a:r>
          </a:p>
        </p:txBody>
      </p:sp>
      <p:sp>
        <p:nvSpPr>
          <p:cNvPr id="332817" name="Line 17"/>
          <p:cNvSpPr>
            <a:spLocks noChangeShapeType="1"/>
          </p:cNvSpPr>
          <p:nvPr/>
        </p:nvSpPr>
        <p:spPr bwMode="auto">
          <a:xfrm>
            <a:off x="1843088" y="2147888"/>
            <a:ext cx="276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8" name="AutoShape 18"/>
          <p:cNvSpPr>
            <a:spLocks/>
          </p:cNvSpPr>
          <p:nvPr/>
        </p:nvSpPr>
        <p:spPr bwMode="auto">
          <a:xfrm>
            <a:off x="1558925" y="2078038"/>
            <a:ext cx="284163" cy="1870075"/>
          </a:xfrm>
          <a:prstGeom prst="leftBrace">
            <a:avLst>
              <a:gd name="adj1" fmla="val 5484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9" name="Line 19"/>
          <p:cNvSpPr>
            <a:spLocks noChangeShapeType="1"/>
          </p:cNvSpPr>
          <p:nvPr/>
        </p:nvSpPr>
        <p:spPr bwMode="auto">
          <a:xfrm>
            <a:off x="1843088" y="3532188"/>
            <a:ext cx="276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0" name="AutoShape 20"/>
          <p:cNvSpPr>
            <a:spLocks/>
          </p:cNvSpPr>
          <p:nvPr/>
        </p:nvSpPr>
        <p:spPr bwMode="auto">
          <a:xfrm>
            <a:off x="4606925" y="2078038"/>
            <a:ext cx="284163" cy="1939925"/>
          </a:xfrm>
          <a:prstGeom prst="rightBrace">
            <a:avLst>
              <a:gd name="adj1" fmla="val 568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1" name="Line 21"/>
          <p:cNvSpPr>
            <a:spLocks noChangeShapeType="1"/>
          </p:cNvSpPr>
          <p:nvPr/>
        </p:nvSpPr>
        <p:spPr bwMode="auto">
          <a:xfrm>
            <a:off x="4891088" y="3048000"/>
            <a:ext cx="354012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2" name="Line 22"/>
          <p:cNvSpPr>
            <a:spLocks noChangeShapeType="1"/>
          </p:cNvSpPr>
          <p:nvPr/>
        </p:nvSpPr>
        <p:spPr bwMode="auto">
          <a:xfrm flipV="1">
            <a:off x="4891088" y="2563813"/>
            <a:ext cx="284162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Revitalizing Brands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70000"/>
              </a:spcBef>
            </a:pPr>
            <a:r>
              <a:rPr lang="en-US" sz="2800"/>
              <a:t>Expand the depth and/or breadth of awareness by improving consumer recall and recognition of the brand during purchase or consumption settings</a:t>
            </a:r>
          </a:p>
          <a:p>
            <a:pPr>
              <a:spcBef>
                <a:spcPct val="70000"/>
              </a:spcBef>
            </a:pPr>
            <a:r>
              <a:rPr lang="en-US" sz="2800"/>
              <a:t>Improve the strength, favorability, and uniqueness of brand associations</a:t>
            </a:r>
            <a:r>
              <a:rPr lang="en-US"/>
              <a:t>—</a:t>
            </a:r>
            <a:r>
              <a:rPr lang="en-US" sz="2800"/>
              <a:t>either existing or new</a:t>
            </a:r>
            <a:r>
              <a:rPr lang="en-US"/>
              <a:t>—</a:t>
            </a:r>
            <a:r>
              <a:rPr lang="en-US" sz="2800"/>
              <a:t>making up the brand image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25E55AE1-91A6-4314-B428-2E65894819DD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F122013-4439-4041-8ADF-49396136491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48348" y="297180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PEPSI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38698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369A4E08-8C5F-44D1-9B52-E7ECBAB46B13}" type="slidenum">
              <a:rPr lang="en-US"/>
              <a:pPr/>
              <a:t>10</a:t>
            </a:fld>
            <a:endParaRPr lang="en-US"/>
          </a:p>
        </p:txBody>
      </p:sp>
      <p:sp>
        <p:nvSpPr>
          <p:cNvPr id="334850" name="Text Box 2"/>
          <p:cNvSpPr txBox="1">
            <a:spLocks noChangeArrowheads="1"/>
          </p:cNvSpPr>
          <p:nvPr/>
        </p:nvSpPr>
        <p:spPr bwMode="auto">
          <a:xfrm>
            <a:off x="112713" y="2632075"/>
            <a:ext cx="973137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Brand </a:t>
            </a:r>
          </a:p>
          <a:p>
            <a:r>
              <a:rPr lang="en-US" sz="1100">
                <a:latin typeface="Times New Roman" pitchFamily="18" charset="0"/>
              </a:rPr>
              <a:t>Revitalization</a:t>
            </a:r>
          </a:p>
          <a:p>
            <a:r>
              <a:rPr lang="en-US" sz="1100">
                <a:latin typeface="Times New Roman" pitchFamily="18" charset="0"/>
              </a:rPr>
              <a:t>Strategies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334851" name="Text Box 3"/>
          <p:cNvSpPr txBox="1">
            <a:spLocks noChangeArrowheads="1"/>
          </p:cNvSpPr>
          <p:nvPr/>
        </p:nvSpPr>
        <p:spPr bwMode="auto">
          <a:xfrm>
            <a:off x="1892300" y="2493963"/>
            <a:ext cx="1292225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Refresh old sources</a:t>
            </a:r>
          </a:p>
          <a:p>
            <a:r>
              <a:rPr lang="en-US" sz="1100">
                <a:latin typeface="Times New Roman" pitchFamily="18" charset="0"/>
              </a:rPr>
              <a:t>Of brand equity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1897063" y="3048000"/>
            <a:ext cx="1363662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Create new sources</a:t>
            </a:r>
          </a:p>
          <a:p>
            <a:r>
              <a:rPr lang="en-US" sz="1100">
                <a:latin typeface="Times New Roman" pitchFamily="18" charset="0"/>
              </a:rPr>
              <a:t>Of brand equity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5087938" y="2538413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endParaRPr lang="en-US" sz="1200">
              <a:latin typeface="Times New Roman" pitchFamily="18" charset="0"/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3119438" y="1606550"/>
            <a:ext cx="1428750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Expand depth and </a:t>
            </a:r>
          </a:p>
          <a:p>
            <a:r>
              <a:rPr lang="en-US" sz="1100">
                <a:latin typeface="Times New Roman" pitchFamily="18" charset="0"/>
              </a:rPr>
              <a:t>Breadth of awareness </a:t>
            </a:r>
          </a:p>
          <a:p>
            <a:r>
              <a:rPr lang="en-US" sz="1100">
                <a:latin typeface="Times New Roman" pitchFamily="18" charset="0"/>
              </a:rPr>
              <a:t>And usage of brand</a:t>
            </a:r>
          </a:p>
        </p:txBody>
      </p:sp>
      <p:sp>
        <p:nvSpPr>
          <p:cNvPr id="334855" name="Text Box 7"/>
          <p:cNvSpPr txBox="1">
            <a:spLocks noChangeArrowheads="1"/>
          </p:cNvSpPr>
          <p:nvPr/>
        </p:nvSpPr>
        <p:spPr bwMode="auto">
          <a:xfrm>
            <a:off x="5176838" y="1328738"/>
            <a:ext cx="1147762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Increase quantity</a:t>
            </a:r>
          </a:p>
          <a:p>
            <a:r>
              <a:rPr lang="en-US" sz="1100">
                <a:latin typeface="Times New Roman" pitchFamily="18" charset="0"/>
              </a:rPr>
              <a:t>of consumption</a:t>
            </a:r>
          </a:p>
          <a:p>
            <a:r>
              <a:rPr lang="en-US" sz="1100">
                <a:latin typeface="Times New Roman" pitchFamily="18" charset="0"/>
              </a:rPr>
              <a:t>(how much)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5146675" y="2090738"/>
            <a:ext cx="1249363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Increase frequency</a:t>
            </a:r>
          </a:p>
          <a:p>
            <a:r>
              <a:rPr lang="en-US" sz="1100">
                <a:latin typeface="Times New Roman" pitchFamily="18" charset="0"/>
              </a:rPr>
              <a:t>of consumption</a:t>
            </a:r>
          </a:p>
          <a:p>
            <a:r>
              <a:rPr lang="en-US" sz="1100">
                <a:latin typeface="Times New Roman" pitchFamily="18" charset="0"/>
              </a:rPr>
              <a:t>(how often)</a:t>
            </a: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2976563" y="4030663"/>
            <a:ext cx="1316037" cy="77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Improve strength,</a:t>
            </a:r>
          </a:p>
          <a:p>
            <a:r>
              <a:rPr lang="en-US" sz="1100">
                <a:latin typeface="Times New Roman" pitchFamily="18" charset="0"/>
              </a:rPr>
              <a:t>favorability, and </a:t>
            </a:r>
          </a:p>
          <a:p>
            <a:r>
              <a:rPr lang="en-US" sz="1100">
                <a:latin typeface="Times New Roman" pitchFamily="18" charset="0"/>
              </a:rPr>
              <a:t>uniqueness of brand</a:t>
            </a:r>
          </a:p>
          <a:p>
            <a:r>
              <a:rPr lang="en-US" sz="1100">
                <a:latin typeface="Times New Roman" pitchFamily="18" charset="0"/>
              </a:rPr>
              <a:t>associations</a:t>
            </a:r>
          </a:p>
        </p:txBody>
      </p:sp>
      <p:sp>
        <p:nvSpPr>
          <p:cNvPr id="334858" name="Text Box 10"/>
          <p:cNvSpPr txBox="1">
            <a:spLocks noChangeArrowheads="1"/>
          </p:cNvSpPr>
          <p:nvPr/>
        </p:nvSpPr>
        <p:spPr bwMode="auto">
          <a:xfrm>
            <a:off x="4891088" y="3754438"/>
            <a:ext cx="1692275" cy="26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Bolster fading associations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334859" name="Text Box 11"/>
          <p:cNvSpPr txBox="1">
            <a:spLocks noChangeArrowheads="1"/>
          </p:cNvSpPr>
          <p:nvPr/>
        </p:nvSpPr>
        <p:spPr bwMode="auto">
          <a:xfrm>
            <a:off x="4891088" y="4225925"/>
            <a:ext cx="17716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Neutralize negative </a:t>
            </a:r>
          </a:p>
          <a:p>
            <a:r>
              <a:rPr lang="en-US" sz="1100">
                <a:latin typeface="Times New Roman" pitchFamily="18" charset="0"/>
              </a:rPr>
              <a:t>associations</a:t>
            </a:r>
          </a:p>
        </p:txBody>
      </p:sp>
      <p:sp>
        <p:nvSpPr>
          <p:cNvPr id="334860" name="Text Box 12"/>
          <p:cNvSpPr txBox="1">
            <a:spLocks noChangeArrowheads="1"/>
          </p:cNvSpPr>
          <p:nvPr/>
        </p:nvSpPr>
        <p:spPr bwMode="auto">
          <a:xfrm>
            <a:off x="4891088" y="4849813"/>
            <a:ext cx="1771650" cy="26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Create new associations</a:t>
            </a:r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>
            <a:off x="7016750" y="1524000"/>
            <a:ext cx="1243013" cy="77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Identify additional</a:t>
            </a:r>
          </a:p>
          <a:p>
            <a:r>
              <a:rPr lang="en-US" sz="1100">
                <a:latin typeface="Times New Roman" pitchFamily="18" charset="0"/>
              </a:rPr>
              <a:t>opportunities to</a:t>
            </a:r>
          </a:p>
          <a:p>
            <a:r>
              <a:rPr lang="en-US" sz="1100">
                <a:latin typeface="Times New Roman" pitchFamily="18" charset="0"/>
              </a:rPr>
              <a:t>use Brand in Same</a:t>
            </a:r>
          </a:p>
          <a:p>
            <a:r>
              <a:rPr lang="en-US" sz="1100">
                <a:latin typeface="Times New Roman" pitchFamily="18" charset="0"/>
              </a:rPr>
              <a:t>basic way</a:t>
            </a:r>
          </a:p>
        </p:txBody>
      </p:sp>
      <p:sp>
        <p:nvSpPr>
          <p:cNvPr id="334862" name="Text Box 14"/>
          <p:cNvSpPr txBox="1">
            <a:spLocks noChangeArrowheads="1"/>
          </p:cNvSpPr>
          <p:nvPr/>
        </p:nvSpPr>
        <p:spPr bwMode="auto">
          <a:xfrm>
            <a:off x="7016750" y="2493963"/>
            <a:ext cx="1285875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Identify completely</a:t>
            </a:r>
          </a:p>
          <a:p>
            <a:r>
              <a:rPr lang="en-US" sz="1100">
                <a:latin typeface="Times New Roman" pitchFamily="18" charset="0"/>
              </a:rPr>
              <a:t>new and different</a:t>
            </a:r>
          </a:p>
          <a:p>
            <a:r>
              <a:rPr lang="en-US" sz="1100">
                <a:latin typeface="Times New Roman" pitchFamily="18" charset="0"/>
              </a:rPr>
              <a:t>ways to use</a:t>
            </a:r>
          </a:p>
        </p:txBody>
      </p:sp>
      <p:sp>
        <p:nvSpPr>
          <p:cNvPr id="334863" name="Line 15"/>
          <p:cNvSpPr>
            <a:spLocks noChangeShapeType="1"/>
          </p:cNvSpPr>
          <p:nvPr/>
        </p:nvSpPr>
        <p:spPr bwMode="auto">
          <a:xfrm flipV="1">
            <a:off x="4606925" y="1593850"/>
            <a:ext cx="496888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4" name="Line 16"/>
          <p:cNvSpPr>
            <a:spLocks noChangeShapeType="1"/>
          </p:cNvSpPr>
          <p:nvPr/>
        </p:nvSpPr>
        <p:spPr bwMode="auto">
          <a:xfrm>
            <a:off x="4606925" y="1939925"/>
            <a:ext cx="496888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5" name="Line 17"/>
          <p:cNvSpPr>
            <a:spLocks noChangeShapeType="1"/>
          </p:cNvSpPr>
          <p:nvPr/>
        </p:nvSpPr>
        <p:spPr bwMode="auto">
          <a:xfrm flipV="1">
            <a:off x="4394200" y="4017963"/>
            <a:ext cx="496888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6" name="Line 18"/>
          <p:cNvSpPr>
            <a:spLocks noChangeShapeType="1"/>
          </p:cNvSpPr>
          <p:nvPr/>
        </p:nvSpPr>
        <p:spPr bwMode="auto">
          <a:xfrm>
            <a:off x="4394200" y="4433888"/>
            <a:ext cx="42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7" name="Line 19"/>
          <p:cNvSpPr>
            <a:spLocks noChangeShapeType="1"/>
          </p:cNvSpPr>
          <p:nvPr/>
        </p:nvSpPr>
        <p:spPr bwMode="auto">
          <a:xfrm>
            <a:off x="4394200" y="4502150"/>
            <a:ext cx="496888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8" name="Line 20"/>
          <p:cNvSpPr>
            <a:spLocks noChangeShapeType="1"/>
          </p:cNvSpPr>
          <p:nvPr/>
        </p:nvSpPr>
        <p:spPr bwMode="auto">
          <a:xfrm flipV="1">
            <a:off x="6450013" y="1870075"/>
            <a:ext cx="566737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9" name="Line 21"/>
          <p:cNvSpPr>
            <a:spLocks noChangeShapeType="1"/>
          </p:cNvSpPr>
          <p:nvPr/>
        </p:nvSpPr>
        <p:spPr bwMode="auto">
          <a:xfrm>
            <a:off x="6450013" y="2355850"/>
            <a:ext cx="56673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0" name="AutoShape 22"/>
          <p:cNvSpPr>
            <a:spLocks/>
          </p:cNvSpPr>
          <p:nvPr/>
        </p:nvSpPr>
        <p:spPr bwMode="auto">
          <a:xfrm>
            <a:off x="6734175" y="3879850"/>
            <a:ext cx="282575" cy="1108075"/>
          </a:xfrm>
          <a:prstGeom prst="rightBrace">
            <a:avLst>
              <a:gd name="adj1" fmla="val 326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1" name="Text Box 23"/>
          <p:cNvSpPr txBox="1">
            <a:spLocks noChangeArrowheads="1"/>
          </p:cNvSpPr>
          <p:nvPr/>
        </p:nvSpPr>
        <p:spPr bwMode="auto">
          <a:xfrm>
            <a:off x="7354888" y="3602038"/>
            <a:ext cx="1435100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Retain vulnerable</a:t>
            </a:r>
          </a:p>
          <a:p>
            <a:r>
              <a:rPr lang="en-US" sz="1100"/>
              <a:t>customers</a:t>
            </a:r>
          </a:p>
        </p:txBody>
      </p:sp>
      <p:sp>
        <p:nvSpPr>
          <p:cNvPr id="334872" name="Text Box 24"/>
          <p:cNvSpPr txBox="1">
            <a:spLocks noChangeArrowheads="1"/>
          </p:cNvSpPr>
          <p:nvPr/>
        </p:nvSpPr>
        <p:spPr bwMode="auto">
          <a:xfrm>
            <a:off x="7372350" y="4156075"/>
            <a:ext cx="10445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Recapture lost</a:t>
            </a:r>
          </a:p>
          <a:p>
            <a:r>
              <a:rPr lang="en-US" sz="1100"/>
              <a:t>customers</a:t>
            </a:r>
          </a:p>
        </p:txBody>
      </p:sp>
      <p:sp>
        <p:nvSpPr>
          <p:cNvPr id="334873" name="Text Box 25"/>
          <p:cNvSpPr txBox="1">
            <a:spLocks noChangeArrowheads="1"/>
          </p:cNvSpPr>
          <p:nvPr/>
        </p:nvSpPr>
        <p:spPr bwMode="auto">
          <a:xfrm>
            <a:off x="7364413" y="4710113"/>
            <a:ext cx="118586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Identify neglected</a:t>
            </a:r>
          </a:p>
          <a:p>
            <a:r>
              <a:rPr lang="en-US" sz="1100"/>
              <a:t>segments</a:t>
            </a:r>
          </a:p>
        </p:txBody>
      </p:sp>
      <p:sp>
        <p:nvSpPr>
          <p:cNvPr id="334874" name="Rectangle 26"/>
          <p:cNvSpPr>
            <a:spLocks noChangeArrowheads="1"/>
          </p:cNvSpPr>
          <p:nvPr/>
        </p:nvSpPr>
        <p:spPr bwMode="auto">
          <a:xfrm>
            <a:off x="7969250" y="4905375"/>
            <a:ext cx="168275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16" tIns="42108" rIns="84216" bIns="42108">
            <a:spAutoFit/>
          </a:bodyPr>
          <a:lstStyle/>
          <a:p>
            <a:pPr defTabSz="841375"/>
            <a:endParaRPr lang="en-US" sz="1100">
              <a:latin typeface="Times New Roman" pitchFamily="18" charset="0"/>
            </a:endParaRPr>
          </a:p>
        </p:txBody>
      </p:sp>
      <p:sp>
        <p:nvSpPr>
          <p:cNvPr id="334875" name="Line 27"/>
          <p:cNvSpPr>
            <a:spLocks noChangeShapeType="1"/>
          </p:cNvSpPr>
          <p:nvPr/>
        </p:nvSpPr>
        <p:spPr bwMode="auto">
          <a:xfrm>
            <a:off x="6946900" y="4433888"/>
            <a:ext cx="354013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6" name="Line 28"/>
          <p:cNvSpPr>
            <a:spLocks noChangeShapeType="1"/>
          </p:cNvSpPr>
          <p:nvPr/>
        </p:nvSpPr>
        <p:spPr bwMode="auto">
          <a:xfrm flipV="1">
            <a:off x="6946900" y="3879850"/>
            <a:ext cx="354013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7" name="Line 29"/>
          <p:cNvSpPr>
            <a:spLocks noChangeShapeType="1"/>
          </p:cNvSpPr>
          <p:nvPr/>
        </p:nvSpPr>
        <p:spPr bwMode="auto">
          <a:xfrm flipV="1">
            <a:off x="7016750" y="4364038"/>
            <a:ext cx="284163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8" name="Line 30"/>
          <p:cNvSpPr>
            <a:spLocks noChangeShapeType="1"/>
          </p:cNvSpPr>
          <p:nvPr/>
        </p:nvSpPr>
        <p:spPr bwMode="auto">
          <a:xfrm>
            <a:off x="6662738" y="4433888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9" name="Text Box 31"/>
          <p:cNvSpPr txBox="1">
            <a:spLocks noChangeArrowheads="1"/>
          </p:cNvSpPr>
          <p:nvPr/>
        </p:nvSpPr>
        <p:spPr bwMode="auto">
          <a:xfrm>
            <a:off x="7372350" y="5256213"/>
            <a:ext cx="8667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16" tIns="42108" rIns="84216" bIns="42108">
            <a:spAutoFit/>
          </a:bodyPr>
          <a:lstStyle>
            <a:lvl1pPr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2068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41375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3650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84338" defTabSz="8413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415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987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559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13138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100"/>
              <a:t> Attract new</a:t>
            </a:r>
          </a:p>
          <a:p>
            <a:r>
              <a:rPr lang="en-US" sz="1100"/>
              <a:t> customers</a:t>
            </a:r>
          </a:p>
        </p:txBody>
      </p:sp>
      <p:sp>
        <p:nvSpPr>
          <p:cNvPr id="334880" name="Line 32"/>
          <p:cNvSpPr>
            <a:spLocks noChangeShapeType="1"/>
          </p:cNvSpPr>
          <p:nvPr/>
        </p:nvSpPr>
        <p:spPr bwMode="auto">
          <a:xfrm>
            <a:off x="6946900" y="4433888"/>
            <a:ext cx="354013" cy="90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1" name="AutoShape 33"/>
          <p:cNvSpPr>
            <a:spLocks/>
          </p:cNvSpPr>
          <p:nvPr/>
        </p:nvSpPr>
        <p:spPr bwMode="auto">
          <a:xfrm>
            <a:off x="3260725" y="2632075"/>
            <a:ext cx="212725" cy="693738"/>
          </a:xfrm>
          <a:prstGeom prst="rightBrace">
            <a:avLst>
              <a:gd name="adj1" fmla="val 2717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2" name="Line 34"/>
          <p:cNvSpPr>
            <a:spLocks noChangeShapeType="1"/>
          </p:cNvSpPr>
          <p:nvPr/>
        </p:nvSpPr>
        <p:spPr bwMode="auto">
          <a:xfrm>
            <a:off x="3473450" y="2978150"/>
            <a:ext cx="566738" cy="1039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3" name="Line 35"/>
          <p:cNvSpPr>
            <a:spLocks noChangeShapeType="1"/>
          </p:cNvSpPr>
          <p:nvPr/>
        </p:nvSpPr>
        <p:spPr bwMode="auto">
          <a:xfrm flipV="1">
            <a:off x="3473450" y="2286000"/>
            <a:ext cx="638175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4" name="Line 36"/>
          <p:cNvSpPr>
            <a:spLocks noChangeShapeType="1"/>
          </p:cNvSpPr>
          <p:nvPr/>
        </p:nvSpPr>
        <p:spPr bwMode="auto">
          <a:xfrm>
            <a:off x="1489075" y="2978150"/>
            <a:ext cx="354013" cy="347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5" name="Line 37"/>
          <p:cNvSpPr>
            <a:spLocks noChangeShapeType="1"/>
          </p:cNvSpPr>
          <p:nvPr/>
        </p:nvSpPr>
        <p:spPr bwMode="auto">
          <a:xfrm flipV="1">
            <a:off x="1489075" y="2701925"/>
            <a:ext cx="354013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Strategies to Revitalize Brands</a:t>
            </a:r>
          </a:p>
        </p:txBody>
      </p:sp>
      <p:sp>
        <p:nvSpPr>
          <p:cNvPr id="223237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86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Expanding brand awareness</a:t>
            </a:r>
          </a:p>
          <a:p>
            <a:pPr lvl="1"/>
            <a:r>
              <a:rPr lang="en-US"/>
              <a:t>Breadth challenge</a:t>
            </a:r>
          </a:p>
          <a:p>
            <a:r>
              <a:rPr lang="en-US"/>
              <a:t>Improving brand image</a:t>
            </a:r>
          </a:p>
          <a:p>
            <a:pPr lvl="1"/>
            <a:r>
              <a:rPr lang="en-US"/>
              <a:t>Repositioning the brand</a:t>
            </a:r>
          </a:p>
          <a:p>
            <a:pPr lvl="1"/>
            <a:r>
              <a:rPr lang="en-US"/>
              <a:t>Changing brand elements</a:t>
            </a:r>
          </a:p>
          <a:p>
            <a:r>
              <a:rPr lang="en-US"/>
              <a:t>Entering new markets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6D97FCCB-208F-4C23-AA27-D62967AB4889}" type="slidenum">
              <a:rPr lang="en-US"/>
              <a:pPr/>
              <a:t>11</a:t>
            </a:fld>
            <a:endParaRPr lang="en-US"/>
          </a:p>
        </p:txBody>
      </p:sp>
      <p:sp>
        <p:nvSpPr>
          <p:cNvPr id="2232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3238" name="Rectangle 6"/>
          <p:cNvSpPr>
            <a:spLocks noChangeArrowheads="1"/>
          </p:cNvSpPr>
          <p:nvPr/>
        </p:nvSpPr>
        <p:spPr bwMode="auto">
          <a:xfrm>
            <a:off x="4572000" y="3529013"/>
            <a:ext cx="4038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Expanding Brand Awareness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Increasing usage</a:t>
            </a:r>
          </a:p>
          <a:p>
            <a:pPr lvl="1">
              <a:lnSpc>
                <a:spcPct val="90000"/>
              </a:lnSpc>
            </a:pPr>
            <a:r>
              <a:rPr lang="en-US"/>
              <a:t>Increasing the level or quantity of consumption</a:t>
            </a:r>
          </a:p>
          <a:p>
            <a:pPr lvl="1">
              <a:lnSpc>
                <a:spcPct val="90000"/>
              </a:lnSpc>
            </a:pPr>
            <a:r>
              <a:rPr lang="en-US"/>
              <a:t>Increasing the frequency of consumption</a:t>
            </a:r>
          </a:p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/>
              <a:t>Identifying new or additional usage opportunities</a:t>
            </a:r>
          </a:p>
          <a:p>
            <a:pPr lvl="1">
              <a:lnSpc>
                <a:spcPct val="90000"/>
              </a:lnSpc>
            </a:pPr>
            <a:r>
              <a:rPr lang="en-US"/>
              <a:t>Communicate appropriateness of more frequent use in current situations</a:t>
            </a:r>
          </a:p>
          <a:p>
            <a:pPr lvl="1">
              <a:lnSpc>
                <a:spcPct val="90000"/>
              </a:lnSpc>
            </a:pPr>
            <a:r>
              <a:rPr lang="en-US"/>
              <a:t>Reminders to use</a:t>
            </a:r>
          </a:p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/>
              <a:t>Identifying new and completely different ways to use the brand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15F38960-79F7-40B7-9739-C0C7BAD56F94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Improving the Brand Image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Repositioning the brand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Establish more compelling points of difference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In some cases, a key point of difference may turn   out to be nostalgia and heritage rather than any product-related difference.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Other times we need to reposition a brand to establish a point of parity on some key image dimension. 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Changing brand elements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Convey new information or signal that the brand    has taken on new meaning 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63F15F97-1F12-448F-87BD-D34B7C8333A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Improving the Brand Image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Go “back to basics” and tap into existing  sources of brand equity (e.g., Harley-Davidson)</a:t>
            </a:r>
          </a:p>
          <a:p>
            <a:pPr lvl="1"/>
            <a:r>
              <a:rPr lang="en-US"/>
              <a:t>Product strategy</a:t>
            </a:r>
          </a:p>
          <a:p>
            <a:pPr lvl="1"/>
            <a:r>
              <a:rPr lang="en-US"/>
              <a:t>Pricing strategy</a:t>
            </a:r>
          </a:p>
          <a:p>
            <a:pPr lvl="1"/>
            <a:r>
              <a:rPr lang="en-US"/>
              <a:t>Channel strategy</a:t>
            </a:r>
          </a:p>
          <a:p>
            <a:pPr lvl="1"/>
            <a:r>
              <a:rPr lang="en-US"/>
              <a:t>Communication strategy</a:t>
            </a:r>
          </a:p>
          <a:p>
            <a:pPr>
              <a:spcBef>
                <a:spcPct val="50000"/>
              </a:spcBef>
            </a:pPr>
            <a:r>
              <a:rPr lang="en-US"/>
              <a:t>Create new sources of brand equity (e.g., Mountain Dew)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399EE6AB-B90D-418B-921C-98BFB809796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13.</a:t>
            </a:r>
            <a:fld id="{6F122013-4439-4041-8ADF-49396136491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76600" y="3048000"/>
            <a:ext cx="2840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TELENOR TALKSHAWK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24468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Entering New Markets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89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One strategic option for revitalizing a fading brand is simply to more or less abandon the consumer group that supported the brand in  the past to target a completely new market segment.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421ABF14-20C2-4AC2-9A69-D9C56E06380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6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Adjustments to Brand Portfolio</a:t>
            </a:r>
          </a:p>
        </p:txBody>
      </p:sp>
      <p:sp>
        <p:nvSpPr>
          <p:cNvPr id="781317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86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/>
              <a:t>Migration strategies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A corporate or family branding strategy in which brands are ordered in a logical manner could provide the hierarchical structure in consumers’ minds to facilitate brand migration. 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Example: BMW with its 3-, 5-, and 7-series numbering systems </a:t>
            </a:r>
          </a:p>
          <a:p>
            <a:r>
              <a:rPr lang="en-US" sz="2800"/>
              <a:t>Acquiring new customers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Tradeoffs in their marketing efforts between attracting new customers and retaining existing ones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Firms must proactively develop strategies to attract new customers, especially younger ones. </a:t>
            </a:r>
            <a:endParaRPr lang="en-US" sz="2400"/>
          </a:p>
          <a:p>
            <a:r>
              <a:rPr lang="en-US" sz="2800"/>
              <a:t>Retiring brands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13.</a:t>
            </a:r>
            <a:fld id="{E3FC4EA0-95FD-4531-A2EE-F271A31EDAE5}" type="slidenum">
              <a:rPr lang="en-US"/>
              <a:pPr/>
              <a:t>17</a:t>
            </a:fld>
            <a:endParaRPr lang="en-US"/>
          </a:p>
        </p:txBody>
      </p:sp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13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1318" name="Rectangle 6"/>
          <p:cNvSpPr>
            <a:spLocks noChangeArrowheads="1"/>
          </p:cNvSpPr>
          <p:nvPr/>
        </p:nvSpPr>
        <p:spPr bwMode="auto">
          <a:xfrm>
            <a:off x="4572000" y="3529013"/>
            <a:ext cx="4038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1721</TotalTime>
  <Words>686</Words>
  <Application>Microsoft Office PowerPoint</Application>
  <PresentationFormat>On-screen Show (4:3)</PresentationFormat>
  <Paragraphs>152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MANAGING BRANDS OVER TIME</vt:lpstr>
      <vt:lpstr>Reinforcing Brands</vt:lpstr>
      <vt:lpstr>Managing Brands over Time</vt:lpstr>
      <vt:lpstr>PowerPoint Presentation</vt:lpstr>
      <vt:lpstr>PowerPoint Presentation</vt:lpstr>
      <vt:lpstr>Reinforcing Brands</vt:lpstr>
      <vt:lpstr>PowerPoint Presentation</vt:lpstr>
      <vt:lpstr>Revitalizing Brands</vt:lpstr>
      <vt:lpstr>PowerPoint Presentation</vt:lpstr>
      <vt:lpstr>PowerPoint Presentation</vt:lpstr>
      <vt:lpstr>Strategies to Revitalize Brands</vt:lpstr>
      <vt:lpstr>Expanding Brand Awareness</vt:lpstr>
      <vt:lpstr>Improving the Brand Image</vt:lpstr>
      <vt:lpstr>Improving the Brand Image</vt:lpstr>
      <vt:lpstr>PowerPoint Presentation</vt:lpstr>
      <vt:lpstr>Entering New Markets</vt:lpstr>
      <vt:lpstr>Adjustments to Brand Portfolio</vt:lpstr>
    </vt:vector>
  </TitlesOfParts>
  <Company>Dell Computer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ZEENAT JABBAR</cp:lastModifiedBy>
  <cp:revision>32</cp:revision>
  <cp:lastPrinted>2000-10-04T16:19:49Z</cp:lastPrinted>
  <dcterms:created xsi:type="dcterms:W3CDTF">1998-10-13T10:46:18Z</dcterms:created>
  <dcterms:modified xsi:type="dcterms:W3CDTF">2013-05-27T18:37:17Z</dcterms:modified>
</cp:coreProperties>
</file>