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62" r:id="rId1"/>
  </p:sldMasterIdLst>
  <p:notesMasterIdLst>
    <p:notesMasterId r:id="rId22"/>
  </p:notesMasterIdLst>
  <p:handoutMasterIdLst>
    <p:handoutMasterId r:id="rId23"/>
  </p:handoutMasterIdLst>
  <p:sldIdLst>
    <p:sldId id="683" r:id="rId2"/>
    <p:sldId id="687" r:id="rId3"/>
    <p:sldId id="691" r:id="rId4"/>
    <p:sldId id="684" r:id="rId5"/>
    <p:sldId id="685" r:id="rId6"/>
    <p:sldId id="692" r:id="rId7"/>
    <p:sldId id="688" r:id="rId8"/>
    <p:sldId id="680" r:id="rId9"/>
    <p:sldId id="681" r:id="rId10"/>
    <p:sldId id="693" r:id="rId11"/>
    <p:sldId id="694" r:id="rId12"/>
    <p:sldId id="682" r:id="rId13"/>
    <p:sldId id="349" r:id="rId14"/>
    <p:sldId id="675" r:id="rId15"/>
    <p:sldId id="676" r:id="rId16"/>
    <p:sldId id="678" r:id="rId17"/>
    <p:sldId id="689" r:id="rId18"/>
    <p:sldId id="690" r:id="rId19"/>
    <p:sldId id="350" r:id="rId20"/>
    <p:sldId id="674" r:id="rId21"/>
  </p:sldIdLst>
  <p:sldSz cx="9144000" cy="6858000" type="screen4x3"/>
  <p:notesSz cx="6858000" cy="92964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279F"/>
    <a:srgbClr val="009688"/>
    <a:srgbClr val="063D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5" d="100"/>
          <a:sy n="75" d="100"/>
        </p:scale>
        <p:origin x="-366"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00958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488" tIns="44450" rIns="90488" bIns="444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1" name="Rectangle 3"/>
          <p:cNvSpPr>
            <a:spLocks noGrp="1" noRot="1" noChangeAspect="1" noChangeArrowheads="1" noTextEdit="1"/>
          </p:cNvSpPr>
          <p:nvPr>
            <p:ph type="sldImg" idx="2"/>
          </p:nvPr>
        </p:nvSpPr>
        <p:spPr bwMode="auto">
          <a:xfrm>
            <a:off x="1114425" y="703263"/>
            <a:ext cx="4630738" cy="3473450"/>
          </a:xfrm>
          <a:prstGeom prst="rect">
            <a:avLst/>
          </a:prstGeom>
          <a:noFill/>
          <a:ln w="12700">
            <a:solidFill>
              <a:schemeClr val="tx1"/>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Tree>
    <p:extLst>
      <p:ext uri="{BB962C8B-B14F-4D97-AF65-F5344CB8AC3E}">
        <p14:creationId xmlns:p14="http://schemas.microsoft.com/office/powerpoint/2010/main" val="12189122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42" name="Rectangle 2"/>
          <p:cNvSpPr>
            <a:spLocks noGrp="1" noRot="1" noChangeAspect="1" noChangeArrowheads="1" noTextEdit="1"/>
          </p:cNvSpPr>
          <p:nvPr>
            <p:ph type="sldImg"/>
          </p:nvPr>
        </p:nvSpPr>
        <p:spPr>
          <a:xfrm>
            <a:off x="1114425" y="703263"/>
            <a:ext cx="4629150" cy="3473450"/>
          </a:xfrm>
          <a:ln cap="flat"/>
        </p:spPr>
      </p:sp>
      <p:sp>
        <p:nvSpPr>
          <p:cNvPr id="778243" name="Rectangle 3"/>
          <p:cNvSpPr>
            <a:spLocks noGrp="1" noChangeArrowheads="1"/>
          </p:cNvSpPr>
          <p:nvPr>
            <p:ph type="body" idx="1"/>
          </p:nvPr>
        </p:nvSpPr>
        <p:spPr>
          <a:ln/>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6434" name="Rectangle 2"/>
          <p:cNvSpPr>
            <a:spLocks noGrp="1" noRot="1" noChangeAspect="1" noChangeArrowheads="1" noTextEdit="1"/>
          </p:cNvSpPr>
          <p:nvPr>
            <p:ph type="sldImg"/>
          </p:nvPr>
        </p:nvSpPr>
        <p:spPr>
          <a:ln/>
        </p:spPr>
      </p:sp>
      <p:sp>
        <p:nvSpPr>
          <p:cNvPr id="786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3362"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83363" name="Rectangle 3"/>
          <p:cNvSpPr>
            <a:spLocks noChangeArrowheads="1"/>
          </p:cNvSpPr>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75</a:t>
            </a:r>
          </a:p>
        </p:txBody>
      </p:sp>
      <p:sp>
        <p:nvSpPr>
          <p:cNvPr id="783364" name="Rectangle 4"/>
          <p:cNvSpPr>
            <a:spLocks noChangeArrowheads="1"/>
          </p:cNvSpPr>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83365"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83366" name="Rectangle 6"/>
          <p:cNvSpPr>
            <a:spLocks noGrp="1" noRot="1" noChangeAspect="1" noChangeArrowheads="1" noTextEdit="1"/>
          </p:cNvSpPr>
          <p:nvPr>
            <p:ph type="sldImg"/>
          </p:nvPr>
        </p:nvSpPr>
        <p:spPr>
          <a:xfrm>
            <a:off x="1114425" y="703263"/>
            <a:ext cx="4629150" cy="3473450"/>
          </a:xfrm>
          <a:ln cap="flat"/>
        </p:spPr>
      </p:sp>
      <p:sp>
        <p:nvSpPr>
          <p:cNvPr id="783367" name="Rectangle 7"/>
          <p:cNvSpPr>
            <a:spLocks noGrp="1" noChangeArrowheads="1"/>
          </p:cNvSpPr>
          <p:nvPr>
            <p:ph type="body" idx="1"/>
          </p:nvPr>
        </p:nvSpPr>
        <p:spPr>
          <a:ln/>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2642"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52643" name="Rectangle 3"/>
          <p:cNvSpPr>
            <a:spLocks noChangeArrowheads="1"/>
          </p:cNvSpPr>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75</a:t>
            </a:r>
          </a:p>
        </p:txBody>
      </p:sp>
      <p:sp>
        <p:nvSpPr>
          <p:cNvPr id="752644" name="Rectangle 4"/>
          <p:cNvSpPr>
            <a:spLocks noChangeArrowheads="1"/>
          </p:cNvSpPr>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52645"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52646" name="Rectangle 6"/>
          <p:cNvSpPr>
            <a:spLocks noGrp="1" noRot="1" noChangeAspect="1" noChangeArrowheads="1"/>
          </p:cNvSpPr>
          <p:nvPr>
            <p:ph type="sldImg"/>
          </p:nvPr>
        </p:nvSpPr>
        <p:spPr bwMode="auto">
          <a:xfrm>
            <a:off x="1114425" y="703263"/>
            <a:ext cx="4629150" cy="3473450"/>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2647" name="Rectangle 7"/>
          <p:cNvSpPr>
            <a:spLocks noGrp="1" noChangeArrowheads="1"/>
          </p:cNvSpPr>
          <p:nvPr>
            <p:ph type="body" idx="1"/>
          </p:nvPr>
        </p:nvSpPr>
        <p:spPr bwMode="auto">
          <a:xfrm>
            <a:off x="914400" y="4416425"/>
            <a:ext cx="502920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4690"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54691" name="Rectangle 3"/>
          <p:cNvSpPr>
            <a:spLocks noChangeArrowheads="1"/>
          </p:cNvSpPr>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76</a:t>
            </a:r>
          </a:p>
        </p:txBody>
      </p:sp>
      <p:sp>
        <p:nvSpPr>
          <p:cNvPr id="754692" name="Rectangle 4"/>
          <p:cNvSpPr>
            <a:spLocks noChangeArrowheads="1"/>
          </p:cNvSpPr>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54693"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54694" name="Rectangle 6"/>
          <p:cNvSpPr>
            <a:spLocks noGrp="1" noRot="1" noChangeAspect="1" noChangeArrowheads="1"/>
          </p:cNvSpPr>
          <p:nvPr>
            <p:ph type="sldImg"/>
          </p:nvPr>
        </p:nvSpPr>
        <p:spPr bwMode="auto">
          <a:xfrm>
            <a:off x="1114425" y="703263"/>
            <a:ext cx="4629150" cy="3473450"/>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4695" name="Rectangle 7"/>
          <p:cNvSpPr>
            <a:spLocks noGrp="1" noChangeArrowheads="1"/>
          </p:cNvSpPr>
          <p:nvPr>
            <p:ph type="body" idx="1"/>
          </p:nvPr>
        </p:nvSpPr>
        <p:spPr bwMode="auto">
          <a:xfrm>
            <a:off x="914400" y="4416425"/>
            <a:ext cx="502920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6738"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56739" name="Rectangle 3"/>
          <p:cNvSpPr>
            <a:spLocks noChangeArrowheads="1"/>
          </p:cNvSpPr>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77</a:t>
            </a:r>
          </a:p>
        </p:txBody>
      </p:sp>
      <p:sp>
        <p:nvSpPr>
          <p:cNvPr id="756740" name="Rectangle 4"/>
          <p:cNvSpPr>
            <a:spLocks noChangeArrowheads="1"/>
          </p:cNvSpPr>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56741"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56742" name="Rectangle 6"/>
          <p:cNvSpPr>
            <a:spLocks noGrp="1" noRot="1" noChangeAspect="1" noChangeArrowheads="1"/>
          </p:cNvSpPr>
          <p:nvPr>
            <p:ph type="sldImg"/>
          </p:nvPr>
        </p:nvSpPr>
        <p:spPr bwMode="auto">
          <a:xfrm>
            <a:off x="1114425" y="703263"/>
            <a:ext cx="4629150" cy="3473450"/>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56743" name="Rectangle 7"/>
          <p:cNvSpPr>
            <a:spLocks noGrp="1" noChangeArrowheads="1"/>
          </p:cNvSpPr>
          <p:nvPr>
            <p:ph type="body" idx="1"/>
          </p:nvPr>
        </p:nvSpPr>
        <p:spPr bwMode="auto">
          <a:xfrm>
            <a:off x="914400" y="4416425"/>
            <a:ext cx="502920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5587" name="Rectangle 3"/>
          <p:cNvSpPr>
            <a:spLocks noChangeArrowheads="1"/>
          </p:cNvSpPr>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79</a:t>
            </a:r>
          </a:p>
        </p:txBody>
      </p:sp>
      <p:sp>
        <p:nvSpPr>
          <p:cNvPr id="195588" name="Rectangle 4"/>
          <p:cNvSpPr>
            <a:spLocks noChangeArrowheads="1"/>
          </p:cNvSpPr>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5589"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5590" name="Rectangle 6"/>
          <p:cNvSpPr>
            <a:spLocks noGrp="1" noRot="1" noChangeAspect="1" noChangeArrowheads="1" noTextEdit="1"/>
          </p:cNvSpPr>
          <p:nvPr>
            <p:ph type="sldImg"/>
          </p:nvPr>
        </p:nvSpPr>
        <p:spPr>
          <a:xfrm>
            <a:off x="1114425" y="703263"/>
            <a:ext cx="4629150" cy="3473450"/>
          </a:xfrm>
          <a:ln cap="flat"/>
        </p:spPr>
      </p:sp>
      <p:sp>
        <p:nvSpPr>
          <p:cNvPr id="195591" name="Rectangle 7"/>
          <p:cNvSpPr>
            <a:spLocks noGrp="1" noChangeArrowheads="1"/>
          </p:cNvSpPr>
          <p:nvPr>
            <p:ph type="body" idx="1"/>
          </p:nvPr>
        </p:nvSpPr>
        <p:spPr>
          <a:ln/>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530" name="Rectangle 2"/>
          <p:cNvSpPr>
            <a:spLocks noGrp="1" noRot="1" noChangeAspect="1" noChangeArrowheads="1" noTextEdit="1"/>
          </p:cNvSpPr>
          <p:nvPr>
            <p:ph type="sldImg"/>
          </p:nvPr>
        </p:nvSpPr>
        <p:spPr>
          <a:ln/>
        </p:spPr>
      </p:sp>
      <p:sp>
        <p:nvSpPr>
          <p:cNvPr id="790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1554" name="Rectangle 2"/>
          <p:cNvSpPr>
            <a:spLocks noGrp="1" noRot="1" noChangeAspect="1" noChangeArrowheads="1" noTextEdit="1"/>
          </p:cNvSpPr>
          <p:nvPr>
            <p:ph type="sldImg"/>
          </p:nvPr>
        </p:nvSpPr>
        <p:spPr>
          <a:ln/>
        </p:spPr>
      </p:sp>
      <p:sp>
        <p:nvSpPr>
          <p:cNvPr id="791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9506" name="Rectangle 2"/>
          <p:cNvSpPr>
            <a:spLocks noGrp="1" noRot="1" noChangeAspect="1" noChangeArrowheads="1" noTextEdit="1"/>
          </p:cNvSpPr>
          <p:nvPr>
            <p:ph type="sldImg"/>
          </p:nvPr>
        </p:nvSpPr>
        <p:spPr>
          <a:ln/>
        </p:spPr>
      </p:sp>
      <p:sp>
        <p:nvSpPr>
          <p:cNvPr id="7895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ChangeArrowheads="1"/>
          </p:cNvSpPr>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7635" name="Rectangle 3"/>
          <p:cNvSpPr>
            <a:spLocks noChangeArrowheads="1"/>
          </p:cNvSpPr>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9050" tIns="0" rIns="19050" bIns="0" anchor="b"/>
          <a:lstStyle/>
          <a:p>
            <a:pPr algn="r"/>
            <a:r>
              <a:rPr lang="en-US" sz="1000" i="1">
                <a:latin typeface="Times New Roman" pitchFamily="18" charset="0"/>
              </a:rPr>
              <a:t>80</a:t>
            </a:r>
          </a:p>
        </p:txBody>
      </p:sp>
      <p:sp>
        <p:nvSpPr>
          <p:cNvPr id="197636" name="Rectangle 4"/>
          <p:cNvSpPr>
            <a:spLocks noChangeArrowheads="1"/>
          </p:cNvSpPr>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7637" name="Rectangle 5"/>
          <p:cNvSpPr>
            <a:spLocks noChangeArrowheads="1"/>
          </p:cNvSpP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7638" name="Rectangle 6"/>
          <p:cNvSpPr>
            <a:spLocks noGrp="1" noRot="1" noChangeAspect="1" noChangeArrowheads="1" noTextEdit="1"/>
          </p:cNvSpPr>
          <p:nvPr>
            <p:ph type="sldImg"/>
          </p:nvPr>
        </p:nvSpPr>
        <p:spPr>
          <a:xfrm>
            <a:off x="1114425" y="703263"/>
            <a:ext cx="4629150" cy="3473450"/>
          </a:xfrm>
          <a:ln cap="flat"/>
        </p:spPr>
      </p:sp>
      <p:sp>
        <p:nvSpPr>
          <p:cNvPr id="197639" name="Rectangle 7"/>
          <p:cNvSpPr>
            <a:spLocks noGrp="1" noChangeArrowheads="1"/>
          </p:cNvSpPr>
          <p:nvPr>
            <p:ph type="body" idx="1"/>
          </p:nvPr>
        </p:nvSpPr>
        <p:spPr>
          <a:ln/>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5474" name="Rectangle 2"/>
          <p:cNvSpPr>
            <a:spLocks noGrp="1" noRot="1" noChangeAspect="1" noChangeArrowheads="1"/>
          </p:cNvSpPr>
          <p:nvPr>
            <p:ph type="sldImg"/>
          </p:nvPr>
        </p:nvSpPr>
        <p:spPr bwMode="auto">
          <a:xfrm>
            <a:off x="1114425" y="703263"/>
            <a:ext cx="4629150" cy="3473450"/>
          </a:xfrm>
          <a:prstGeom prst="rect">
            <a:avLst/>
          </a:prstGeom>
          <a:noFill/>
          <a:ln w="12700" cap="flat">
            <a:solidFill>
              <a:schemeClr val="tx1"/>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745475" name="Rectangle 3"/>
          <p:cNvSpPr>
            <a:spLocks noGrp="1" noChangeArrowheads="1"/>
          </p:cNvSpPr>
          <p:nvPr>
            <p:ph type="body" idx="1"/>
          </p:nvPr>
        </p:nvSpPr>
        <p:spPr bwMode="auto">
          <a:xfrm>
            <a:off x="914400" y="4416425"/>
            <a:ext cx="5029200" cy="4183063"/>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488" tIns="44450" rIns="90488" bIns="44450"/>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FCE09F-7BDF-4453-A586-0DA7376C15A2}" type="slidenum">
              <a:rPr lang="en-US" smtClean="0"/>
              <a:pPr/>
              <a:t>‹#›</a:t>
            </a:fld>
            <a:endParaRPr lang="en-US"/>
          </a:p>
        </p:txBody>
      </p:sp>
    </p:spTree>
    <p:extLst>
      <p:ext uri="{BB962C8B-B14F-4D97-AF65-F5344CB8AC3E}">
        <p14:creationId xmlns:p14="http://schemas.microsoft.com/office/powerpoint/2010/main" val="2467374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12.</a:t>
            </a:r>
            <a:fld id="{A9AA01C8-C57D-45CC-94DB-46BC361FD8CC}" type="slidenum">
              <a:rPr lang="en-US" smtClean="0"/>
              <a:pPr/>
              <a:t>‹#›</a:t>
            </a:fld>
            <a:endParaRPr lang="en-US"/>
          </a:p>
        </p:txBody>
      </p:sp>
    </p:spTree>
    <p:extLst>
      <p:ext uri="{BB962C8B-B14F-4D97-AF65-F5344CB8AC3E}">
        <p14:creationId xmlns:p14="http://schemas.microsoft.com/office/powerpoint/2010/main" val="585397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12.</a:t>
            </a:r>
            <a:fld id="{4AB96C75-ED3A-497E-90EF-0E6122E232FC}" type="slidenum">
              <a:rPr lang="en-US" smtClean="0"/>
              <a:pPr/>
              <a:t>‹#›</a:t>
            </a:fld>
            <a:endParaRPr lang="en-US"/>
          </a:p>
        </p:txBody>
      </p:sp>
    </p:spTree>
    <p:extLst>
      <p:ext uri="{BB962C8B-B14F-4D97-AF65-F5344CB8AC3E}">
        <p14:creationId xmlns:p14="http://schemas.microsoft.com/office/powerpoint/2010/main" val="3664509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12.</a:t>
            </a:r>
            <a:fld id="{1AF8B811-464D-4FF4-AED9-1672B8A1E0BF}" type="slidenum">
              <a:rPr lang="en-US" smtClean="0"/>
              <a:pPr/>
              <a:t>‹#›</a:t>
            </a:fld>
            <a:endParaRPr lang="en-US"/>
          </a:p>
        </p:txBody>
      </p:sp>
    </p:spTree>
    <p:extLst>
      <p:ext uri="{BB962C8B-B14F-4D97-AF65-F5344CB8AC3E}">
        <p14:creationId xmlns:p14="http://schemas.microsoft.com/office/powerpoint/2010/main" val="3013603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12.</a:t>
            </a:r>
            <a:fld id="{DB54BD79-578E-449F-9057-194420FCF6DB}" type="slidenum">
              <a:rPr lang="en-US" smtClean="0"/>
              <a:pPr/>
              <a:t>‹#›</a:t>
            </a:fld>
            <a:endParaRPr lang="en-US"/>
          </a:p>
        </p:txBody>
      </p:sp>
    </p:spTree>
    <p:extLst>
      <p:ext uri="{BB962C8B-B14F-4D97-AF65-F5344CB8AC3E}">
        <p14:creationId xmlns:p14="http://schemas.microsoft.com/office/powerpoint/2010/main" val="26650013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12.</a:t>
            </a:r>
            <a:fld id="{BDD13D40-0B80-4979-A0D9-2117D80A75DB}" type="slidenum">
              <a:rPr lang="en-US" smtClean="0"/>
              <a:pPr/>
              <a:t>‹#›</a:t>
            </a:fld>
            <a:endParaRPr lang="en-US"/>
          </a:p>
        </p:txBody>
      </p:sp>
    </p:spTree>
    <p:extLst>
      <p:ext uri="{BB962C8B-B14F-4D97-AF65-F5344CB8AC3E}">
        <p14:creationId xmlns:p14="http://schemas.microsoft.com/office/powerpoint/2010/main" val="2713208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12.</a:t>
            </a:r>
            <a:fld id="{EEB55E9D-23EE-4F53-B121-0963D766E7C1}" type="slidenum">
              <a:rPr lang="en-US" smtClean="0"/>
              <a:pPr/>
              <a:t>‹#›</a:t>
            </a:fld>
            <a:endParaRPr lang="en-US"/>
          </a:p>
        </p:txBody>
      </p:sp>
    </p:spTree>
    <p:extLst>
      <p:ext uri="{BB962C8B-B14F-4D97-AF65-F5344CB8AC3E}">
        <p14:creationId xmlns:p14="http://schemas.microsoft.com/office/powerpoint/2010/main" val="2527640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12.</a:t>
            </a:r>
            <a:fld id="{C31E6D66-47F1-4102-9932-4935AEABDA57}" type="slidenum">
              <a:rPr lang="en-US" smtClean="0"/>
              <a:pPr/>
              <a:t>‹#›</a:t>
            </a:fld>
            <a:endParaRPr lang="en-US"/>
          </a:p>
        </p:txBody>
      </p:sp>
    </p:spTree>
    <p:extLst>
      <p:ext uri="{BB962C8B-B14F-4D97-AF65-F5344CB8AC3E}">
        <p14:creationId xmlns:p14="http://schemas.microsoft.com/office/powerpoint/2010/main" val="21338285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12.</a:t>
            </a:r>
            <a:fld id="{DDD4E607-B470-4B65-9D8E-F99669C168DC}" type="slidenum">
              <a:rPr lang="en-US" smtClean="0"/>
              <a:pPr/>
              <a:t>‹#›</a:t>
            </a:fld>
            <a:endParaRPr lang="en-US"/>
          </a:p>
        </p:txBody>
      </p:sp>
    </p:spTree>
    <p:extLst>
      <p:ext uri="{BB962C8B-B14F-4D97-AF65-F5344CB8AC3E}">
        <p14:creationId xmlns:p14="http://schemas.microsoft.com/office/powerpoint/2010/main" val="2648087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12.</a:t>
            </a:r>
            <a:fld id="{B4BAC6DC-2122-4825-899B-E9A76D504F3C}" type="slidenum">
              <a:rPr lang="en-US" smtClean="0"/>
              <a:pPr/>
              <a:t>‹#›</a:t>
            </a:fld>
            <a:endParaRPr lang="en-US"/>
          </a:p>
        </p:txBody>
      </p:sp>
    </p:spTree>
    <p:extLst>
      <p:ext uri="{BB962C8B-B14F-4D97-AF65-F5344CB8AC3E}">
        <p14:creationId xmlns:p14="http://schemas.microsoft.com/office/powerpoint/2010/main" val="31051658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12.</a:t>
            </a:r>
            <a:fld id="{7EC7E61E-D9B4-4472-8F4E-52E5EE9CEE93}" type="slidenum">
              <a:rPr lang="en-US" smtClean="0"/>
              <a:pPr/>
              <a:t>‹#›</a:t>
            </a:fld>
            <a:endParaRPr lang="en-US"/>
          </a:p>
        </p:txBody>
      </p:sp>
    </p:spTree>
    <p:extLst>
      <p:ext uri="{BB962C8B-B14F-4D97-AF65-F5344CB8AC3E}">
        <p14:creationId xmlns:p14="http://schemas.microsoft.com/office/powerpoint/2010/main" val="23501227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endParaRPr lang="en-GB"/>
          </a:p>
        </p:txBody>
      </p:sp>
      <p:sp>
        <p:nvSpPr>
          <p:cNvPr id="4" name="Date Placeholder 3"/>
          <p:cNvSpPr>
            <a:spLocks noGrp="1"/>
          </p:cNvSpPr>
          <p:nvPr>
            <p:ph type="dt" sz="half" idx="10"/>
          </p:nvPr>
        </p:nvSpPr>
        <p:spPr>
          <a:xfrm>
            <a:off x="457200" y="6251575"/>
            <a:ext cx="2133600" cy="476250"/>
          </a:xfrm>
        </p:spPr>
        <p:txBody>
          <a:bodyPr/>
          <a:lstStyle>
            <a:lvl1pPr>
              <a:defRPr/>
            </a:lvl1pPr>
          </a:lstStyle>
          <a:p>
            <a:endParaRPr lang="en-US"/>
          </a:p>
        </p:txBody>
      </p:sp>
      <p:sp>
        <p:nvSpPr>
          <p:cNvPr id="5" name="Slide Number Placeholder 4"/>
          <p:cNvSpPr>
            <a:spLocks noGrp="1"/>
          </p:cNvSpPr>
          <p:nvPr>
            <p:ph type="sldNum" sz="quarter" idx="11"/>
          </p:nvPr>
        </p:nvSpPr>
        <p:spPr>
          <a:xfrm>
            <a:off x="6553200" y="6248400"/>
            <a:ext cx="2133600" cy="476250"/>
          </a:xfrm>
        </p:spPr>
        <p:txBody>
          <a:bodyPr/>
          <a:lstStyle>
            <a:lvl1pPr>
              <a:defRPr/>
            </a:lvl1pPr>
          </a:lstStyle>
          <a:p>
            <a:r>
              <a:rPr lang="en-US"/>
              <a:t>12.</a:t>
            </a:r>
            <a:fld id="{AB57410C-2F92-4E17-AA4B-16F9FCC5FE76}" type="slidenum">
              <a:rPr lang="en-US"/>
              <a:pPr/>
              <a:t>‹#›</a:t>
            </a:fld>
            <a:endParaRPr lang="en-US"/>
          </a:p>
        </p:txBody>
      </p:sp>
      <p:sp>
        <p:nvSpPr>
          <p:cNvPr id="6" name="Footer Placeholder 5"/>
          <p:cNvSpPr>
            <a:spLocks noGrp="1"/>
          </p:cNvSpPr>
          <p:nvPr>
            <p:ph type="ftr" sz="quarter" idx="12"/>
          </p:nvPr>
        </p:nvSpPr>
        <p:spPr>
          <a:xfrm>
            <a:off x="3124200" y="6248400"/>
            <a:ext cx="2895600" cy="476250"/>
          </a:xfrm>
        </p:spPr>
        <p:txBody>
          <a:bodyPr/>
          <a:lstStyle>
            <a:lvl1pPr>
              <a:defRPr/>
            </a:lvl1pPr>
          </a:lstStyle>
          <a:p>
            <a:endParaRPr lang="en-US"/>
          </a:p>
        </p:txBody>
      </p:sp>
    </p:spTree>
    <p:extLst>
      <p:ext uri="{BB962C8B-B14F-4D97-AF65-F5344CB8AC3E}">
        <p14:creationId xmlns:p14="http://schemas.microsoft.com/office/powerpoint/2010/main" val="1676842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12.</a:t>
            </a:r>
            <a:fld id="{A4F396A2-E7FF-4F16-AFAD-FD661A48E0AE}" type="slidenum">
              <a:rPr lang="en-US" smtClean="0"/>
              <a:pPr/>
              <a:t>‹#›</a:t>
            </a:fld>
            <a:endParaRPr lang="en-US"/>
          </a:p>
        </p:txBody>
      </p:sp>
    </p:spTree>
    <p:extLst>
      <p:ext uri="{BB962C8B-B14F-4D97-AF65-F5344CB8AC3E}">
        <p14:creationId xmlns:p14="http://schemas.microsoft.com/office/powerpoint/2010/main" val="3609407308"/>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7218" name="Rectangle 2"/>
          <p:cNvSpPr>
            <a:spLocks noGrp="1" noRot="1" noChangeArrowheads="1"/>
          </p:cNvSpPr>
          <p:nvPr>
            <p:ph type="title"/>
          </p:nvPr>
        </p:nvSpPr>
        <p:spPr>
          <a:xfrm>
            <a:off x="0" y="1219200"/>
            <a:ext cx="9144000" cy="11430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a:bodyPr>
          <a:lstStyle/>
          <a:p>
            <a:r>
              <a:rPr lang="en-US" sz="3000" dirty="0" smtClean="0">
                <a:solidFill>
                  <a:schemeClr val="hlink"/>
                </a:solidFill>
              </a:rPr>
              <a:t>BRAND </a:t>
            </a:r>
            <a:r>
              <a:rPr lang="en-US" sz="3000" dirty="0">
                <a:solidFill>
                  <a:schemeClr val="hlink"/>
                </a:solidFill>
              </a:rPr>
              <a:t>EXTENSIONS</a:t>
            </a:r>
          </a:p>
        </p:txBody>
      </p:sp>
      <p:sp>
        <p:nvSpPr>
          <p:cNvPr id="777219" name="Rectangle 3"/>
          <p:cNvSpPr>
            <a:spLocks noGrp="1" noChangeArrowheads="1"/>
          </p:cNvSpPr>
          <p:nvPr>
            <p:ph idx="1"/>
          </p:nvPr>
        </p:nvSpPr>
        <p:spPr>
          <a:xfrm>
            <a:off x="981075" y="3792538"/>
            <a:ext cx="6732588" cy="1627187"/>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gn="ctr">
              <a:spcBef>
                <a:spcPct val="10000"/>
              </a:spcBef>
              <a:buFont typeface="Wingdings" pitchFamily="2" charset="2"/>
              <a:buNone/>
            </a:pPr>
            <a:r>
              <a:rPr lang="en-US" sz="2800" dirty="0" err="1" smtClean="0"/>
              <a:t>Zeenat</a:t>
            </a:r>
            <a:r>
              <a:rPr lang="en-US" sz="2800" dirty="0" smtClean="0"/>
              <a:t> </a:t>
            </a:r>
            <a:r>
              <a:rPr lang="en-US" sz="2800" dirty="0" err="1" smtClean="0"/>
              <a:t>Jabbar</a:t>
            </a:r>
            <a:endParaRPr lang="en-US" dirty="0"/>
          </a:p>
        </p:txBody>
      </p:sp>
      <p:sp>
        <p:nvSpPr>
          <p:cNvPr id="4" name="Slide Number Placeholder 4"/>
          <p:cNvSpPr>
            <a:spLocks noGrp="1"/>
          </p:cNvSpPr>
          <p:nvPr>
            <p:ph type="sldNum" sz="quarter" idx="12"/>
          </p:nvPr>
        </p:nvSpPr>
        <p:spPr/>
        <p:txBody>
          <a:bodyPr/>
          <a:lstStyle/>
          <a:p>
            <a:r>
              <a:rPr lang="en-US"/>
              <a:t>12.</a:t>
            </a:r>
            <a:fld id="{9604ADD2-3C5D-4AE4-988E-008BEADA8376}" type="slidenum">
              <a:rPr lang="en-US"/>
              <a:pPr/>
              <a:t>1</a:t>
            </a:fld>
            <a:endParaRPr lang="en-US"/>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3602" name="Rectangle 2"/>
          <p:cNvSpPr>
            <a:spLocks noGrp="1" noRot="1" noChangeArrowheads="1"/>
          </p:cNvSpPr>
          <p:nvPr>
            <p:ph type="title"/>
          </p:nvPr>
        </p:nvSpPr>
        <p:spPr/>
        <p:txBody>
          <a:bodyPr/>
          <a:lstStyle/>
          <a:p>
            <a:r>
              <a:rPr lang="en-US" altLang="ja-JP">
                <a:solidFill>
                  <a:schemeClr val="hlink"/>
                </a:solidFill>
                <a:ea typeface="ＭＳ Ｐゴシック" charset="-128"/>
              </a:rPr>
              <a:t>Leverage the Brand</a:t>
            </a:r>
            <a:r>
              <a:rPr lang="en-US" altLang="ja-JP">
                <a:ea typeface="ＭＳ Ｐゴシック" charset="-128"/>
              </a:rPr>
              <a:t> </a:t>
            </a:r>
            <a:endParaRPr lang="en-US"/>
          </a:p>
        </p:txBody>
      </p:sp>
      <p:sp>
        <p:nvSpPr>
          <p:cNvPr id="793603" name="Rectangle 3"/>
          <p:cNvSpPr>
            <a:spLocks noGrp="1" noChangeArrowheads="1"/>
          </p:cNvSpPr>
          <p:nvPr>
            <p:ph idx="1"/>
          </p:nvPr>
        </p:nvSpPr>
        <p:spPr/>
        <p:txBody>
          <a:bodyPr/>
          <a:lstStyle/>
          <a:p>
            <a:r>
              <a:rPr lang="en-US" altLang="ja-JP">
                <a:ea typeface="ＭＳ Ｐゴシック" charset="-128"/>
              </a:rPr>
              <a:t>Firms are seeking to build “power” or “mega” brands that establish a broad market footprint, appealing to multiple customer segments with multiple products  all underneath the brand umbrella. </a:t>
            </a:r>
            <a:endParaRPr lang="en-US"/>
          </a:p>
        </p:txBody>
      </p:sp>
      <p:sp>
        <p:nvSpPr>
          <p:cNvPr id="4" name="Slide Number Placeholder 4"/>
          <p:cNvSpPr>
            <a:spLocks noGrp="1"/>
          </p:cNvSpPr>
          <p:nvPr>
            <p:ph type="sldNum" sz="quarter" idx="12"/>
          </p:nvPr>
        </p:nvSpPr>
        <p:spPr/>
        <p:txBody>
          <a:bodyPr/>
          <a:lstStyle/>
          <a:p>
            <a:r>
              <a:rPr lang="en-US"/>
              <a:t>12.</a:t>
            </a:r>
            <a:fld id="{45EBFA1C-88FD-4E05-ABBD-7717A7D9B29A}" type="slidenum">
              <a:rPr lang="en-US"/>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12.</a:t>
            </a:r>
            <a:fld id="{EEB55E9D-23EE-4F53-B121-0963D766E7C1}" type="slidenum">
              <a:rPr lang="en-US" smtClean="0"/>
              <a:pPr/>
              <a:t>3</a:t>
            </a:fld>
            <a:endParaRPr lang="en-US"/>
          </a:p>
        </p:txBody>
      </p:sp>
      <p:sp>
        <p:nvSpPr>
          <p:cNvPr id="3" name="TextBox 2"/>
          <p:cNvSpPr txBox="1"/>
          <p:nvPr/>
        </p:nvSpPr>
        <p:spPr>
          <a:xfrm>
            <a:off x="3581400" y="1676400"/>
            <a:ext cx="1043876" cy="369332"/>
          </a:xfrm>
          <a:prstGeom prst="rect">
            <a:avLst/>
          </a:prstGeom>
          <a:noFill/>
        </p:spPr>
        <p:txBody>
          <a:bodyPr wrap="none" rtlCol="0">
            <a:spAutoFit/>
          </a:bodyPr>
          <a:lstStyle/>
          <a:p>
            <a:r>
              <a:rPr lang="en-GB" b="1" u="sng" dirty="0" smtClean="0"/>
              <a:t>UFONE</a:t>
            </a:r>
            <a:endParaRPr lang="en-GB" b="1" u="sng" dirty="0"/>
          </a:p>
        </p:txBody>
      </p:sp>
    </p:spTree>
    <p:extLst>
      <p:ext uri="{BB962C8B-B14F-4D97-AF65-F5344CB8AC3E}">
        <p14:creationId xmlns:p14="http://schemas.microsoft.com/office/powerpoint/2010/main" val="319683890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9268" name="Rectangle 4"/>
          <p:cNvSpPr>
            <a:spLocks noGrp="1" noRot="1" noChangeArrowheads="1"/>
          </p:cNvSpPr>
          <p:nvPr>
            <p:ph type="title"/>
          </p:nvPr>
        </p:nvSpPr>
        <p:spPr/>
        <p:txBody>
          <a:bodyPr/>
          <a:lstStyle/>
          <a:p>
            <a:r>
              <a:rPr lang="en-US">
                <a:solidFill>
                  <a:schemeClr val="hlink"/>
                </a:solidFill>
              </a:rPr>
              <a:t>Ansoff’s Growth Share Matrix</a:t>
            </a:r>
          </a:p>
        </p:txBody>
      </p:sp>
      <p:graphicFrame>
        <p:nvGraphicFramePr>
          <p:cNvPr id="779291" name="Group 27"/>
          <p:cNvGraphicFramePr>
            <a:graphicFrameLocks noGrp="1"/>
          </p:cNvGraphicFramePr>
          <p:nvPr>
            <p:ph type="tbl" idx="1"/>
          </p:nvPr>
        </p:nvGraphicFramePr>
        <p:xfrm>
          <a:off x="457200" y="1600200"/>
          <a:ext cx="8229600" cy="4525963"/>
        </p:xfrm>
        <a:graphic>
          <a:graphicData uri="http://schemas.openxmlformats.org/drawingml/2006/table">
            <a:tbl>
              <a:tblPr/>
              <a:tblGrid>
                <a:gridCol w="2743200"/>
                <a:gridCol w="2743200"/>
                <a:gridCol w="2743200"/>
              </a:tblGrid>
              <a:tr h="15081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endPar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1" i="0" u="none" strike="noStrike" cap="none" normalizeH="0" baseline="0" smtClean="0">
                          <a:ln>
                            <a:noFill/>
                          </a:ln>
                          <a:solidFill>
                            <a:schemeClr val="hlink"/>
                          </a:solidFill>
                          <a:effectLst>
                            <a:outerShdw blurRad="38100" dist="38100" dir="2700000" algn="tl">
                              <a:srgbClr val="000000"/>
                            </a:outerShdw>
                          </a:effectLst>
                          <a:latin typeface="Garamond" pitchFamily="18" charset="0"/>
                        </a:rPr>
                        <a:t>Current</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1" i="0" u="none" strike="noStrike" cap="none" normalizeH="0" baseline="0" smtClean="0">
                          <a:ln>
                            <a:noFill/>
                          </a:ln>
                          <a:solidFill>
                            <a:schemeClr val="hlink"/>
                          </a:solidFill>
                          <a:effectLst>
                            <a:outerShdw blurRad="38100" dist="38100" dir="2700000" algn="tl">
                              <a:srgbClr val="000000"/>
                            </a:outerShdw>
                          </a:effectLst>
                          <a:latin typeface="Garamond" pitchFamily="18" charset="0"/>
                        </a:rPr>
                        <a:t>Products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1" i="0" u="none" strike="noStrike" cap="none" normalizeH="0" baseline="0" smtClean="0">
                          <a:ln>
                            <a:noFill/>
                          </a:ln>
                          <a:solidFill>
                            <a:schemeClr val="hlink"/>
                          </a:solidFill>
                          <a:effectLst>
                            <a:outerShdw blurRad="38100" dist="38100" dir="2700000" algn="tl">
                              <a:srgbClr val="000000"/>
                            </a:outerShdw>
                          </a:effectLst>
                          <a:latin typeface="Garamond" pitchFamily="18" charset="0"/>
                        </a:rPr>
                        <a:t>New</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1" i="0" u="none" strike="noStrike" cap="none" normalizeH="0" baseline="0" smtClean="0">
                          <a:ln>
                            <a:noFill/>
                          </a:ln>
                          <a:solidFill>
                            <a:schemeClr val="hlink"/>
                          </a:solidFill>
                          <a:effectLst>
                            <a:outerShdw blurRad="38100" dist="38100" dir="2700000" algn="tl">
                              <a:srgbClr val="000000"/>
                            </a:outerShdw>
                          </a:effectLst>
                          <a:latin typeface="Garamond" pitchFamily="18" charset="0"/>
                        </a:rPr>
                        <a:t>Products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097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1" i="0" u="none" strike="noStrike" cap="none" normalizeH="0" baseline="0" smtClean="0">
                          <a:ln>
                            <a:noFill/>
                          </a:ln>
                          <a:solidFill>
                            <a:schemeClr val="hlink"/>
                          </a:solidFill>
                          <a:effectLst>
                            <a:outerShdw blurRad="38100" dist="38100" dir="2700000" algn="tl">
                              <a:srgbClr val="000000"/>
                            </a:outerShdw>
                          </a:effectLst>
                          <a:latin typeface="Garamond" pitchFamily="18" charset="0"/>
                        </a:rPr>
                        <a:t>Current</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1" i="0" u="none" strike="noStrike" cap="none" normalizeH="0" baseline="0" smtClean="0">
                          <a:ln>
                            <a:noFill/>
                          </a:ln>
                          <a:solidFill>
                            <a:schemeClr val="hlink"/>
                          </a:solidFill>
                          <a:effectLst>
                            <a:outerShdw blurRad="38100" dist="38100" dir="2700000" algn="tl">
                              <a:srgbClr val="000000"/>
                            </a:outerShdw>
                          </a:effectLst>
                          <a:latin typeface="Garamond" pitchFamily="18" charset="0"/>
                        </a:rPr>
                        <a:t>Markets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Market penetration strategy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Product development strategy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50812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1" i="0" u="none" strike="noStrike" cap="none" normalizeH="0" baseline="0" smtClean="0">
                          <a:ln>
                            <a:noFill/>
                          </a:ln>
                          <a:solidFill>
                            <a:schemeClr val="hlink"/>
                          </a:solidFill>
                          <a:effectLst>
                            <a:outerShdw blurRad="38100" dist="38100" dir="2700000" algn="tl">
                              <a:srgbClr val="000000"/>
                            </a:outerShdw>
                          </a:effectLst>
                          <a:latin typeface="Garamond" pitchFamily="18" charset="0"/>
                        </a:rPr>
                        <a:t>New</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3200" b="1" i="0" u="none" strike="noStrike" cap="none" normalizeH="0" baseline="0" smtClean="0">
                          <a:ln>
                            <a:noFill/>
                          </a:ln>
                          <a:solidFill>
                            <a:schemeClr val="hlink"/>
                          </a:solidFill>
                          <a:effectLst>
                            <a:outerShdw blurRad="38100" dist="38100" dir="2700000" algn="tl">
                              <a:srgbClr val="000000"/>
                            </a:outerShdw>
                          </a:effectLst>
                          <a:latin typeface="Garamond" pitchFamily="18" charset="0"/>
                        </a:rPr>
                        <a:t>Markets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Market development strategy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Wingdings" pitchFamily="2" charset="2"/>
                        <a:buNone/>
                        <a:tabLst/>
                      </a:pPr>
                      <a:r>
                        <a:rPr kumimoji="0" lang="en-US" sz="2800" b="0" i="0" u="none" strike="noStrike" cap="none" normalizeH="0" baseline="0" smtClean="0">
                          <a:ln>
                            <a:noFill/>
                          </a:ln>
                          <a:solidFill>
                            <a:schemeClr val="tx1"/>
                          </a:solidFill>
                          <a:effectLst>
                            <a:outerShdw blurRad="38100" dist="38100" dir="2700000" algn="tl">
                              <a:srgbClr val="000000"/>
                            </a:outerShdw>
                          </a:effectLst>
                          <a:latin typeface="Garamond" pitchFamily="18" charset="0"/>
                        </a:rPr>
                        <a:t>Diversification strategy</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1" name="Slide Number Placeholder 4"/>
          <p:cNvSpPr>
            <a:spLocks noGrp="1"/>
          </p:cNvSpPr>
          <p:nvPr>
            <p:ph type="sldNum" sz="quarter" idx="11"/>
          </p:nvPr>
        </p:nvSpPr>
        <p:spPr/>
        <p:txBody>
          <a:bodyPr/>
          <a:lstStyle/>
          <a:p>
            <a:r>
              <a:rPr lang="en-US"/>
              <a:t>12.</a:t>
            </a:r>
            <a:fld id="{15EE8F20-7F32-4B00-AA6A-53FD3FFC38EC}" type="slidenum">
              <a:rPr lang="en-US"/>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2340" name="Rectangle 4"/>
          <p:cNvSpPr>
            <a:spLocks noGrp="1" noRot="1" noChangeArrowheads="1"/>
          </p:cNvSpPr>
          <p:nvPr>
            <p:ph type="title"/>
          </p:nvPr>
        </p:nvSpPr>
        <p:spPr>
          <a:xfrm>
            <a:off x="381000" y="0"/>
            <a:ext cx="8382000" cy="11430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sz="4000">
                <a:solidFill>
                  <a:schemeClr val="hlink"/>
                </a:solidFill>
              </a:rPr>
              <a:t>Brand Extensions</a:t>
            </a:r>
          </a:p>
        </p:txBody>
      </p:sp>
      <p:sp>
        <p:nvSpPr>
          <p:cNvPr id="782341" name="Rectangle 5"/>
          <p:cNvSpPr>
            <a:spLocks noGrp="1" noChangeArrowheads="1"/>
          </p:cNvSpPr>
          <p:nvPr>
            <p:ph idx="1"/>
          </p:nvPr>
        </p:nvSpPr>
        <p:spPr>
          <a:xfrm>
            <a:off x="304800" y="1143000"/>
            <a:ext cx="8307388" cy="51054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t>When a firm uses an established brand name to introduce a new product</a:t>
            </a:r>
          </a:p>
          <a:p>
            <a:r>
              <a:rPr lang="en-US"/>
              <a:t>Brand extension classification</a:t>
            </a:r>
          </a:p>
          <a:p>
            <a:pPr lvl="1"/>
            <a:r>
              <a:rPr lang="en-US"/>
              <a:t>Line extension</a:t>
            </a:r>
          </a:p>
          <a:p>
            <a:pPr lvl="2"/>
            <a:r>
              <a:rPr lang="en-US"/>
              <a:t>Using a sub-brand to target a new market segment within the same product category</a:t>
            </a:r>
          </a:p>
          <a:p>
            <a:pPr lvl="1"/>
            <a:r>
              <a:rPr lang="en-US"/>
              <a:t>Category extension</a:t>
            </a:r>
          </a:p>
          <a:p>
            <a:pPr lvl="2"/>
            <a:r>
              <a:rPr lang="en-US"/>
              <a:t>Using the parent brand in a different product category</a:t>
            </a:r>
          </a:p>
        </p:txBody>
      </p:sp>
      <p:sp>
        <p:nvSpPr>
          <p:cNvPr id="6" name="Slide Number Placeholder 4"/>
          <p:cNvSpPr>
            <a:spLocks noGrp="1"/>
          </p:cNvSpPr>
          <p:nvPr>
            <p:ph type="sldNum" sz="quarter" idx="12"/>
          </p:nvPr>
        </p:nvSpPr>
        <p:spPr/>
        <p:txBody>
          <a:bodyPr/>
          <a:lstStyle/>
          <a:p>
            <a:r>
              <a:rPr lang="en-US"/>
              <a:t>12.</a:t>
            </a:r>
            <a:fld id="{32B91A20-5555-435C-8D03-E715678714B7}" type="slidenum">
              <a:rPr lang="en-US"/>
              <a:pPr/>
              <a:t>5</a:t>
            </a:fld>
            <a:endParaRPr lang="en-US"/>
          </a:p>
        </p:txBody>
      </p:sp>
      <p:sp>
        <p:nvSpPr>
          <p:cNvPr id="78233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8233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12.</a:t>
            </a:r>
            <a:fld id="{EEB55E9D-23EE-4F53-B121-0963D766E7C1}" type="slidenum">
              <a:rPr lang="en-US" smtClean="0"/>
              <a:pPr/>
              <a:t>6</a:t>
            </a:fld>
            <a:endParaRPr lang="en-US"/>
          </a:p>
        </p:txBody>
      </p:sp>
      <p:sp>
        <p:nvSpPr>
          <p:cNvPr id="3" name="TextBox 2"/>
          <p:cNvSpPr txBox="1"/>
          <p:nvPr/>
        </p:nvSpPr>
        <p:spPr>
          <a:xfrm>
            <a:off x="3581400" y="2438400"/>
            <a:ext cx="1450205" cy="369332"/>
          </a:xfrm>
          <a:prstGeom prst="rect">
            <a:avLst/>
          </a:prstGeom>
          <a:noFill/>
        </p:spPr>
        <p:txBody>
          <a:bodyPr wrap="none" rtlCol="0">
            <a:spAutoFit/>
          </a:bodyPr>
          <a:lstStyle/>
          <a:p>
            <a:r>
              <a:rPr lang="en-GB" b="1" u="sng" dirty="0" smtClean="0"/>
              <a:t>NATIONAL</a:t>
            </a:r>
            <a:endParaRPr lang="en-GB" b="1" u="sng" dirty="0"/>
          </a:p>
        </p:txBody>
      </p:sp>
    </p:spTree>
    <p:extLst>
      <p:ext uri="{BB962C8B-B14F-4D97-AF65-F5344CB8AC3E}">
        <p14:creationId xmlns:p14="http://schemas.microsoft.com/office/powerpoint/2010/main" val="93303633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4626" name="Rectangle 2"/>
          <p:cNvSpPr>
            <a:spLocks noGrp="1" noRot="1" noChangeArrowheads="1"/>
          </p:cNvSpPr>
          <p:nvPr>
            <p:ph type="title"/>
          </p:nvPr>
        </p:nvSpPr>
        <p:spPr>
          <a:xfrm>
            <a:off x="457200" y="274638"/>
            <a:ext cx="8229600" cy="1401762"/>
          </a:xfrm>
        </p:spPr>
        <p:txBody>
          <a:bodyPr/>
          <a:lstStyle/>
          <a:p>
            <a:r>
              <a:rPr lang="en-US" altLang="ja-JP" sz="3200" dirty="0">
                <a:solidFill>
                  <a:schemeClr val="hlink"/>
                </a:solidFill>
                <a:ea typeface="ＭＳ Ｐゴシック" charset="-128"/>
              </a:rPr>
              <a:t>General Strategies for Establishing a Category</a:t>
            </a:r>
            <a:r>
              <a:rPr lang="en-US" altLang="ja-JP" sz="3200" dirty="0">
                <a:ea typeface="ＭＳ Ｐゴシック" charset="-128"/>
              </a:rPr>
              <a:t> </a:t>
            </a:r>
            <a:br>
              <a:rPr lang="en-US" altLang="ja-JP" sz="3200" dirty="0">
                <a:ea typeface="ＭＳ Ｐゴシック" charset="-128"/>
              </a:rPr>
            </a:br>
            <a:r>
              <a:rPr lang="en-US" altLang="ja-JP" sz="2800" dirty="0" err="1">
                <a:solidFill>
                  <a:schemeClr val="hlink"/>
                </a:solidFill>
                <a:ea typeface="ＭＳ Ｐゴシック" charset="-128"/>
              </a:rPr>
              <a:t>Tauber’s</a:t>
            </a:r>
            <a:r>
              <a:rPr lang="en-US" altLang="ja-JP" sz="2800" dirty="0">
                <a:solidFill>
                  <a:schemeClr val="hlink"/>
                </a:solidFill>
                <a:ea typeface="ＭＳ Ｐゴシック" charset="-128"/>
              </a:rPr>
              <a:t> Franchise—Extension</a:t>
            </a:r>
            <a:r>
              <a:rPr lang="en-US" altLang="ja-JP" sz="4000" dirty="0">
                <a:ea typeface="ＭＳ Ｐゴシック" charset="-128"/>
              </a:rPr>
              <a:t> </a:t>
            </a:r>
            <a:endParaRPr lang="en-US" sz="4000" dirty="0"/>
          </a:p>
        </p:txBody>
      </p:sp>
      <p:sp>
        <p:nvSpPr>
          <p:cNvPr id="794627" name="Rectangle 3"/>
          <p:cNvSpPr>
            <a:spLocks noGrp="1" noChangeArrowheads="1"/>
          </p:cNvSpPr>
          <p:nvPr>
            <p:ph idx="1"/>
          </p:nvPr>
        </p:nvSpPr>
        <p:spPr>
          <a:xfrm>
            <a:off x="457200" y="1798638"/>
            <a:ext cx="8229600" cy="4525962"/>
          </a:xfrm>
        </p:spPr>
        <p:txBody>
          <a:bodyPr>
            <a:normAutofit/>
          </a:bodyPr>
          <a:lstStyle/>
          <a:p>
            <a:pPr>
              <a:lnSpc>
                <a:spcPct val="80000"/>
              </a:lnSpc>
            </a:pPr>
            <a:r>
              <a:rPr lang="en-US" altLang="ja-JP" sz="2400" i="1" dirty="0">
                <a:ea typeface="ＭＳ Ｐゴシック" charset="-128"/>
              </a:rPr>
              <a:t>Introduce the same product in a different form. </a:t>
            </a:r>
            <a:r>
              <a:rPr lang="en-US" altLang="ja-JP" sz="2400" dirty="0">
                <a:ea typeface="ＭＳ Ｐゴシック" charset="-128"/>
              </a:rPr>
              <a:t>Example: </a:t>
            </a:r>
            <a:r>
              <a:rPr lang="en-US" altLang="ja-JP" sz="2400" dirty="0" err="1" smtClean="0">
                <a:ea typeface="ＭＳ Ｐゴシック" charset="-128"/>
              </a:rPr>
              <a:t>Tarang</a:t>
            </a:r>
            <a:endParaRPr lang="en-US" altLang="ja-JP" sz="2400" dirty="0">
              <a:ea typeface="ＭＳ Ｐゴシック" charset="-128"/>
            </a:endParaRPr>
          </a:p>
          <a:p>
            <a:pPr>
              <a:lnSpc>
                <a:spcPct val="80000"/>
              </a:lnSpc>
            </a:pPr>
            <a:r>
              <a:rPr lang="en-US" altLang="ja-JP" sz="2400" dirty="0">
                <a:ea typeface="ＭＳ Ｐゴシック" charset="-128"/>
              </a:rPr>
              <a:t>I</a:t>
            </a:r>
            <a:r>
              <a:rPr lang="en-US" altLang="ja-JP" sz="2400" i="1" dirty="0">
                <a:ea typeface="ＭＳ Ｐゴシック" charset="-128"/>
              </a:rPr>
              <a:t>ntroduce products that contain the brand’s distinctive taste, ingredient, or component.</a:t>
            </a:r>
            <a:r>
              <a:rPr lang="en-US" altLang="ja-JP" sz="2400" dirty="0">
                <a:ea typeface="ＭＳ Ｐゴシック" charset="-128"/>
              </a:rPr>
              <a:t> Example: </a:t>
            </a:r>
            <a:r>
              <a:rPr lang="en-US" altLang="ja-JP" sz="2400" dirty="0" err="1" smtClean="0">
                <a:ea typeface="ＭＳ Ｐゴシック" charset="-128"/>
              </a:rPr>
              <a:t>Laziza</a:t>
            </a:r>
            <a:r>
              <a:rPr lang="en-US" altLang="ja-JP" sz="2400" dirty="0" smtClean="0">
                <a:ea typeface="ＭＳ Ｐゴシック" charset="-128"/>
              </a:rPr>
              <a:t> </a:t>
            </a:r>
            <a:r>
              <a:rPr lang="en-US" altLang="ja-JP" sz="2400" dirty="0" err="1" smtClean="0">
                <a:ea typeface="ＭＳ Ｐゴシック" charset="-128"/>
              </a:rPr>
              <a:t>Kheer</a:t>
            </a:r>
            <a:r>
              <a:rPr lang="en-US" altLang="ja-JP" sz="2400" dirty="0" smtClean="0">
                <a:ea typeface="ＭＳ Ｐゴシック" charset="-128"/>
              </a:rPr>
              <a:t> Mix</a:t>
            </a:r>
            <a:endParaRPr lang="en-US" altLang="ja-JP" sz="2400" dirty="0">
              <a:ea typeface="ＭＳ Ｐゴシック" charset="-128"/>
            </a:endParaRPr>
          </a:p>
          <a:p>
            <a:pPr>
              <a:lnSpc>
                <a:spcPct val="80000"/>
              </a:lnSpc>
            </a:pPr>
            <a:r>
              <a:rPr lang="en-US" altLang="ja-JP" sz="2400" i="1" dirty="0">
                <a:ea typeface="ＭＳ Ｐゴシック" charset="-128"/>
              </a:rPr>
              <a:t>Introduce companion products for the brand. </a:t>
            </a:r>
            <a:r>
              <a:rPr lang="en-US" altLang="ja-JP" sz="2400" dirty="0">
                <a:ea typeface="ＭＳ Ｐゴシック" charset="-128"/>
              </a:rPr>
              <a:t>Example: </a:t>
            </a:r>
            <a:r>
              <a:rPr lang="en-US" altLang="ja-JP" sz="2400" dirty="0" err="1" smtClean="0">
                <a:ea typeface="ＭＳ Ｐゴシック" charset="-128"/>
              </a:rPr>
              <a:t>Dalda</a:t>
            </a:r>
            <a:r>
              <a:rPr lang="en-US" altLang="ja-JP" sz="2400" dirty="0" smtClean="0">
                <a:ea typeface="ＭＳ Ｐゴシック" charset="-128"/>
              </a:rPr>
              <a:t> </a:t>
            </a:r>
            <a:r>
              <a:rPr lang="en-US" altLang="ja-JP" sz="2400" dirty="0" err="1" smtClean="0">
                <a:ea typeface="ＭＳ Ｐゴシック" charset="-128"/>
              </a:rPr>
              <a:t>litre</a:t>
            </a:r>
            <a:r>
              <a:rPr lang="en-US" altLang="ja-JP" sz="2400" dirty="0" smtClean="0">
                <a:ea typeface="ＭＳ Ｐゴシック" charset="-128"/>
              </a:rPr>
              <a:t> pouch holder</a:t>
            </a:r>
            <a:endParaRPr lang="en-US" altLang="ja-JP" sz="2400" b="1" dirty="0">
              <a:ea typeface="ＭＳ Ｐゴシック" charset="-128"/>
            </a:endParaRPr>
          </a:p>
          <a:p>
            <a:pPr>
              <a:lnSpc>
                <a:spcPct val="80000"/>
              </a:lnSpc>
            </a:pPr>
            <a:r>
              <a:rPr lang="en-US" altLang="ja-JP" sz="2400" i="1" dirty="0" smtClean="0">
                <a:ea typeface="ＭＳ Ｐゴシック" charset="-128"/>
              </a:rPr>
              <a:t>Introduce </a:t>
            </a:r>
            <a:r>
              <a:rPr lang="en-US" altLang="ja-JP" sz="2400" i="1" dirty="0">
                <a:ea typeface="ＭＳ Ｐゴシック" charset="-128"/>
              </a:rPr>
              <a:t>products that capitalize on the firm’s perceived expertise.</a:t>
            </a:r>
            <a:r>
              <a:rPr lang="en-US" altLang="ja-JP" sz="2400" dirty="0">
                <a:ea typeface="ＭＳ Ｐゴシック" charset="-128"/>
              </a:rPr>
              <a:t> Example: </a:t>
            </a:r>
            <a:r>
              <a:rPr lang="en-US" altLang="ja-JP" sz="2400" dirty="0" smtClean="0">
                <a:ea typeface="ＭＳ Ｐゴシック" charset="-128"/>
              </a:rPr>
              <a:t>Shan </a:t>
            </a:r>
            <a:r>
              <a:rPr lang="en-US" altLang="ja-JP" sz="2400" dirty="0" err="1" smtClean="0">
                <a:ea typeface="ＭＳ Ｐゴシック" charset="-128"/>
              </a:rPr>
              <a:t>Paya</a:t>
            </a:r>
            <a:r>
              <a:rPr lang="en-US" altLang="ja-JP" sz="2400" dirty="0" smtClean="0">
                <a:ea typeface="ＭＳ Ｐゴシック" charset="-128"/>
              </a:rPr>
              <a:t> Masala</a:t>
            </a:r>
            <a:endParaRPr lang="en-US" altLang="ja-JP" sz="2400" b="1" dirty="0">
              <a:ea typeface="ＭＳ Ｐゴシック" charset="-128"/>
            </a:endParaRPr>
          </a:p>
          <a:p>
            <a:pPr>
              <a:lnSpc>
                <a:spcPct val="80000"/>
              </a:lnSpc>
            </a:pPr>
            <a:r>
              <a:rPr lang="en-US" altLang="ja-JP" sz="2400" i="1" dirty="0">
                <a:ea typeface="ＭＳ Ｐゴシック" charset="-128"/>
              </a:rPr>
              <a:t>Introduce products that reflect the brand’s distinctive benefit, attribute, or feature.</a:t>
            </a:r>
            <a:r>
              <a:rPr lang="en-US" altLang="ja-JP" sz="2400" dirty="0">
                <a:ea typeface="ＭＳ Ｐゴシック" charset="-128"/>
              </a:rPr>
              <a:t> Example: </a:t>
            </a:r>
            <a:r>
              <a:rPr lang="en-US" altLang="ja-JP" sz="2400" dirty="0" smtClean="0">
                <a:ea typeface="ＭＳ Ｐゴシック" charset="-128"/>
              </a:rPr>
              <a:t>Dettol Cleaner</a:t>
            </a:r>
            <a:endParaRPr lang="en-US" altLang="ja-JP" sz="2400" dirty="0">
              <a:ea typeface="ＭＳ Ｐゴシック" charset="-128"/>
            </a:endParaRPr>
          </a:p>
          <a:p>
            <a:pPr>
              <a:lnSpc>
                <a:spcPct val="80000"/>
              </a:lnSpc>
            </a:pPr>
            <a:r>
              <a:rPr lang="en-US" altLang="ja-JP" sz="2400" i="1" dirty="0">
                <a:ea typeface="ＭＳ Ｐゴシック" charset="-128"/>
              </a:rPr>
              <a:t>Introduce products that capitalize on the distinctive image or prestige of the brand.</a:t>
            </a:r>
            <a:r>
              <a:rPr lang="en-US" altLang="ja-JP" sz="2400" dirty="0">
                <a:ea typeface="ＭＳ Ｐゴシック" charset="-128"/>
              </a:rPr>
              <a:t> Example: </a:t>
            </a:r>
            <a:r>
              <a:rPr lang="en-US" altLang="ja-JP" sz="2400" dirty="0" err="1" smtClean="0">
                <a:ea typeface="ＭＳ Ｐゴシック" charset="-128"/>
              </a:rPr>
              <a:t>Junaid</a:t>
            </a:r>
            <a:r>
              <a:rPr lang="en-US" altLang="ja-JP" sz="2400" dirty="0" smtClean="0">
                <a:ea typeface="ＭＳ Ｐゴシック" charset="-128"/>
              </a:rPr>
              <a:t> </a:t>
            </a:r>
            <a:r>
              <a:rPr lang="en-US" altLang="ja-JP" sz="2400" dirty="0" err="1" smtClean="0">
                <a:ea typeface="ＭＳ Ｐゴシック" charset="-128"/>
              </a:rPr>
              <a:t>Jamshed</a:t>
            </a:r>
            <a:r>
              <a:rPr lang="en-US" altLang="ja-JP" sz="2400" dirty="0" smtClean="0">
                <a:ea typeface="ＭＳ Ｐゴシック" charset="-128"/>
              </a:rPr>
              <a:t> Perfumery Range</a:t>
            </a:r>
            <a:endParaRPr lang="en-US" sz="2400" dirty="0"/>
          </a:p>
        </p:txBody>
      </p:sp>
      <p:sp>
        <p:nvSpPr>
          <p:cNvPr id="4" name="Slide Number Placeholder 4"/>
          <p:cNvSpPr>
            <a:spLocks noGrp="1"/>
          </p:cNvSpPr>
          <p:nvPr>
            <p:ph type="sldNum" sz="quarter" idx="12"/>
          </p:nvPr>
        </p:nvSpPr>
        <p:spPr/>
        <p:txBody>
          <a:bodyPr/>
          <a:lstStyle/>
          <a:p>
            <a:r>
              <a:rPr lang="en-US"/>
              <a:t>12.</a:t>
            </a:r>
            <a:fld id="{79DF7CF2-171C-4BB1-9BB9-901D46A2A3CA}" type="slidenum">
              <a:rPr lang="en-US"/>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620" name="Rectangle 4"/>
          <p:cNvSpPr>
            <a:spLocks noGrp="1" noRot="1" noChangeArrowheads="1"/>
          </p:cNvSpPr>
          <p:nvPr>
            <p:ph type="title"/>
          </p:nvPr>
        </p:nvSpPr>
        <p:spPr>
          <a:xfrm>
            <a:off x="381000" y="0"/>
            <a:ext cx="8382000" cy="11430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sz="4000">
                <a:solidFill>
                  <a:schemeClr val="hlink"/>
                </a:solidFill>
              </a:rPr>
              <a:t>Advantages of Extensions</a:t>
            </a:r>
          </a:p>
        </p:txBody>
      </p:sp>
      <p:sp>
        <p:nvSpPr>
          <p:cNvPr id="751621" name="Rectangle 5"/>
          <p:cNvSpPr>
            <a:spLocks noGrp="1" noChangeArrowheads="1"/>
          </p:cNvSpPr>
          <p:nvPr>
            <p:ph idx="1"/>
          </p:nvPr>
        </p:nvSpPr>
        <p:spPr>
          <a:xfrm>
            <a:off x="304800" y="1066800"/>
            <a:ext cx="8610600" cy="5059363"/>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normAutofit lnSpcReduction="10000"/>
          </a:bodyPr>
          <a:lstStyle/>
          <a:p>
            <a:r>
              <a:rPr lang="en-US"/>
              <a:t>Facilitate new product acceptance</a:t>
            </a:r>
          </a:p>
          <a:p>
            <a:pPr lvl="1"/>
            <a:r>
              <a:rPr lang="en-US"/>
              <a:t>Improve brand image</a:t>
            </a:r>
          </a:p>
          <a:p>
            <a:pPr lvl="1"/>
            <a:r>
              <a:rPr lang="en-US"/>
              <a:t>Reduce risk perceived by customers</a:t>
            </a:r>
          </a:p>
          <a:p>
            <a:pPr lvl="1"/>
            <a:r>
              <a:rPr lang="en-US"/>
              <a:t>Increase the probability of gaining distribution and trial</a:t>
            </a:r>
          </a:p>
          <a:p>
            <a:pPr lvl="1"/>
            <a:r>
              <a:rPr lang="en-US"/>
              <a:t>Increase efficiency of promotional expenditures</a:t>
            </a:r>
          </a:p>
          <a:p>
            <a:pPr lvl="1"/>
            <a:r>
              <a:rPr lang="en-US"/>
              <a:t>Reduce costs of introductory and follow-up marketing programs</a:t>
            </a:r>
          </a:p>
          <a:p>
            <a:pPr lvl="1"/>
            <a:r>
              <a:rPr lang="en-US"/>
              <a:t>Avoid cost of developing a new brand</a:t>
            </a:r>
          </a:p>
          <a:p>
            <a:pPr lvl="1"/>
            <a:r>
              <a:rPr lang="en-US"/>
              <a:t>Allow for packaging and labeling efficiencies</a:t>
            </a:r>
          </a:p>
          <a:p>
            <a:pPr lvl="1"/>
            <a:r>
              <a:rPr lang="en-US"/>
              <a:t>Permit consumer variety seeking</a:t>
            </a:r>
          </a:p>
        </p:txBody>
      </p:sp>
      <p:sp>
        <p:nvSpPr>
          <p:cNvPr id="6" name="Slide Number Placeholder 4"/>
          <p:cNvSpPr>
            <a:spLocks noGrp="1"/>
          </p:cNvSpPr>
          <p:nvPr>
            <p:ph type="sldNum" sz="quarter" idx="12"/>
          </p:nvPr>
        </p:nvSpPr>
        <p:spPr/>
        <p:txBody>
          <a:bodyPr/>
          <a:lstStyle/>
          <a:p>
            <a:r>
              <a:rPr lang="en-US"/>
              <a:t>12.</a:t>
            </a:r>
            <a:fld id="{02E9F925-8BA4-4BD4-985B-F171683F8874}" type="slidenum">
              <a:rPr lang="en-US"/>
              <a:pPr/>
              <a:t>8</a:t>
            </a:fld>
            <a:endParaRPr lang="en-US"/>
          </a:p>
        </p:txBody>
      </p:sp>
      <p:sp>
        <p:nvSpPr>
          <p:cNvPr id="751618"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51619"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3668" name="Rectangle 4"/>
          <p:cNvSpPr>
            <a:spLocks noGrp="1" noRot="1" noChangeArrowheads="1"/>
          </p:cNvSpPr>
          <p:nvPr>
            <p:ph type="title"/>
          </p:nvPr>
        </p:nvSpPr>
        <p:spPr>
          <a:xfrm>
            <a:off x="381000" y="304800"/>
            <a:ext cx="8382000" cy="8382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sz="4000">
                <a:solidFill>
                  <a:schemeClr val="hlink"/>
                </a:solidFill>
              </a:rPr>
              <a:t>Advantages of Extensions (Cont.)</a:t>
            </a:r>
          </a:p>
        </p:txBody>
      </p:sp>
      <p:sp>
        <p:nvSpPr>
          <p:cNvPr id="753669" name="Rectangle 5"/>
          <p:cNvSpPr>
            <a:spLocks noGrp="1" noChangeArrowheads="1"/>
          </p:cNvSpPr>
          <p:nvPr>
            <p:ph idx="1"/>
          </p:nvPr>
        </p:nvSpPr>
        <p:spPr>
          <a:xfrm>
            <a:off x="381000" y="1447800"/>
            <a:ext cx="8458200" cy="50292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t>Provide feedback benefits to parent brand</a:t>
            </a:r>
          </a:p>
          <a:p>
            <a:pPr lvl="1"/>
            <a:r>
              <a:rPr lang="en-US"/>
              <a:t>Clarify brand meaning</a:t>
            </a:r>
          </a:p>
          <a:p>
            <a:pPr lvl="1"/>
            <a:r>
              <a:rPr lang="en-US"/>
              <a:t>Enhance the parent brand image</a:t>
            </a:r>
          </a:p>
          <a:p>
            <a:pPr lvl="1"/>
            <a:r>
              <a:rPr lang="en-US"/>
              <a:t>Bring new customers into brand franchise and increase market coverage</a:t>
            </a:r>
          </a:p>
          <a:p>
            <a:pPr lvl="1"/>
            <a:r>
              <a:rPr lang="en-US"/>
              <a:t>Revitalize the brand</a:t>
            </a:r>
          </a:p>
          <a:p>
            <a:pPr lvl="1"/>
            <a:r>
              <a:rPr lang="en-US"/>
              <a:t>Permit subsequent extensions</a:t>
            </a:r>
          </a:p>
        </p:txBody>
      </p:sp>
      <p:sp>
        <p:nvSpPr>
          <p:cNvPr id="6" name="Slide Number Placeholder 4"/>
          <p:cNvSpPr>
            <a:spLocks noGrp="1"/>
          </p:cNvSpPr>
          <p:nvPr>
            <p:ph type="sldNum" sz="quarter" idx="12"/>
          </p:nvPr>
        </p:nvSpPr>
        <p:spPr/>
        <p:txBody>
          <a:bodyPr/>
          <a:lstStyle/>
          <a:p>
            <a:r>
              <a:rPr lang="en-US"/>
              <a:t>12.</a:t>
            </a:r>
            <a:fld id="{7588A85B-AA23-4997-A4E9-01ABFBE078F2}" type="slidenum">
              <a:rPr lang="en-US"/>
              <a:pPr/>
              <a:t>9</a:t>
            </a:fld>
            <a:endParaRPr lang="en-US"/>
          </a:p>
        </p:txBody>
      </p:sp>
      <p:sp>
        <p:nvSpPr>
          <p:cNvPr id="753666"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53667"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r>
              <a:rPr lang="en-US" smtClean="0"/>
              <a:t>12.</a:t>
            </a:r>
            <a:fld id="{A9AA01C8-C57D-45CC-94DB-46BC361FD8CC}" type="slidenum">
              <a:rPr lang="en-US" smtClean="0"/>
              <a:pPr/>
              <a:t>10</a:t>
            </a:fld>
            <a:endParaRPr lang="en-US"/>
          </a:p>
        </p:txBody>
      </p:sp>
    </p:spTree>
    <p:extLst>
      <p:ext uri="{BB962C8B-B14F-4D97-AF65-F5344CB8AC3E}">
        <p14:creationId xmlns:p14="http://schemas.microsoft.com/office/powerpoint/2010/main" val="29977448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r>
              <a:rPr lang="en-US" smtClean="0"/>
              <a:t>12.</a:t>
            </a:r>
            <a:fld id="{EEB55E9D-23EE-4F53-B121-0963D766E7C1}" type="slidenum">
              <a:rPr lang="en-US" smtClean="0"/>
              <a:pPr/>
              <a:t>11</a:t>
            </a:fld>
            <a:endParaRPr lang="en-US"/>
          </a:p>
        </p:txBody>
      </p:sp>
      <p:sp>
        <p:nvSpPr>
          <p:cNvPr id="3" name="TextBox 2"/>
          <p:cNvSpPr txBox="1"/>
          <p:nvPr/>
        </p:nvSpPr>
        <p:spPr>
          <a:xfrm>
            <a:off x="3733800" y="2667000"/>
            <a:ext cx="1973169" cy="369332"/>
          </a:xfrm>
          <a:prstGeom prst="rect">
            <a:avLst/>
          </a:prstGeom>
          <a:noFill/>
        </p:spPr>
        <p:txBody>
          <a:bodyPr wrap="none" rtlCol="0">
            <a:spAutoFit/>
          </a:bodyPr>
          <a:lstStyle/>
          <a:p>
            <a:r>
              <a:rPr lang="en-GB" b="1" u="sng" dirty="0" smtClean="0"/>
              <a:t>ENGRO RUPIYA</a:t>
            </a:r>
            <a:endParaRPr lang="en-GB" b="1" u="sng" dirty="0"/>
          </a:p>
        </p:txBody>
      </p:sp>
    </p:spTree>
    <p:extLst>
      <p:ext uri="{BB962C8B-B14F-4D97-AF65-F5344CB8AC3E}">
        <p14:creationId xmlns:p14="http://schemas.microsoft.com/office/powerpoint/2010/main" val="26349288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5716" name="Rectangle 4"/>
          <p:cNvSpPr>
            <a:spLocks noGrp="1" noRot="1" noChangeArrowheads="1"/>
          </p:cNvSpPr>
          <p:nvPr>
            <p:ph type="title"/>
          </p:nvPr>
        </p:nvSpPr>
        <p:spPr>
          <a:xfrm>
            <a:off x="457200" y="0"/>
            <a:ext cx="8229600" cy="11430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sz="4000">
                <a:solidFill>
                  <a:schemeClr val="hlink"/>
                </a:solidFill>
              </a:rPr>
              <a:t>Disadvantages of Extensions</a:t>
            </a:r>
          </a:p>
        </p:txBody>
      </p:sp>
      <p:sp>
        <p:nvSpPr>
          <p:cNvPr id="755717" name="Rectangle 5"/>
          <p:cNvSpPr>
            <a:spLocks noGrp="1" noChangeArrowheads="1"/>
          </p:cNvSpPr>
          <p:nvPr>
            <p:ph idx="1"/>
          </p:nvPr>
        </p:nvSpPr>
        <p:spPr>
          <a:xfrm>
            <a:off x="304800" y="1295400"/>
            <a:ext cx="8534400" cy="51816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sz="2800"/>
              <a:t>Can confuse or frustrate consumers</a:t>
            </a:r>
          </a:p>
          <a:p>
            <a:r>
              <a:rPr lang="en-US" sz="2800"/>
              <a:t>Can encounter retailer resistance</a:t>
            </a:r>
          </a:p>
          <a:p>
            <a:r>
              <a:rPr lang="en-US" sz="2800"/>
              <a:t>Can fail and hurt parent brand image</a:t>
            </a:r>
          </a:p>
          <a:p>
            <a:r>
              <a:rPr lang="en-US" sz="2800"/>
              <a:t>Can succeed but cannibalize sales of parent brand</a:t>
            </a:r>
          </a:p>
          <a:p>
            <a:r>
              <a:rPr lang="en-US" sz="2800"/>
              <a:t>Can succeed but diminish identification with any one category</a:t>
            </a:r>
          </a:p>
          <a:p>
            <a:r>
              <a:rPr lang="en-US" sz="2800"/>
              <a:t>Can succeed but hurt the image of the parent brand</a:t>
            </a:r>
          </a:p>
          <a:p>
            <a:r>
              <a:rPr lang="en-US" sz="2800"/>
              <a:t>Can dilute brand meaning</a:t>
            </a:r>
          </a:p>
          <a:p>
            <a:r>
              <a:rPr lang="en-US" sz="2800"/>
              <a:t>Can cause the company to forgo the chance to develop a new brand</a:t>
            </a:r>
            <a:endParaRPr lang="en-US"/>
          </a:p>
        </p:txBody>
      </p:sp>
      <p:sp>
        <p:nvSpPr>
          <p:cNvPr id="6" name="Slide Number Placeholder 4"/>
          <p:cNvSpPr>
            <a:spLocks noGrp="1"/>
          </p:cNvSpPr>
          <p:nvPr>
            <p:ph type="sldNum" sz="quarter" idx="12"/>
          </p:nvPr>
        </p:nvSpPr>
        <p:spPr/>
        <p:txBody>
          <a:bodyPr/>
          <a:lstStyle/>
          <a:p>
            <a:r>
              <a:rPr lang="en-US"/>
              <a:t>12.</a:t>
            </a:r>
            <a:fld id="{56E76FED-77BA-40A0-84B3-370B1424FF7E}" type="slidenum">
              <a:rPr lang="en-US"/>
              <a:pPr/>
              <a:t>12</a:t>
            </a:fld>
            <a:endParaRPr lang="en-US"/>
          </a:p>
        </p:txBody>
      </p:sp>
      <p:sp>
        <p:nvSpPr>
          <p:cNvPr id="755714"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55715"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5" name="Rectangle 5"/>
          <p:cNvSpPr>
            <a:spLocks noGrp="1" noRot="1" noChangeArrowheads="1"/>
          </p:cNvSpPr>
          <p:nvPr>
            <p:ph type="title"/>
          </p:nvPr>
        </p:nvSpPr>
        <p:spPr>
          <a:xfrm>
            <a:off x="0" y="76200"/>
            <a:ext cx="9067800" cy="11430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sz="2800">
                <a:solidFill>
                  <a:schemeClr val="hlink"/>
                </a:solidFill>
              </a:rPr>
              <a:t>Understanding How Customers Evaluate Brand Extensions</a:t>
            </a:r>
          </a:p>
        </p:txBody>
      </p:sp>
      <p:sp>
        <p:nvSpPr>
          <p:cNvPr id="194564" name="Rectangle 4"/>
          <p:cNvSpPr>
            <a:spLocks noGrp="1" noChangeArrowheads="1"/>
          </p:cNvSpPr>
          <p:nvPr>
            <p:ph idx="1"/>
          </p:nvPr>
        </p:nvSpPr>
        <p:spPr>
          <a:xfrm>
            <a:off x="457200" y="1371600"/>
            <a:ext cx="8229600" cy="4754563"/>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a:t>Managerial assumptions </a:t>
            </a:r>
          </a:p>
          <a:p>
            <a:pPr lvl="1"/>
            <a:r>
              <a:rPr lang="en-US"/>
              <a:t>Consumers have some awareness of and positive associations about the brand in memory</a:t>
            </a:r>
          </a:p>
          <a:p>
            <a:pPr lvl="1"/>
            <a:r>
              <a:rPr lang="en-US"/>
              <a:t>At least some of these positive associations are evoked by the brand extension</a:t>
            </a:r>
          </a:p>
          <a:p>
            <a:pPr lvl="1"/>
            <a:r>
              <a:rPr lang="en-US"/>
              <a:t>Negative associations are not transferred from the parent brand</a:t>
            </a:r>
          </a:p>
          <a:p>
            <a:pPr lvl="1"/>
            <a:r>
              <a:rPr lang="en-US"/>
              <a:t>Negative associations are not created by the brand extension</a:t>
            </a:r>
          </a:p>
        </p:txBody>
      </p:sp>
      <p:sp>
        <p:nvSpPr>
          <p:cNvPr id="6" name="Slide Number Placeholder 4"/>
          <p:cNvSpPr>
            <a:spLocks noGrp="1"/>
          </p:cNvSpPr>
          <p:nvPr>
            <p:ph type="sldNum" sz="quarter" idx="12"/>
          </p:nvPr>
        </p:nvSpPr>
        <p:spPr/>
        <p:txBody>
          <a:bodyPr/>
          <a:lstStyle/>
          <a:p>
            <a:r>
              <a:rPr lang="en-US"/>
              <a:t>12.</a:t>
            </a:r>
            <a:fld id="{10D7F839-B3BF-463D-AEB0-5E178EADB231}" type="slidenum">
              <a:rPr lang="en-US"/>
              <a:pPr/>
              <a:t>13</a:t>
            </a:fld>
            <a:endParaRPr lang="en-US"/>
          </a:p>
        </p:txBody>
      </p:sp>
      <p:sp>
        <p:nvSpPr>
          <p:cNvPr id="194562"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4563"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498" name="Rectangle 2"/>
          <p:cNvSpPr>
            <a:spLocks noGrp="1" noRot="1" noChangeArrowheads="1"/>
          </p:cNvSpPr>
          <p:nvPr>
            <p:ph type="title"/>
          </p:nvPr>
        </p:nvSpPr>
        <p:spPr/>
        <p:txBody>
          <a:bodyPr/>
          <a:lstStyle/>
          <a:p>
            <a:r>
              <a:rPr lang="en-US" sz="4000">
                <a:solidFill>
                  <a:schemeClr val="hlink"/>
                </a:solidFill>
              </a:rPr>
              <a:t>Creating Extension Equity</a:t>
            </a:r>
          </a:p>
        </p:txBody>
      </p:sp>
      <p:sp>
        <p:nvSpPr>
          <p:cNvPr id="746499" name="Rectangle 3"/>
          <p:cNvSpPr>
            <a:spLocks noGrp="1" noChangeArrowheads="1"/>
          </p:cNvSpPr>
          <p:nvPr>
            <p:ph idx="1"/>
          </p:nvPr>
        </p:nvSpPr>
        <p:spPr>
          <a:xfrm>
            <a:off x="457200" y="1447800"/>
            <a:ext cx="8382000" cy="4876800"/>
          </a:xfrm>
        </p:spPr>
        <p:txBody>
          <a:bodyPr/>
          <a:lstStyle/>
          <a:p>
            <a:pPr marL="609600" indent="-609600">
              <a:buFont typeface="Wingdings" pitchFamily="2" charset="2"/>
              <a:buAutoNum type="arabicPeriod"/>
            </a:pPr>
            <a:r>
              <a:rPr lang="en-US" i="1"/>
              <a:t>Salience</a:t>
            </a:r>
            <a:r>
              <a:rPr lang="en-US"/>
              <a:t> of parent brand associations in the minds of consumers in the extension context</a:t>
            </a:r>
          </a:p>
          <a:p>
            <a:pPr marL="609600" indent="-609600">
              <a:buFont typeface="Wingdings" pitchFamily="2" charset="2"/>
              <a:buAutoNum type="arabicPeriod"/>
            </a:pPr>
            <a:r>
              <a:rPr lang="en-US" i="1"/>
              <a:t>Favorability</a:t>
            </a:r>
            <a:r>
              <a:rPr lang="en-US"/>
              <a:t> of any inferred associations in the extension context</a:t>
            </a:r>
          </a:p>
          <a:p>
            <a:pPr marL="609600" indent="-609600">
              <a:buFont typeface="Wingdings" pitchFamily="2" charset="2"/>
              <a:buAutoNum type="arabicPeriod"/>
            </a:pPr>
            <a:r>
              <a:rPr lang="en-US" i="1"/>
              <a:t>Uniqueness</a:t>
            </a:r>
            <a:r>
              <a:rPr lang="en-US"/>
              <a:t> of any inferred associations in the extension context</a:t>
            </a:r>
          </a:p>
        </p:txBody>
      </p:sp>
      <p:sp>
        <p:nvSpPr>
          <p:cNvPr id="4" name="Slide Number Placeholder 4"/>
          <p:cNvSpPr>
            <a:spLocks noGrp="1"/>
          </p:cNvSpPr>
          <p:nvPr>
            <p:ph type="sldNum" sz="quarter" idx="12"/>
          </p:nvPr>
        </p:nvSpPr>
        <p:spPr/>
        <p:txBody>
          <a:bodyPr/>
          <a:lstStyle/>
          <a:p>
            <a:r>
              <a:rPr lang="en-US"/>
              <a:t>12.</a:t>
            </a:r>
            <a:fld id="{451264A1-858F-47E5-B49F-596BEC7CA231}" type="slidenum">
              <a:rPr lang="en-US"/>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22" name="Rectangle 2"/>
          <p:cNvSpPr>
            <a:spLocks noGrp="1" noRot="1" noChangeArrowheads="1"/>
          </p:cNvSpPr>
          <p:nvPr>
            <p:ph type="title"/>
          </p:nvPr>
        </p:nvSpPr>
        <p:spPr>
          <a:xfrm>
            <a:off x="457200" y="0"/>
            <a:ext cx="8229600" cy="1143000"/>
          </a:xfrm>
        </p:spPr>
        <p:txBody>
          <a:bodyPr/>
          <a:lstStyle/>
          <a:p>
            <a:r>
              <a:rPr lang="en-US" sz="4000">
                <a:solidFill>
                  <a:schemeClr val="hlink"/>
                </a:solidFill>
              </a:rPr>
              <a:t>Contributing to Parent Brand Equity</a:t>
            </a:r>
          </a:p>
        </p:txBody>
      </p:sp>
      <p:sp>
        <p:nvSpPr>
          <p:cNvPr id="747523" name="Rectangle 3"/>
          <p:cNvSpPr>
            <a:spLocks noGrp="1" noChangeArrowheads="1"/>
          </p:cNvSpPr>
          <p:nvPr>
            <p:ph idx="1"/>
          </p:nvPr>
        </p:nvSpPr>
        <p:spPr>
          <a:xfrm>
            <a:off x="304800" y="1143000"/>
            <a:ext cx="8534400" cy="4754563"/>
          </a:xfrm>
        </p:spPr>
        <p:txBody>
          <a:bodyPr>
            <a:normAutofit lnSpcReduction="10000"/>
          </a:bodyPr>
          <a:lstStyle/>
          <a:p>
            <a:pPr marL="533400" indent="-533400">
              <a:lnSpc>
                <a:spcPct val="90000"/>
              </a:lnSpc>
            </a:pPr>
            <a:r>
              <a:rPr lang="en-US">
                <a:effectLst/>
                <a:cs typeface="Times New Roman" pitchFamily="18" charset="0"/>
              </a:rPr>
              <a:t>How </a:t>
            </a:r>
            <a:r>
              <a:rPr lang="en-US" i="1">
                <a:effectLst/>
                <a:cs typeface="Times New Roman" pitchFamily="18" charset="0"/>
              </a:rPr>
              <a:t>compelling</a:t>
            </a:r>
            <a:r>
              <a:rPr lang="en-US">
                <a:effectLst/>
                <a:cs typeface="Times New Roman" pitchFamily="18" charset="0"/>
              </a:rPr>
              <a:t> the evidence is concerning the corresponding attribute or benefit association in the extension context</a:t>
            </a:r>
            <a:r>
              <a:rPr lang="en-US">
                <a:effectLst/>
              </a:rPr>
              <a:t> </a:t>
            </a:r>
          </a:p>
          <a:p>
            <a:pPr marL="533400" indent="-533400">
              <a:lnSpc>
                <a:spcPct val="90000"/>
              </a:lnSpc>
            </a:pPr>
            <a:r>
              <a:rPr lang="en-US">
                <a:effectLst/>
                <a:cs typeface="Times New Roman" pitchFamily="18" charset="0"/>
              </a:rPr>
              <a:t>How </a:t>
            </a:r>
            <a:r>
              <a:rPr lang="en-US" i="1">
                <a:effectLst/>
                <a:cs typeface="Times New Roman" pitchFamily="18" charset="0"/>
              </a:rPr>
              <a:t>relevant</a:t>
            </a:r>
            <a:r>
              <a:rPr lang="en-US">
                <a:effectLst/>
                <a:cs typeface="Times New Roman" pitchFamily="18" charset="0"/>
              </a:rPr>
              <a:t> or diagnostic the extension evidence is concerning the attribute or benefit for the parent brand</a:t>
            </a:r>
            <a:r>
              <a:rPr lang="en-US">
                <a:effectLst/>
              </a:rPr>
              <a:t> </a:t>
            </a:r>
          </a:p>
          <a:p>
            <a:pPr marL="533400" indent="-533400">
              <a:lnSpc>
                <a:spcPct val="90000"/>
              </a:lnSpc>
            </a:pPr>
            <a:r>
              <a:rPr lang="en-US">
                <a:effectLst/>
                <a:cs typeface="Times New Roman" pitchFamily="18" charset="0"/>
              </a:rPr>
              <a:t>How </a:t>
            </a:r>
            <a:r>
              <a:rPr lang="en-US" i="1">
                <a:effectLst/>
                <a:cs typeface="Times New Roman" pitchFamily="18" charset="0"/>
              </a:rPr>
              <a:t>consistent</a:t>
            </a:r>
            <a:r>
              <a:rPr lang="en-US">
                <a:effectLst/>
                <a:cs typeface="Times New Roman" pitchFamily="18" charset="0"/>
              </a:rPr>
              <a:t> the extension evidence is with the corresponding parent brand associations</a:t>
            </a:r>
            <a:r>
              <a:rPr lang="en-US">
                <a:effectLst/>
              </a:rPr>
              <a:t> </a:t>
            </a:r>
          </a:p>
          <a:p>
            <a:pPr marL="533400" indent="-533400">
              <a:lnSpc>
                <a:spcPct val="90000"/>
              </a:lnSpc>
            </a:pPr>
            <a:r>
              <a:rPr lang="en-US">
                <a:effectLst/>
                <a:cs typeface="Times New Roman" pitchFamily="18" charset="0"/>
              </a:rPr>
              <a:t>How </a:t>
            </a:r>
            <a:r>
              <a:rPr lang="en-US" i="1">
                <a:effectLst/>
                <a:cs typeface="Times New Roman" pitchFamily="18" charset="0"/>
              </a:rPr>
              <a:t>strong</a:t>
            </a:r>
            <a:r>
              <a:rPr lang="en-US">
                <a:effectLst/>
                <a:cs typeface="Times New Roman" pitchFamily="18" charset="0"/>
              </a:rPr>
              <a:t> existing attribute or benefit associations are held in consumer memory for the parent brand</a:t>
            </a:r>
            <a:r>
              <a:rPr lang="en-US">
                <a:effectLst/>
              </a:rPr>
              <a:t> </a:t>
            </a:r>
          </a:p>
        </p:txBody>
      </p:sp>
      <p:sp>
        <p:nvSpPr>
          <p:cNvPr id="4" name="Slide Number Placeholder 4"/>
          <p:cNvSpPr>
            <a:spLocks noGrp="1"/>
          </p:cNvSpPr>
          <p:nvPr>
            <p:ph type="sldNum" sz="quarter" idx="12"/>
          </p:nvPr>
        </p:nvSpPr>
        <p:spPr/>
        <p:txBody>
          <a:bodyPr/>
          <a:lstStyle/>
          <a:p>
            <a:r>
              <a:rPr lang="en-US"/>
              <a:t>12.</a:t>
            </a:r>
            <a:fld id="{D40E2B46-990F-4F33-A6EC-EEAB3FCE1E38}" type="slidenum">
              <a:rPr lang="en-US"/>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9570" name="Rectangle 2"/>
          <p:cNvSpPr>
            <a:spLocks noGrp="1" noRot="1" noChangeArrowheads="1"/>
          </p:cNvSpPr>
          <p:nvPr>
            <p:ph type="title"/>
          </p:nvPr>
        </p:nvSpPr>
        <p:spPr/>
        <p:txBody>
          <a:bodyPr/>
          <a:lstStyle/>
          <a:p>
            <a:r>
              <a:rPr lang="en-US" sz="4000">
                <a:solidFill>
                  <a:schemeClr val="hlink"/>
                </a:solidFill>
              </a:rPr>
              <a:t>Successful Extensions</a:t>
            </a:r>
          </a:p>
        </p:txBody>
      </p:sp>
      <p:sp>
        <p:nvSpPr>
          <p:cNvPr id="749571" name="Rectangle 3"/>
          <p:cNvSpPr>
            <a:spLocks noGrp="1" noChangeArrowheads="1"/>
          </p:cNvSpPr>
          <p:nvPr>
            <p:ph idx="1"/>
          </p:nvPr>
        </p:nvSpPr>
        <p:spPr>
          <a:xfrm>
            <a:off x="457200" y="1524000"/>
            <a:ext cx="8154988" cy="4572000"/>
          </a:xfrm>
        </p:spPr>
        <p:txBody>
          <a:bodyPr/>
          <a:lstStyle/>
          <a:p>
            <a:pPr>
              <a:lnSpc>
                <a:spcPct val="90000"/>
              </a:lnSpc>
            </a:pPr>
            <a:r>
              <a:rPr lang="en-US"/>
              <a:t>Must create points-of-parity and points-of-difference in extension category</a:t>
            </a:r>
          </a:p>
          <a:p>
            <a:pPr lvl="1">
              <a:lnSpc>
                <a:spcPct val="90000"/>
              </a:lnSpc>
            </a:pPr>
            <a:r>
              <a:rPr lang="en-US"/>
              <a:t>Must recognize competitive reactions</a:t>
            </a:r>
          </a:p>
          <a:p>
            <a:pPr>
              <a:lnSpc>
                <a:spcPct val="90000"/>
              </a:lnSpc>
            </a:pPr>
            <a:r>
              <a:rPr lang="en-US"/>
              <a:t>Must enhance points-of-parity and points-of-difference of parent brand</a:t>
            </a:r>
          </a:p>
          <a:p>
            <a:pPr>
              <a:lnSpc>
                <a:spcPct val="90000"/>
              </a:lnSpc>
            </a:pPr>
            <a:r>
              <a:rPr lang="en-US"/>
              <a:t>Must maximize the advantages and minimize the disadvantages of brand extensions</a:t>
            </a:r>
          </a:p>
        </p:txBody>
      </p:sp>
      <p:sp>
        <p:nvSpPr>
          <p:cNvPr id="4" name="Slide Number Placeholder 4"/>
          <p:cNvSpPr>
            <a:spLocks noGrp="1"/>
          </p:cNvSpPr>
          <p:nvPr>
            <p:ph type="sldNum" sz="quarter" idx="12"/>
          </p:nvPr>
        </p:nvSpPr>
        <p:spPr/>
        <p:txBody>
          <a:bodyPr/>
          <a:lstStyle/>
          <a:p>
            <a:r>
              <a:rPr lang="en-US"/>
              <a:t>12.</a:t>
            </a:r>
            <a:fld id="{13CA5383-39F0-4465-9C88-B21AE9E68EE0}" type="slidenum">
              <a:rPr lang="en-US"/>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5650" name="Rectangle 2"/>
          <p:cNvSpPr>
            <a:spLocks noGrp="1" noRot="1" noChangeArrowheads="1"/>
          </p:cNvSpPr>
          <p:nvPr>
            <p:ph type="title"/>
          </p:nvPr>
        </p:nvSpPr>
        <p:spPr/>
        <p:txBody>
          <a:bodyPr>
            <a:normAutofit fontScale="90000"/>
          </a:bodyPr>
          <a:lstStyle/>
          <a:p>
            <a:r>
              <a:rPr lang="en-US" altLang="ja-JP" sz="4000">
                <a:solidFill>
                  <a:schemeClr val="hlink"/>
                </a:solidFill>
                <a:ea typeface="ＭＳ Ｐゴシック" charset="-128"/>
              </a:rPr>
              <a:t>Evaluating Brand Extension Opportunities</a:t>
            </a:r>
            <a:endParaRPr lang="en-US" sz="4000">
              <a:solidFill>
                <a:schemeClr val="hlink"/>
              </a:solidFill>
            </a:endParaRPr>
          </a:p>
        </p:txBody>
      </p:sp>
      <p:sp>
        <p:nvSpPr>
          <p:cNvPr id="795651" name="Rectangle 3"/>
          <p:cNvSpPr>
            <a:spLocks noGrp="1" noChangeArrowheads="1"/>
          </p:cNvSpPr>
          <p:nvPr>
            <p:ph idx="1"/>
          </p:nvPr>
        </p:nvSpPr>
        <p:spPr/>
        <p:txBody>
          <a:bodyPr>
            <a:normAutofit lnSpcReduction="10000"/>
          </a:bodyPr>
          <a:lstStyle/>
          <a:p>
            <a:r>
              <a:rPr lang="en-US" altLang="ja-JP">
                <a:ea typeface="ＭＳ Ｐゴシック" charset="-128"/>
              </a:rPr>
              <a:t>Define actual and desired consumer knowledge about the brand</a:t>
            </a:r>
          </a:p>
          <a:p>
            <a:r>
              <a:rPr lang="en-US" altLang="ja-JP">
                <a:ea typeface="ＭＳ Ｐゴシック" charset="-128"/>
              </a:rPr>
              <a:t>Identify possible extension candidates</a:t>
            </a:r>
          </a:p>
          <a:p>
            <a:r>
              <a:rPr lang="en-US" altLang="ja-JP">
                <a:ea typeface="ＭＳ Ｐゴシック" charset="-128"/>
              </a:rPr>
              <a:t>Evaluate the potential of the extension candidate</a:t>
            </a:r>
          </a:p>
          <a:p>
            <a:pPr lvl="1"/>
            <a:r>
              <a:rPr lang="en-US" altLang="ja-JP">
                <a:ea typeface="ＭＳ Ｐゴシック" charset="-128"/>
              </a:rPr>
              <a:t>The likelihood that the extension will realize the advantages and avoid the disadvantages of brand extensions. As with any new product, analysis of consumer, corporate, and competitive factors can be useful.</a:t>
            </a:r>
          </a:p>
        </p:txBody>
      </p:sp>
      <p:sp>
        <p:nvSpPr>
          <p:cNvPr id="4" name="Slide Number Placeholder 4"/>
          <p:cNvSpPr>
            <a:spLocks noGrp="1"/>
          </p:cNvSpPr>
          <p:nvPr>
            <p:ph type="sldNum" sz="quarter" idx="12"/>
          </p:nvPr>
        </p:nvSpPr>
        <p:spPr/>
        <p:txBody>
          <a:bodyPr/>
          <a:lstStyle/>
          <a:p>
            <a:r>
              <a:rPr lang="en-US"/>
              <a:t>12.</a:t>
            </a:r>
            <a:fld id="{FAFE6FF3-3C0B-49C2-AE4B-54DCDF377264}" type="slidenum">
              <a:rPr lang="en-US"/>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6674" name="Rectangle 2"/>
          <p:cNvSpPr>
            <a:spLocks noGrp="1" noRot="1" noChangeArrowheads="1"/>
          </p:cNvSpPr>
          <p:nvPr>
            <p:ph type="title"/>
          </p:nvPr>
        </p:nvSpPr>
        <p:spPr/>
        <p:txBody>
          <a:bodyPr>
            <a:normAutofit fontScale="90000"/>
          </a:bodyPr>
          <a:lstStyle/>
          <a:p>
            <a:r>
              <a:rPr lang="en-US" altLang="ja-JP" sz="4000">
                <a:solidFill>
                  <a:schemeClr val="hlink"/>
                </a:solidFill>
                <a:ea typeface="ＭＳ Ｐゴシック" charset="-128"/>
              </a:rPr>
              <a:t>Evaluating Brand Extension Opportunities</a:t>
            </a:r>
            <a:endParaRPr lang="en-US" sz="4000">
              <a:solidFill>
                <a:schemeClr val="hlink"/>
              </a:solidFill>
            </a:endParaRPr>
          </a:p>
        </p:txBody>
      </p:sp>
      <p:sp>
        <p:nvSpPr>
          <p:cNvPr id="796675" name="Rectangle 3"/>
          <p:cNvSpPr>
            <a:spLocks noGrp="1" noChangeArrowheads="1"/>
          </p:cNvSpPr>
          <p:nvPr>
            <p:ph idx="1"/>
          </p:nvPr>
        </p:nvSpPr>
        <p:spPr/>
        <p:txBody>
          <a:bodyPr/>
          <a:lstStyle/>
          <a:p>
            <a:r>
              <a:rPr lang="en-US" altLang="ja-JP">
                <a:ea typeface="ＭＳ Ｐゴシック" charset="-128"/>
              </a:rPr>
              <a:t>Design marketing programs to launch extension</a:t>
            </a:r>
          </a:p>
          <a:p>
            <a:pPr lvl="1"/>
            <a:r>
              <a:rPr lang="en-US" altLang="ja-JP">
                <a:ea typeface="ＭＳ Ｐゴシック" charset="-128"/>
              </a:rPr>
              <a:t>Building brand equity for a brand extension requires choosing brand elements, designing the optimal marketing program to launch the extension, and leveraging secondary associations.</a:t>
            </a:r>
          </a:p>
          <a:p>
            <a:r>
              <a:rPr lang="en-US" altLang="ja-JP">
                <a:ea typeface="ＭＳ Ｐゴシック" charset="-128"/>
              </a:rPr>
              <a:t>Evaluate extension success and effects on parent brand equity</a:t>
            </a:r>
            <a:endParaRPr lang="en-US"/>
          </a:p>
        </p:txBody>
      </p:sp>
      <p:sp>
        <p:nvSpPr>
          <p:cNvPr id="4" name="Slide Number Placeholder 4"/>
          <p:cNvSpPr>
            <a:spLocks noGrp="1"/>
          </p:cNvSpPr>
          <p:nvPr>
            <p:ph type="sldNum" sz="quarter" idx="12"/>
          </p:nvPr>
        </p:nvSpPr>
        <p:spPr/>
        <p:txBody>
          <a:bodyPr/>
          <a:lstStyle/>
          <a:p>
            <a:r>
              <a:rPr lang="en-US"/>
              <a:t>12.</a:t>
            </a:r>
            <a:fld id="{0A773488-F543-4FCA-9A5E-E7925839EB75}" type="slidenum">
              <a:rPr lang="en-US"/>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2" name="Rectangle 4"/>
          <p:cNvSpPr>
            <a:spLocks noGrp="1" noRot="1" noChangeArrowheads="1"/>
          </p:cNvSpPr>
          <p:nvPr>
            <p:ph type="title"/>
          </p:nvPr>
        </p:nvSpPr>
        <p:spPr>
          <a:xfrm>
            <a:off x="0" y="0"/>
            <a:ext cx="9067800" cy="11430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sz="3800">
                <a:solidFill>
                  <a:schemeClr val="hlink"/>
                </a:solidFill>
              </a:rPr>
              <a:t>When are brand extensions appropriate?</a:t>
            </a:r>
          </a:p>
        </p:txBody>
      </p:sp>
      <p:sp>
        <p:nvSpPr>
          <p:cNvPr id="196613" name="Rectangle 5"/>
          <p:cNvSpPr>
            <a:spLocks noGrp="1" noChangeArrowheads="1"/>
          </p:cNvSpPr>
          <p:nvPr>
            <p:ph idx="1"/>
          </p:nvPr>
        </p:nvSpPr>
        <p:spPr>
          <a:xfrm>
            <a:off x="304800" y="1371600"/>
            <a:ext cx="8382000" cy="4876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a:lnSpc>
                <a:spcPct val="90000"/>
              </a:lnSpc>
            </a:pPr>
            <a:r>
              <a:rPr lang="en-US"/>
              <a:t>If they see some basis of “fit” or similarity between the proposed extension and parent brand</a:t>
            </a:r>
          </a:p>
          <a:p>
            <a:pPr>
              <a:lnSpc>
                <a:spcPct val="90000"/>
              </a:lnSpc>
            </a:pPr>
            <a:r>
              <a:rPr lang="en-US"/>
              <a:t>The major mistake in evaluating extension opportunities is failing to take all of consumers’ brand knowledge structures into account.</a:t>
            </a:r>
          </a:p>
          <a:p>
            <a:pPr>
              <a:lnSpc>
                <a:spcPct val="90000"/>
              </a:lnSpc>
            </a:pPr>
            <a:r>
              <a:rPr lang="en-US"/>
              <a:t>Often, marketers mistakenly focus on only one brand association and ignore other potentially important brand associations in the process.</a:t>
            </a:r>
          </a:p>
        </p:txBody>
      </p:sp>
      <p:sp>
        <p:nvSpPr>
          <p:cNvPr id="6" name="Slide Number Placeholder 4"/>
          <p:cNvSpPr>
            <a:spLocks noGrp="1"/>
          </p:cNvSpPr>
          <p:nvPr>
            <p:ph type="sldNum" sz="quarter" idx="12"/>
          </p:nvPr>
        </p:nvSpPr>
        <p:spPr/>
        <p:txBody>
          <a:bodyPr/>
          <a:lstStyle/>
          <a:p>
            <a:r>
              <a:rPr lang="en-US"/>
              <a:t>12.</a:t>
            </a:r>
            <a:fld id="{8E9DCA45-525E-4BA6-BE54-86448C502F51}" type="slidenum">
              <a:rPr lang="en-US"/>
              <a:pPr/>
              <a:t>19</a:t>
            </a:fld>
            <a:endParaRPr lang="en-US"/>
          </a:p>
        </p:txBody>
      </p:sp>
      <p:sp>
        <p:nvSpPr>
          <p:cNvPr id="196610" name="Rectangle 2"/>
          <p:cNvSpPr>
            <a:spLocks noChangeArrowheads="1"/>
          </p:cNvSpPr>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196611" name="Rectangle 3"/>
          <p:cNvSpPr>
            <a:spLocks noChangeArrowheads="1"/>
          </p:cNvSpPr>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450" name="Rectangle 2"/>
          <p:cNvSpPr>
            <a:spLocks noGrp="1" noRot="1" noChangeArrowheads="1"/>
          </p:cNvSpPr>
          <p:nvPr>
            <p:ph type="title"/>
          </p:nvPr>
        </p:nvSpPr>
        <p:spPr>
          <a:xfrm>
            <a:off x="0" y="274638"/>
            <a:ext cx="9144000" cy="11430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r>
              <a:rPr lang="en-US" sz="3800">
                <a:solidFill>
                  <a:schemeClr val="hlink"/>
                </a:solidFill>
              </a:rPr>
              <a:t>Evaluating Brand Extension Opportunities</a:t>
            </a:r>
          </a:p>
        </p:txBody>
      </p:sp>
      <p:sp>
        <p:nvSpPr>
          <p:cNvPr id="744451" name="Rectangle 3"/>
          <p:cNvSpPr>
            <a:spLocks noGrp="1" noChangeArrowheads="1"/>
          </p:cNvSpPr>
          <p:nvPr>
            <p:ph idx="1"/>
          </p:nvPr>
        </p:nvSpPr>
        <p:spPr>
          <a:xfrm>
            <a:off x="381000" y="1676400"/>
            <a:ext cx="8382000" cy="4876800"/>
          </a:xfrm>
          <a:noFill/>
          <a:ln/>
          <a:extLs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lstStyle/>
          <a:p>
            <a:pPr marL="533400" indent="-533400">
              <a:lnSpc>
                <a:spcPct val="90000"/>
              </a:lnSpc>
            </a:pPr>
            <a:r>
              <a:rPr lang="en-US"/>
              <a:t>Define actual and desired consumer knowledge about the brand</a:t>
            </a:r>
          </a:p>
          <a:p>
            <a:pPr marL="533400" indent="-533400">
              <a:lnSpc>
                <a:spcPct val="90000"/>
              </a:lnSpc>
            </a:pPr>
            <a:r>
              <a:rPr lang="en-US"/>
              <a:t>Identify possible extension candidates</a:t>
            </a:r>
          </a:p>
          <a:p>
            <a:pPr marL="533400" indent="-533400">
              <a:lnSpc>
                <a:spcPct val="90000"/>
              </a:lnSpc>
            </a:pPr>
            <a:r>
              <a:rPr lang="en-US"/>
              <a:t>Evaluate the potential of the extension candidate</a:t>
            </a:r>
          </a:p>
          <a:p>
            <a:pPr marL="533400" indent="-533400">
              <a:lnSpc>
                <a:spcPct val="90000"/>
              </a:lnSpc>
            </a:pPr>
            <a:r>
              <a:rPr lang="en-US"/>
              <a:t>Design marketing programs to launch extension</a:t>
            </a:r>
          </a:p>
          <a:p>
            <a:pPr marL="533400" indent="-533400">
              <a:lnSpc>
                <a:spcPct val="90000"/>
              </a:lnSpc>
            </a:pPr>
            <a:r>
              <a:rPr lang="en-US"/>
              <a:t>Evaluate extension success and effects on parent brand equity</a:t>
            </a:r>
          </a:p>
        </p:txBody>
      </p:sp>
      <p:sp>
        <p:nvSpPr>
          <p:cNvPr id="4" name="Slide Number Placeholder 4"/>
          <p:cNvSpPr>
            <a:spLocks noGrp="1"/>
          </p:cNvSpPr>
          <p:nvPr>
            <p:ph type="sldNum" sz="quarter" idx="12"/>
          </p:nvPr>
        </p:nvSpPr>
        <p:spPr/>
        <p:txBody>
          <a:bodyPr/>
          <a:lstStyle/>
          <a:p>
            <a:r>
              <a:rPr lang="en-US"/>
              <a:t>12.</a:t>
            </a:r>
            <a:fld id="{A87AE529-904B-4D57-895E-0E23FB1D2CA2}" type="slidenum">
              <a:rPr lang="en-US"/>
              <a:pPr/>
              <a:t>20</a:t>
            </a:fld>
            <a:endParaRPr lang="en-US"/>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1571</TotalTime>
  <Words>791</Words>
  <Application>Microsoft Office PowerPoint</Application>
  <PresentationFormat>On-screen Show (4:3)</PresentationFormat>
  <Paragraphs>125</Paragraphs>
  <Slides>20</Slides>
  <Notes>12</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BRAND EXTENSIONS</vt:lpstr>
      <vt:lpstr>Leverage the Brand </vt:lpstr>
      <vt:lpstr>PowerPoint Presentation</vt:lpstr>
      <vt:lpstr>Ansoff’s Growth Share Matrix</vt:lpstr>
      <vt:lpstr>Brand Extensions</vt:lpstr>
      <vt:lpstr>PowerPoint Presentation</vt:lpstr>
      <vt:lpstr>General Strategies for Establishing a Category  Tauber’s Franchise—Extension </vt:lpstr>
      <vt:lpstr>Advantages of Extensions</vt:lpstr>
      <vt:lpstr>Advantages of Extensions (Cont.)</vt:lpstr>
      <vt:lpstr>PowerPoint Presentation</vt:lpstr>
      <vt:lpstr>PowerPoint Presentation</vt:lpstr>
      <vt:lpstr>Disadvantages of Extensions</vt:lpstr>
      <vt:lpstr>Understanding How Customers Evaluate Brand Extensions</vt:lpstr>
      <vt:lpstr>Creating Extension Equity</vt:lpstr>
      <vt:lpstr>Contributing to Parent Brand Equity</vt:lpstr>
      <vt:lpstr>Successful Extensions</vt:lpstr>
      <vt:lpstr>Evaluating Brand Extension Opportunities</vt:lpstr>
      <vt:lpstr>Evaluating Brand Extension Opportunities</vt:lpstr>
      <vt:lpstr>When are brand extensions appropriate?</vt:lpstr>
      <vt:lpstr>Evaluating Brand Extension Opportunities</vt:lpstr>
    </vt:vector>
  </TitlesOfParts>
  <Company>Dell Computer Corporation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BUILDING,  MEASURING, AND MANAGING BRAND EQUITY</dc:title>
  <dc:creator>Kevin Lane keller</dc:creator>
  <cp:lastModifiedBy>ZEENAT JABBAR</cp:lastModifiedBy>
  <cp:revision>32</cp:revision>
  <cp:lastPrinted>2000-10-04T16:19:49Z</cp:lastPrinted>
  <dcterms:created xsi:type="dcterms:W3CDTF">1998-10-13T10:46:18Z</dcterms:created>
  <dcterms:modified xsi:type="dcterms:W3CDTF">2013-05-27T18:23:55Z</dcterms:modified>
</cp:coreProperties>
</file>