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5" r:id="rId1"/>
  </p:sldMasterIdLst>
  <p:notesMasterIdLst>
    <p:notesMasterId r:id="rId32"/>
  </p:notesMasterIdLst>
  <p:handoutMasterIdLst>
    <p:handoutMasterId r:id="rId33"/>
  </p:handoutMasterIdLst>
  <p:sldIdLst>
    <p:sldId id="671" r:id="rId2"/>
    <p:sldId id="689" r:id="rId3"/>
    <p:sldId id="670" r:id="rId4"/>
    <p:sldId id="690" r:id="rId5"/>
    <p:sldId id="339" r:id="rId6"/>
    <p:sldId id="672" r:id="rId7"/>
    <p:sldId id="673" r:id="rId8"/>
    <p:sldId id="674" r:id="rId9"/>
    <p:sldId id="675" r:id="rId10"/>
    <p:sldId id="691" r:id="rId11"/>
    <p:sldId id="676" r:id="rId12"/>
    <p:sldId id="678" r:id="rId13"/>
    <p:sldId id="679" r:id="rId14"/>
    <p:sldId id="332" r:id="rId15"/>
    <p:sldId id="680" r:id="rId16"/>
    <p:sldId id="681" r:id="rId17"/>
    <p:sldId id="682" r:id="rId18"/>
    <p:sldId id="683" r:id="rId19"/>
    <p:sldId id="684" r:id="rId20"/>
    <p:sldId id="333" r:id="rId21"/>
    <p:sldId id="334" r:id="rId22"/>
    <p:sldId id="685" r:id="rId23"/>
    <p:sldId id="335" r:id="rId24"/>
    <p:sldId id="686" r:id="rId25"/>
    <p:sldId id="692" r:id="rId26"/>
    <p:sldId id="693" r:id="rId27"/>
    <p:sldId id="677" r:id="rId28"/>
    <p:sldId id="687" r:id="rId29"/>
    <p:sldId id="688" r:id="rId30"/>
    <p:sldId id="694" r:id="rId31"/>
  </p:sldIdLst>
  <p:sldSz cx="9144000" cy="6858000" type="screen4x3"/>
  <p:notesSz cx="68580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279F"/>
    <a:srgbClr val="009688"/>
    <a:srgbClr val="063D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63650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4425" y="703263"/>
            <a:ext cx="4630738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</p:spTree>
    <p:extLst>
      <p:ext uri="{BB962C8B-B14F-4D97-AF65-F5344CB8AC3E}">
        <p14:creationId xmlns:p14="http://schemas.microsoft.com/office/powerpoint/2010/main" xmlns="" val="4919157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78438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14425" y="703263"/>
            <a:ext cx="4629150" cy="347345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0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71</a:t>
            </a:r>
          </a:p>
        </p:txBody>
      </p:sp>
      <p:sp>
        <p:nvSpPr>
          <p:cNvPr id="175108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5109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51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17511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6435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786436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6437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64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78643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8483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788484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8485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848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788487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0531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790532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0533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05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79053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2579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792580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2581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25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79258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4627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794628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4629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46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79463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8723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798724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8725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872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798727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65</a:t>
            </a:r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0773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07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16077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1795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801796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1797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17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80179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3843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803844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3845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38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803847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5891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805892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5893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589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80589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7939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807940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7941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79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80794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9987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809988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9989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999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809991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2819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162820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2821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282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16282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8120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8140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6675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796676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6677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667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796679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6131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816132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6133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61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81613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8179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66</a:t>
            </a:r>
          </a:p>
        </p:txBody>
      </p:sp>
      <p:sp>
        <p:nvSpPr>
          <p:cNvPr id="818180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8181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81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81818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8167-1BC1-4010-88E9-2C400E8BF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4146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11.</a:t>
            </a:r>
            <a:fld id="{48DD1EA7-4896-4F6A-B513-508FAD42C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6586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11.</a:t>
            </a:r>
            <a:fld id="{50E2F339-2D52-4B74-B5BF-938FF1AD3F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0912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11.</a:t>
            </a:r>
            <a:fld id="{61DF442E-7F0D-474F-8AEB-466A661E2F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40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11.</a:t>
            </a:r>
            <a:fld id="{4F359593-3056-4547-8216-D1CCB24216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609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11.</a:t>
            </a:r>
            <a:fld id="{D77EB16F-5971-49D2-9893-8CF0AC0CE0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790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11.</a:t>
            </a:r>
            <a:fld id="{158C8347-B5E0-4879-BD7A-58A0CC579E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87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11.</a:t>
            </a:r>
            <a:fld id="{1BA59BDC-0B60-4DD1-ADEF-40FF05F0E1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2726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11.</a:t>
            </a:r>
            <a:fld id="{431325B4-D641-4AD9-BE2F-35D17C1581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620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11.</a:t>
            </a:r>
            <a:fld id="{57C76FAE-5BC9-4E8C-BDEB-E1315A4C33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986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11.</a:t>
            </a:r>
            <a:fld id="{026FD142-F439-4001-90C8-AF14AFB243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244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11.</a:t>
            </a:r>
            <a:fld id="{6329D190-8E49-4B50-ABF8-03A0AB0A3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9436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hyperlink" Target="http://www.ford.com/en/company/about/brands/mercury.htm" TargetMode="External"/><Relationship Id="rId3" Type="http://schemas.openxmlformats.org/officeDocument/2006/relationships/hyperlink" Target="http://www.ford.com/en/company/about/brands/ford.htm" TargetMode="External"/><Relationship Id="rId7" Type="http://schemas.openxmlformats.org/officeDocument/2006/relationships/hyperlink" Target="http://www.ford.com/en/company/about/brands/landRover.htm" TargetMode="Externa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hyperlink" Target="http://www.ford.com/en/company/about/brands/volvo.htm" TargetMode="External"/><Relationship Id="rId5" Type="http://schemas.openxmlformats.org/officeDocument/2006/relationships/hyperlink" Target="http://www.ford.com/en/company/about/brands/lincoln.htm" TargetMode="External"/><Relationship Id="rId15" Type="http://schemas.openxmlformats.org/officeDocument/2006/relationships/hyperlink" Target="http://www.ford.com/en/company/about/brands/jaguar.htm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hyperlink" Target="http://www.ford.com/en/company/about/brands/mazda.htm" TargetMode="External"/><Relationship Id="rId1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219200"/>
            <a:ext cx="9144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sz="3000" dirty="0" smtClean="0">
                <a:solidFill>
                  <a:schemeClr val="hlink"/>
                </a:solidFill>
              </a:rPr>
              <a:t>DESIGNING </a:t>
            </a:r>
            <a:r>
              <a:rPr lang="en-US" sz="3000" dirty="0">
                <a:solidFill>
                  <a:schemeClr val="hlink"/>
                </a:solidFill>
              </a:rPr>
              <a:t>AND IMPLEMENTING </a:t>
            </a:r>
            <a:br>
              <a:rPr lang="en-US" sz="3000" dirty="0">
                <a:solidFill>
                  <a:schemeClr val="hlink"/>
                </a:solidFill>
              </a:rPr>
            </a:br>
            <a:r>
              <a:rPr lang="en-US" sz="3000" dirty="0">
                <a:solidFill>
                  <a:schemeClr val="hlink"/>
                </a:solidFill>
              </a:rPr>
              <a:t>BRANDING STRATEGIES</a:t>
            </a:r>
          </a:p>
        </p:txBody>
      </p:sp>
      <p:sp>
        <p:nvSpPr>
          <p:cNvPr id="78336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4724400"/>
            <a:ext cx="6732588" cy="16271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>
              <a:spcBef>
                <a:spcPct val="10000"/>
              </a:spcBef>
              <a:buFont typeface="Wingdings" pitchFamily="2" charset="2"/>
              <a:buNone/>
            </a:pPr>
            <a:r>
              <a:rPr lang="en-US" sz="2800" dirty="0" err="1" smtClean="0"/>
              <a:t>Zeenat</a:t>
            </a:r>
            <a:r>
              <a:rPr lang="en-US" sz="2800" dirty="0" smtClean="0"/>
              <a:t> </a:t>
            </a:r>
            <a:r>
              <a:rPr lang="en-US" sz="2800" dirty="0" err="1" smtClean="0"/>
              <a:t>Jabbar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393AE16D-7208-433E-A14E-72745F532649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Branding strategy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822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Branding strategy is critical because it is the means by which the firm can help consumers understand its products and services and organize them in their minds. 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Two important strategic tools: The </a:t>
            </a:r>
            <a:r>
              <a:rPr lang="en-US" altLang="ja-JP" i="1">
                <a:ea typeface="ＭＳ Ｐゴシック" charset="-128"/>
              </a:rPr>
              <a:t>brand-product matrix</a:t>
            </a:r>
            <a:r>
              <a:rPr lang="en-US" altLang="ja-JP">
                <a:ea typeface="ＭＳ Ｐゴシック" charset="-128"/>
              </a:rPr>
              <a:t> and the </a:t>
            </a:r>
            <a:r>
              <a:rPr lang="en-US" altLang="ja-JP" i="1">
                <a:ea typeface="ＭＳ Ｐゴシック" charset="-128"/>
              </a:rPr>
              <a:t>brand hierarchy</a:t>
            </a:r>
            <a:r>
              <a:rPr lang="en-US" altLang="ja-JP">
                <a:ea typeface="ＭＳ Ｐゴシック" charset="-128"/>
              </a:rPr>
              <a:t> help to characterize and formulate branding strategies by defining various relationships among brands and products.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17E16594-FF09-4EF6-9C53-5AA5C9F3DF03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Branding Strategy or Brand Architecture</a:t>
            </a:r>
          </a:p>
        </p:txBody>
      </p:sp>
      <p:sp>
        <p:nvSpPr>
          <p:cNvPr id="7393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spcBef>
                <a:spcPct val="50000"/>
              </a:spcBef>
            </a:pPr>
            <a:r>
              <a:rPr lang="en-US"/>
              <a:t>The </a:t>
            </a:r>
            <a:r>
              <a:rPr lang="en-US" i="1"/>
              <a:t>branding strategy</a:t>
            </a:r>
            <a:r>
              <a:rPr lang="en-US"/>
              <a:t> for a firm reflects the  number and nature of common or distinctive brand elements applied to the different products sold  by the firm.</a:t>
            </a:r>
          </a:p>
          <a:p>
            <a:pPr lvl="1">
              <a:spcBef>
                <a:spcPct val="50000"/>
              </a:spcBef>
            </a:pPr>
            <a:r>
              <a:rPr lang="en-US"/>
              <a:t>Which brand elements can be applied to which products and the nature of new and existing brand elements to be applied to new products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22AD1FC7-CAEB-4EDF-AD82-E264521FA084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The role of Brand Architecture</a:t>
            </a:r>
          </a:p>
        </p:txBody>
      </p:sp>
      <p:sp>
        <p:nvSpPr>
          <p:cNvPr id="823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Clarify: brand awareness </a:t>
            </a:r>
          </a:p>
          <a:p>
            <a:pPr lvl="1"/>
            <a:r>
              <a:rPr lang="en-US" altLang="ja-JP">
                <a:ea typeface="ＭＳ Ｐゴシック" charset="-128"/>
              </a:rPr>
              <a:t>Improve consumer understanding and communicate similarity and differences between individual products </a:t>
            </a:r>
          </a:p>
          <a:p>
            <a:r>
              <a:rPr lang="en-US" altLang="ja-JP">
                <a:ea typeface="ＭＳ Ｐゴシック" charset="-128"/>
              </a:rPr>
              <a:t>Motivate: brand image </a:t>
            </a:r>
          </a:p>
          <a:p>
            <a:pPr lvl="1"/>
            <a:r>
              <a:rPr lang="en-US" altLang="ja-JP">
                <a:ea typeface="ＭＳ Ｐゴシック" charset="-128"/>
              </a:rPr>
              <a:t>Maximize transfer of equity to/from the brand to individual products to improve trial and repeat purchase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4BA007E8-E2A2-4030-B9D2-D44AC8350905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4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Brand-Product Matrix</a:t>
            </a:r>
          </a:p>
        </p:txBody>
      </p:sp>
      <p:sp>
        <p:nvSpPr>
          <p:cNvPr id="174085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3932238"/>
            <a:ext cx="8229600" cy="219392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/>
              <a:t>Must define:</a:t>
            </a:r>
          </a:p>
          <a:p>
            <a:pPr lvl="1"/>
            <a:r>
              <a:rPr lang="en-US" sz="2400"/>
              <a:t>Brand-Product relationships (rows)</a:t>
            </a:r>
          </a:p>
          <a:p>
            <a:pPr lvl="2"/>
            <a:r>
              <a:rPr lang="en-US" sz="2000"/>
              <a:t>Line and category extensions</a:t>
            </a:r>
          </a:p>
          <a:p>
            <a:pPr lvl="1"/>
            <a:r>
              <a:rPr lang="en-US" sz="2400"/>
              <a:t>Product-Brand relationships (columns)</a:t>
            </a:r>
          </a:p>
          <a:p>
            <a:pPr lvl="2"/>
            <a:r>
              <a:rPr lang="en-US" sz="2000"/>
              <a:t>Brand portfolio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3999583F-42FA-4E79-928E-F1397848B811}" type="slidenum">
              <a:rPr lang="en-US"/>
              <a:pPr/>
              <a:t>5</a:t>
            </a:fld>
            <a:endParaRPr lang="en-US"/>
          </a:p>
        </p:txBody>
      </p:sp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174102" name="Group 22"/>
          <p:cNvGrpSpPr>
            <a:grpSpLocks/>
          </p:cNvGrpSpPr>
          <p:nvPr/>
        </p:nvGrpSpPr>
        <p:grpSpPr bwMode="auto">
          <a:xfrm>
            <a:off x="1143000" y="1066800"/>
            <a:ext cx="5203825" cy="2511425"/>
            <a:chOff x="720" y="672"/>
            <a:chExt cx="3278" cy="1582"/>
          </a:xfrm>
        </p:grpSpPr>
        <p:sp>
          <p:nvSpPr>
            <p:cNvPr id="174086" name="Rectangle 6"/>
            <p:cNvSpPr>
              <a:spLocks noChangeArrowheads="1"/>
            </p:cNvSpPr>
            <p:nvPr/>
          </p:nvSpPr>
          <p:spPr bwMode="auto">
            <a:xfrm>
              <a:off x="1798" y="1220"/>
              <a:ext cx="2200" cy="1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087" name="Line 7"/>
            <p:cNvSpPr>
              <a:spLocks noChangeShapeType="1"/>
            </p:cNvSpPr>
            <p:nvPr/>
          </p:nvSpPr>
          <p:spPr bwMode="auto">
            <a:xfrm>
              <a:off x="1813" y="1552"/>
              <a:ext cx="217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088" name="Line 8"/>
            <p:cNvSpPr>
              <a:spLocks noChangeShapeType="1"/>
            </p:cNvSpPr>
            <p:nvPr/>
          </p:nvSpPr>
          <p:spPr bwMode="auto">
            <a:xfrm>
              <a:off x="1813" y="1888"/>
              <a:ext cx="217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089" name="Line 9"/>
            <p:cNvSpPr>
              <a:spLocks noChangeShapeType="1"/>
            </p:cNvSpPr>
            <p:nvPr/>
          </p:nvSpPr>
          <p:spPr bwMode="auto">
            <a:xfrm>
              <a:off x="2850" y="1235"/>
              <a:ext cx="0" cy="9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090" name="Line 10"/>
            <p:cNvSpPr>
              <a:spLocks noChangeShapeType="1"/>
            </p:cNvSpPr>
            <p:nvPr/>
          </p:nvSpPr>
          <p:spPr bwMode="auto">
            <a:xfrm>
              <a:off x="3426" y="1235"/>
              <a:ext cx="0" cy="9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091" name="Line 11"/>
            <p:cNvSpPr>
              <a:spLocks noChangeShapeType="1"/>
            </p:cNvSpPr>
            <p:nvPr/>
          </p:nvSpPr>
          <p:spPr bwMode="auto">
            <a:xfrm>
              <a:off x="2322" y="1235"/>
              <a:ext cx="0" cy="9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092" name="Rectangle 12"/>
            <p:cNvSpPr>
              <a:spLocks noChangeArrowheads="1"/>
            </p:cNvSpPr>
            <p:nvPr/>
          </p:nvSpPr>
          <p:spPr bwMode="auto">
            <a:xfrm>
              <a:off x="1970" y="960"/>
              <a:ext cx="210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174093" name="Rectangle 13"/>
            <p:cNvSpPr>
              <a:spLocks noChangeArrowheads="1"/>
            </p:cNvSpPr>
            <p:nvPr/>
          </p:nvSpPr>
          <p:spPr bwMode="auto">
            <a:xfrm>
              <a:off x="2498" y="960"/>
              <a:ext cx="210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174094" name="Rectangle 14"/>
            <p:cNvSpPr>
              <a:spLocks noChangeArrowheads="1"/>
            </p:cNvSpPr>
            <p:nvPr/>
          </p:nvSpPr>
          <p:spPr bwMode="auto">
            <a:xfrm>
              <a:off x="3025" y="960"/>
              <a:ext cx="210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174095" name="Rectangle 15"/>
            <p:cNvSpPr>
              <a:spLocks noChangeArrowheads="1"/>
            </p:cNvSpPr>
            <p:nvPr/>
          </p:nvSpPr>
          <p:spPr bwMode="auto">
            <a:xfrm>
              <a:off x="3601" y="960"/>
              <a:ext cx="210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174096" name="Rectangle 16"/>
            <p:cNvSpPr>
              <a:spLocks noChangeArrowheads="1"/>
            </p:cNvSpPr>
            <p:nvPr/>
          </p:nvSpPr>
          <p:spPr bwMode="auto">
            <a:xfrm>
              <a:off x="1538" y="1296"/>
              <a:ext cx="253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74097" name="Rectangle 17"/>
            <p:cNvSpPr>
              <a:spLocks noChangeArrowheads="1"/>
            </p:cNvSpPr>
            <p:nvPr/>
          </p:nvSpPr>
          <p:spPr bwMode="auto">
            <a:xfrm>
              <a:off x="1538" y="1632"/>
              <a:ext cx="242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74098" name="Rectangle 18"/>
            <p:cNvSpPr>
              <a:spLocks noChangeArrowheads="1"/>
            </p:cNvSpPr>
            <p:nvPr/>
          </p:nvSpPr>
          <p:spPr bwMode="auto">
            <a:xfrm>
              <a:off x="1538" y="1968"/>
              <a:ext cx="242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174099" name="Rectangle 19"/>
            <p:cNvSpPr>
              <a:spLocks noChangeArrowheads="1"/>
            </p:cNvSpPr>
            <p:nvPr/>
          </p:nvSpPr>
          <p:spPr bwMode="auto">
            <a:xfrm>
              <a:off x="2496" y="672"/>
              <a:ext cx="786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Times New Roman" pitchFamily="18" charset="0"/>
                </a:rPr>
                <a:t>Products</a:t>
              </a:r>
            </a:p>
          </p:txBody>
        </p:sp>
        <p:sp>
          <p:nvSpPr>
            <p:cNvPr id="174100" name="Rectangle 20"/>
            <p:cNvSpPr>
              <a:spLocks noChangeArrowheads="1"/>
            </p:cNvSpPr>
            <p:nvPr/>
          </p:nvSpPr>
          <p:spPr bwMode="auto">
            <a:xfrm>
              <a:off x="720" y="1627"/>
              <a:ext cx="658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>
                  <a:latin typeface="Times New Roman" pitchFamily="18" charset="0"/>
                </a:rPr>
                <a:t>Brands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Important Definitions</a:t>
            </a:r>
          </a:p>
        </p:txBody>
      </p:sp>
      <p:sp>
        <p:nvSpPr>
          <p:cNvPr id="785413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10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Product line</a:t>
            </a:r>
          </a:p>
          <a:p>
            <a:pPr lvl="1"/>
            <a:r>
              <a:rPr lang="en-US"/>
              <a:t>A group pf products within a product category that are closely related</a:t>
            </a:r>
          </a:p>
          <a:p>
            <a:r>
              <a:rPr lang="en-US"/>
              <a:t>Product mix (product assortment)</a:t>
            </a:r>
          </a:p>
          <a:p>
            <a:pPr lvl="1"/>
            <a:r>
              <a:rPr lang="en-US"/>
              <a:t>The set of all product lines and items that a particular seller makes available to buyers</a:t>
            </a:r>
          </a:p>
          <a:p>
            <a:r>
              <a:rPr lang="en-US"/>
              <a:t>Brand mix (brand assortment)</a:t>
            </a:r>
          </a:p>
          <a:p>
            <a:pPr lvl="1"/>
            <a:r>
              <a:rPr lang="en-US"/>
              <a:t>The set of all brand lines that a particular seller makes available to buyers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27E40E5D-47AE-4892-AF67-D5838CDC2EA1}" type="slidenum">
              <a:rPr lang="en-US"/>
              <a:pPr/>
              <a:t>6</a:t>
            </a:fld>
            <a:endParaRPr lang="en-US"/>
          </a:p>
        </p:txBody>
      </p:sp>
      <p:sp>
        <p:nvSpPr>
          <p:cNvPr id="7854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54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6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Breadth of a Branding Strategy</a:t>
            </a:r>
          </a:p>
        </p:txBody>
      </p:sp>
      <p:sp>
        <p:nvSpPr>
          <p:cNvPr id="787461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10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/>
              <a:t>Breadth of product mix</a:t>
            </a:r>
          </a:p>
          <a:p>
            <a:pPr lvl="1">
              <a:lnSpc>
                <a:spcPct val="90000"/>
              </a:lnSpc>
            </a:pPr>
            <a:r>
              <a:rPr lang="en-US"/>
              <a:t>Aggregate market factors</a:t>
            </a:r>
          </a:p>
          <a:p>
            <a:pPr lvl="1">
              <a:lnSpc>
                <a:spcPct val="90000"/>
              </a:lnSpc>
            </a:pPr>
            <a:r>
              <a:rPr lang="en-US"/>
              <a:t>Category factors</a:t>
            </a:r>
          </a:p>
          <a:p>
            <a:pPr lvl="1">
              <a:lnSpc>
                <a:spcPct val="90000"/>
              </a:lnSpc>
            </a:pPr>
            <a:r>
              <a:rPr lang="en-US"/>
              <a:t>Environmental factors</a:t>
            </a:r>
          </a:p>
          <a:p>
            <a:pPr>
              <a:lnSpc>
                <a:spcPct val="90000"/>
              </a:lnSpc>
            </a:pPr>
            <a:r>
              <a:rPr lang="en-US"/>
              <a:t>Depth of product mix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Examining the percentage of sales and profits contributed by each item in the product line 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Deciding to increase the length of the product line by adding new variants or items typically expands market coverage and therefore market share but also increases costs 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DAE07BC9-2E70-4979-9070-78FC90C7A7F4}" type="slidenum">
              <a:rPr lang="en-US"/>
              <a:pPr/>
              <a:t>7</a:t>
            </a:fld>
            <a:endParaRPr lang="en-US"/>
          </a:p>
        </p:txBody>
      </p:sp>
      <p:sp>
        <p:nvSpPr>
          <p:cNvPr id="78745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745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Depth of a Branding Strategy</a:t>
            </a:r>
          </a:p>
        </p:txBody>
      </p:sp>
      <p:sp>
        <p:nvSpPr>
          <p:cNvPr id="78950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10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The number and nature of different brands marketed in the product class sold by a firm</a:t>
            </a:r>
          </a:p>
          <a:p>
            <a:r>
              <a:rPr lang="en-US"/>
              <a:t>Referred to as </a:t>
            </a:r>
            <a:r>
              <a:rPr lang="en-US" i="1"/>
              <a:t>brand portfolio</a:t>
            </a:r>
          </a:p>
          <a:p>
            <a:r>
              <a:rPr lang="en-US"/>
              <a:t>The reason is to pursue different market segments, different channels of distribution, or different geographic boundaries</a:t>
            </a:r>
          </a:p>
          <a:p>
            <a:r>
              <a:rPr lang="en-US"/>
              <a:t>Maximize market coverage and minimize brand overlap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F00AC39A-CFFB-4EA9-A18A-540E11A1186C}" type="slidenum">
              <a:rPr lang="en-US"/>
              <a:pPr/>
              <a:t>8</a:t>
            </a:fld>
            <a:endParaRPr lang="en-US"/>
          </a:p>
        </p:txBody>
      </p:sp>
      <p:sp>
        <p:nvSpPr>
          <p:cNvPr id="78950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950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Ford Brand Portfolio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34F6F642-22D3-461E-81A4-121C41D26481}" type="slidenum">
              <a:rPr lang="en-US"/>
              <a:pPr/>
              <a:t>9</a:t>
            </a:fld>
            <a:endParaRPr lang="en-US"/>
          </a:p>
        </p:txBody>
      </p:sp>
      <p:sp>
        <p:nvSpPr>
          <p:cNvPr id="79155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155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91559" name="Picture 7" descr="For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76400"/>
            <a:ext cx="1333500" cy="50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91561" name="Picture 9" descr="Lincoln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27463"/>
            <a:ext cx="14478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91565" name="Picture 13" descr="Land Rover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029200"/>
            <a:ext cx="1485900" cy="56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91567" name="Picture 15" descr="Mazda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667000"/>
            <a:ext cx="1333500" cy="50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91569" name="Picture 17" descr="Volvo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0"/>
            <a:ext cx="1447800" cy="5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91571" name="Picture 19" descr="Mercury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90800"/>
            <a:ext cx="1352550" cy="51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91573" name="Picture 21" descr="Jaguar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029200"/>
            <a:ext cx="1409700" cy="53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Designing a Brand Portfolio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824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Basic principles:</a:t>
            </a:r>
          </a:p>
          <a:p>
            <a:pPr lvl="1"/>
            <a:r>
              <a:rPr lang="en-US" altLang="ja-JP" i="1">
                <a:ea typeface="ＭＳ Ｐゴシック" charset="-128"/>
              </a:rPr>
              <a:t>Maximize market coverage</a:t>
            </a:r>
            <a:r>
              <a:rPr lang="en-US" altLang="ja-JP">
                <a:ea typeface="ＭＳ Ｐゴシック" charset="-128"/>
              </a:rPr>
              <a:t> so that no potential customers are being ignored</a:t>
            </a:r>
            <a:endParaRPr lang="en-US" altLang="ja-JP" i="1">
              <a:ea typeface="ＭＳ Ｐゴシック" charset="-128"/>
            </a:endParaRPr>
          </a:p>
          <a:p>
            <a:pPr lvl="1"/>
            <a:r>
              <a:rPr lang="en-US" altLang="ja-JP" i="1">
                <a:ea typeface="ＭＳ Ｐゴシック" charset="-128"/>
              </a:rPr>
              <a:t>Minimize brand overlap</a:t>
            </a:r>
            <a:r>
              <a:rPr lang="en-US" altLang="ja-JP">
                <a:ea typeface="ＭＳ Ｐゴシック" charset="-128"/>
              </a:rPr>
              <a:t> so that brands aren’t competing among themselves to gain the same customer’s approval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C445B0B4-7B16-4F3A-BB43-55A82540E09A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Brand Roles in the Portfolio</a:t>
            </a:r>
          </a:p>
        </p:txBody>
      </p:sp>
      <p:sp>
        <p:nvSpPr>
          <p:cNvPr id="793605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10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Flankers</a:t>
            </a:r>
          </a:p>
          <a:p>
            <a:r>
              <a:rPr lang="en-US"/>
              <a:t>Cash cows</a:t>
            </a:r>
          </a:p>
          <a:p>
            <a:r>
              <a:rPr lang="en-US"/>
              <a:t>Low-end entry-level</a:t>
            </a:r>
          </a:p>
          <a:p>
            <a:r>
              <a:rPr lang="en-US"/>
              <a:t>High-end prestige brands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4950212B-631B-45F5-B81E-465F4B950026}" type="slidenum">
              <a:rPr lang="en-US"/>
              <a:pPr/>
              <a:t>11</a:t>
            </a:fld>
            <a:endParaRPr lang="en-US"/>
          </a:p>
        </p:txBody>
      </p:sp>
      <p:sp>
        <p:nvSpPr>
          <p:cNvPr id="79360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360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70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Brand Hierarchy</a:t>
            </a:r>
          </a:p>
        </p:txBody>
      </p:sp>
      <p:sp>
        <p:nvSpPr>
          <p:cNvPr id="797701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10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A means of summarizing the branding strategy by displaying the number and nature of common and distinctive brand elements across the firm’s products, revealing the explicit ordering of brand elements</a:t>
            </a:r>
          </a:p>
          <a:p>
            <a:r>
              <a:rPr lang="en-US"/>
              <a:t>A useful means of graphically portraying a  firm’s branding strategy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E7C746CA-59A5-4682-B2F5-AC3AC4EF1744}" type="slidenum">
              <a:rPr lang="en-US"/>
              <a:pPr/>
              <a:t>12</a:t>
            </a:fld>
            <a:endParaRPr lang="en-US"/>
          </a:p>
        </p:txBody>
      </p:sp>
      <p:sp>
        <p:nvSpPr>
          <p:cNvPr id="79769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Brand Hierarchy Tree: Toyota</a:t>
            </a:r>
          </a:p>
        </p:txBody>
      </p:sp>
      <p:sp>
        <p:nvSpPr>
          <p:cNvPr id="6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11B408EB-A588-437D-8861-202D1A3AAB02}" type="slidenum">
              <a:rPr lang="en-US"/>
              <a:pPr/>
              <a:t>13</a:t>
            </a:fld>
            <a:endParaRPr lang="en-US"/>
          </a:p>
        </p:txBody>
      </p:sp>
      <p:sp>
        <p:nvSpPr>
          <p:cNvPr id="799747" name="Rectangle 3"/>
          <p:cNvSpPr>
            <a:spLocks noChangeArrowheads="1"/>
          </p:cNvSpPr>
          <p:nvPr/>
        </p:nvSpPr>
        <p:spPr bwMode="auto">
          <a:xfrm>
            <a:off x="4114800" y="1295400"/>
            <a:ext cx="16764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48" name="Text Box 4"/>
          <p:cNvSpPr txBox="1">
            <a:spLocks noChangeArrowheads="1"/>
          </p:cNvSpPr>
          <p:nvPr/>
        </p:nvSpPr>
        <p:spPr bwMode="auto">
          <a:xfrm>
            <a:off x="4267200" y="1295400"/>
            <a:ext cx="1409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Times New Roman" pitchFamily="18" charset="0"/>
              </a:rPr>
              <a:t>Toyota </a:t>
            </a:r>
          </a:p>
          <a:p>
            <a:pPr algn="ctr"/>
            <a:r>
              <a:rPr lang="en-US" sz="2000">
                <a:latin typeface="Times New Roman" pitchFamily="18" charset="0"/>
              </a:rPr>
              <a:t>Corporation</a:t>
            </a:r>
          </a:p>
        </p:txBody>
      </p:sp>
      <p:sp>
        <p:nvSpPr>
          <p:cNvPr id="799749" name="Rectangle 5"/>
          <p:cNvSpPr>
            <a:spLocks noChangeArrowheads="1"/>
          </p:cNvSpPr>
          <p:nvPr/>
        </p:nvSpPr>
        <p:spPr bwMode="auto">
          <a:xfrm>
            <a:off x="228600" y="2286000"/>
            <a:ext cx="12954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50" name="Text Box 6"/>
          <p:cNvSpPr txBox="1">
            <a:spLocks noChangeArrowheads="1"/>
          </p:cNvSpPr>
          <p:nvPr/>
        </p:nvSpPr>
        <p:spPr bwMode="auto">
          <a:xfrm>
            <a:off x="304800" y="2362200"/>
            <a:ext cx="1057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Toyota</a:t>
            </a:r>
          </a:p>
          <a:p>
            <a:pPr algn="ctr"/>
            <a:r>
              <a:rPr lang="en-US">
                <a:latin typeface="Times New Roman" pitchFamily="18" charset="0"/>
              </a:rPr>
              <a:t>(Trucks)</a:t>
            </a:r>
          </a:p>
        </p:txBody>
      </p:sp>
      <p:sp>
        <p:nvSpPr>
          <p:cNvPr id="799751" name="Rectangle 7"/>
          <p:cNvSpPr>
            <a:spLocks noChangeArrowheads="1"/>
          </p:cNvSpPr>
          <p:nvPr/>
        </p:nvSpPr>
        <p:spPr bwMode="auto">
          <a:xfrm>
            <a:off x="1828800" y="2286000"/>
            <a:ext cx="12954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52" name="Rectangle 8"/>
          <p:cNvSpPr>
            <a:spLocks noChangeArrowheads="1"/>
          </p:cNvSpPr>
          <p:nvPr/>
        </p:nvSpPr>
        <p:spPr bwMode="auto">
          <a:xfrm>
            <a:off x="3505200" y="2286000"/>
            <a:ext cx="12954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53" name="Rectangle 9"/>
          <p:cNvSpPr>
            <a:spLocks noChangeArrowheads="1"/>
          </p:cNvSpPr>
          <p:nvPr/>
        </p:nvSpPr>
        <p:spPr bwMode="auto">
          <a:xfrm>
            <a:off x="5410200" y="2286000"/>
            <a:ext cx="1295400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54" name="Rectangle 10"/>
          <p:cNvSpPr>
            <a:spLocks noChangeArrowheads="1"/>
          </p:cNvSpPr>
          <p:nvPr/>
        </p:nvSpPr>
        <p:spPr bwMode="auto">
          <a:xfrm>
            <a:off x="7239000" y="2286000"/>
            <a:ext cx="12954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55" name="Line 11"/>
          <p:cNvSpPr>
            <a:spLocks noChangeShapeType="1"/>
          </p:cNvSpPr>
          <p:nvPr/>
        </p:nvSpPr>
        <p:spPr bwMode="auto">
          <a:xfrm>
            <a:off x="762000" y="2133600"/>
            <a:ext cx="7162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56" name="Line 12"/>
          <p:cNvSpPr>
            <a:spLocks noChangeShapeType="1"/>
          </p:cNvSpPr>
          <p:nvPr/>
        </p:nvSpPr>
        <p:spPr bwMode="auto">
          <a:xfrm>
            <a:off x="4953000" y="19812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57" name="Line 13"/>
          <p:cNvSpPr>
            <a:spLocks noChangeShapeType="1"/>
          </p:cNvSpPr>
          <p:nvPr/>
        </p:nvSpPr>
        <p:spPr bwMode="auto">
          <a:xfrm>
            <a:off x="762000" y="2133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58" name="Line 14"/>
          <p:cNvSpPr>
            <a:spLocks noChangeShapeType="1"/>
          </p:cNvSpPr>
          <p:nvPr/>
        </p:nvSpPr>
        <p:spPr bwMode="auto">
          <a:xfrm>
            <a:off x="2438400" y="2133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59" name="Line 15"/>
          <p:cNvSpPr>
            <a:spLocks noChangeShapeType="1"/>
          </p:cNvSpPr>
          <p:nvPr/>
        </p:nvSpPr>
        <p:spPr bwMode="auto">
          <a:xfrm>
            <a:off x="4114800" y="2133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60" name="Line 16"/>
          <p:cNvSpPr>
            <a:spLocks noChangeShapeType="1"/>
          </p:cNvSpPr>
          <p:nvPr/>
        </p:nvSpPr>
        <p:spPr bwMode="auto">
          <a:xfrm>
            <a:off x="6019800" y="2133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61" name="Line 17"/>
          <p:cNvSpPr>
            <a:spLocks noChangeShapeType="1"/>
          </p:cNvSpPr>
          <p:nvPr/>
        </p:nvSpPr>
        <p:spPr bwMode="auto">
          <a:xfrm>
            <a:off x="7924800" y="2133600"/>
            <a:ext cx="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62" name="Rectangle 18"/>
          <p:cNvSpPr>
            <a:spLocks noChangeArrowheads="1"/>
          </p:cNvSpPr>
          <p:nvPr/>
        </p:nvSpPr>
        <p:spPr bwMode="auto">
          <a:xfrm>
            <a:off x="1828800" y="2286000"/>
            <a:ext cx="12954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63" name="Text Box 19"/>
          <p:cNvSpPr txBox="1">
            <a:spLocks noChangeArrowheads="1"/>
          </p:cNvSpPr>
          <p:nvPr/>
        </p:nvSpPr>
        <p:spPr bwMode="auto">
          <a:xfrm>
            <a:off x="1752600" y="2286000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Toyota</a:t>
            </a:r>
          </a:p>
          <a:p>
            <a:pPr algn="ctr"/>
            <a:r>
              <a:rPr lang="en-US">
                <a:latin typeface="Times New Roman" pitchFamily="18" charset="0"/>
              </a:rPr>
              <a:t>(SUV/vans)</a:t>
            </a:r>
          </a:p>
        </p:txBody>
      </p:sp>
      <p:sp>
        <p:nvSpPr>
          <p:cNvPr id="799764" name="Text Box 20"/>
          <p:cNvSpPr txBox="1">
            <a:spLocks noChangeArrowheads="1"/>
          </p:cNvSpPr>
          <p:nvPr/>
        </p:nvSpPr>
        <p:spPr bwMode="auto">
          <a:xfrm>
            <a:off x="7391400" y="2362200"/>
            <a:ext cx="1057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Lexus</a:t>
            </a:r>
          </a:p>
        </p:txBody>
      </p:sp>
      <p:sp>
        <p:nvSpPr>
          <p:cNvPr id="799765" name="Text Box 21"/>
          <p:cNvSpPr txBox="1">
            <a:spLocks noChangeArrowheads="1"/>
          </p:cNvSpPr>
          <p:nvPr/>
        </p:nvSpPr>
        <p:spPr bwMode="auto">
          <a:xfrm>
            <a:off x="5562600" y="2286000"/>
            <a:ext cx="10572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Toyota</a:t>
            </a:r>
          </a:p>
          <a:p>
            <a:pPr algn="ctr"/>
            <a:r>
              <a:rPr lang="en-US">
                <a:latin typeface="Times New Roman" pitchFamily="18" charset="0"/>
              </a:rPr>
              <a:t>Financial</a:t>
            </a:r>
          </a:p>
          <a:p>
            <a:pPr algn="ctr"/>
            <a:r>
              <a:rPr lang="en-US">
                <a:latin typeface="Times New Roman" pitchFamily="18" charset="0"/>
              </a:rPr>
              <a:t>Services</a:t>
            </a:r>
          </a:p>
        </p:txBody>
      </p:sp>
      <p:sp>
        <p:nvSpPr>
          <p:cNvPr id="799766" name="Text Box 22"/>
          <p:cNvSpPr txBox="1">
            <a:spLocks noChangeArrowheads="1"/>
          </p:cNvSpPr>
          <p:nvPr/>
        </p:nvSpPr>
        <p:spPr bwMode="auto">
          <a:xfrm>
            <a:off x="3657600" y="2286000"/>
            <a:ext cx="1057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Toyota</a:t>
            </a:r>
          </a:p>
          <a:p>
            <a:pPr algn="ctr"/>
            <a:r>
              <a:rPr lang="en-US">
                <a:latin typeface="Times New Roman" pitchFamily="18" charset="0"/>
              </a:rPr>
              <a:t>(Cars)</a:t>
            </a:r>
          </a:p>
        </p:txBody>
      </p:sp>
      <p:sp>
        <p:nvSpPr>
          <p:cNvPr id="799767" name="Rectangle 23"/>
          <p:cNvSpPr>
            <a:spLocks noChangeArrowheads="1"/>
          </p:cNvSpPr>
          <p:nvPr/>
        </p:nvSpPr>
        <p:spPr bwMode="auto">
          <a:xfrm>
            <a:off x="2286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68" name="Rectangle 24"/>
          <p:cNvSpPr>
            <a:spLocks noChangeArrowheads="1"/>
          </p:cNvSpPr>
          <p:nvPr/>
        </p:nvSpPr>
        <p:spPr bwMode="auto">
          <a:xfrm>
            <a:off x="78486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69" name="Rectangle 25"/>
          <p:cNvSpPr>
            <a:spLocks noChangeArrowheads="1"/>
          </p:cNvSpPr>
          <p:nvPr/>
        </p:nvSpPr>
        <p:spPr bwMode="auto">
          <a:xfrm>
            <a:off x="12954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70" name="Rectangle 26"/>
          <p:cNvSpPr>
            <a:spLocks noChangeArrowheads="1"/>
          </p:cNvSpPr>
          <p:nvPr/>
        </p:nvSpPr>
        <p:spPr bwMode="auto">
          <a:xfrm>
            <a:off x="23622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71" name="Rectangle 27"/>
          <p:cNvSpPr>
            <a:spLocks noChangeArrowheads="1"/>
          </p:cNvSpPr>
          <p:nvPr/>
        </p:nvSpPr>
        <p:spPr bwMode="auto">
          <a:xfrm>
            <a:off x="34290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72" name="Rectangle 28"/>
          <p:cNvSpPr>
            <a:spLocks noChangeArrowheads="1"/>
          </p:cNvSpPr>
          <p:nvPr/>
        </p:nvSpPr>
        <p:spPr bwMode="auto">
          <a:xfrm>
            <a:off x="44958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73" name="Rectangle 29"/>
          <p:cNvSpPr>
            <a:spLocks noChangeArrowheads="1"/>
          </p:cNvSpPr>
          <p:nvPr/>
        </p:nvSpPr>
        <p:spPr bwMode="auto">
          <a:xfrm>
            <a:off x="55626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74" name="Rectangle 30"/>
          <p:cNvSpPr>
            <a:spLocks noChangeArrowheads="1"/>
          </p:cNvSpPr>
          <p:nvPr/>
        </p:nvSpPr>
        <p:spPr bwMode="auto">
          <a:xfrm>
            <a:off x="6705600" y="3962400"/>
            <a:ext cx="990600" cy="609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9775" name="Text Box 31"/>
          <p:cNvSpPr txBox="1">
            <a:spLocks noChangeArrowheads="1"/>
          </p:cNvSpPr>
          <p:nvPr/>
        </p:nvSpPr>
        <p:spPr bwMode="auto">
          <a:xfrm>
            <a:off x="228600" y="4038600"/>
            <a:ext cx="1057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Corolla</a:t>
            </a:r>
          </a:p>
        </p:txBody>
      </p:sp>
      <p:sp>
        <p:nvSpPr>
          <p:cNvPr id="799776" name="Line 32"/>
          <p:cNvSpPr>
            <a:spLocks noChangeShapeType="1"/>
          </p:cNvSpPr>
          <p:nvPr/>
        </p:nvSpPr>
        <p:spPr bwMode="auto">
          <a:xfrm>
            <a:off x="685800" y="3505200"/>
            <a:ext cx="769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77" name="Line 33"/>
          <p:cNvSpPr>
            <a:spLocks noChangeShapeType="1"/>
          </p:cNvSpPr>
          <p:nvPr/>
        </p:nvSpPr>
        <p:spPr bwMode="auto">
          <a:xfrm>
            <a:off x="4114800" y="29718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78" name="Line 34"/>
          <p:cNvSpPr>
            <a:spLocks noChangeShapeType="1"/>
          </p:cNvSpPr>
          <p:nvPr/>
        </p:nvSpPr>
        <p:spPr bwMode="auto">
          <a:xfrm>
            <a:off x="6858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79" name="Line 35"/>
          <p:cNvSpPr>
            <a:spLocks noChangeShapeType="1"/>
          </p:cNvSpPr>
          <p:nvPr/>
        </p:nvSpPr>
        <p:spPr bwMode="auto">
          <a:xfrm>
            <a:off x="17526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80" name="Line 36"/>
          <p:cNvSpPr>
            <a:spLocks noChangeShapeType="1"/>
          </p:cNvSpPr>
          <p:nvPr/>
        </p:nvSpPr>
        <p:spPr bwMode="auto">
          <a:xfrm>
            <a:off x="28956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81" name="Line 37"/>
          <p:cNvSpPr>
            <a:spLocks noChangeShapeType="1"/>
          </p:cNvSpPr>
          <p:nvPr/>
        </p:nvSpPr>
        <p:spPr bwMode="auto">
          <a:xfrm>
            <a:off x="38862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82" name="Line 38"/>
          <p:cNvSpPr>
            <a:spLocks noChangeShapeType="1"/>
          </p:cNvSpPr>
          <p:nvPr/>
        </p:nvSpPr>
        <p:spPr bwMode="auto">
          <a:xfrm>
            <a:off x="49530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83" name="Line 39"/>
          <p:cNvSpPr>
            <a:spLocks noChangeShapeType="1"/>
          </p:cNvSpPr>
          <p:nvPr/>
        </p:nvSpPr>
        <p:spPr bwMode="auto">
          <a:xfrm>
            <a:off x="60198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84" name="Line 40"/>
          <p:cNvSpPr>
            <a:spLocks noChangeShapeType="1"/>
          </p:cNvSpPr>
          <p:nvPr/>
        </p:nvSpPr>
        <p:spPr bwMode="auto">
          <a:xfrm>
            <a:off x="71628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85" name="Line 41"/>
          <p:cNvSpPr>
            <a:spLocks noChangeShapeType="1"/>
          </p:cNvSpPr>
          <p:nvPr/>
        </p:nvSpPr>
        <p:spPr bwMode="auto">
          <a:xfrm>
            <a:off x="8382000" y="3505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86" name="Text Box 42"/>
          <p:cNvSpPr txBox="1">
            <a:spLocks noChangeArrowheads="1"/>
          </p:cNvSpPr>
          <p:nvPr/>
        </p:nvSpPr>
        <p:spPr bwMode="auto">
          <a:xfrm>
            <a:off x="7848600" y="4114800"/>
            <a:ext cx="1057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Prius</a:t>
            </a:r>
          </a:p>
        </p:txBody>
      </p:sp>
      <p:sp>
        <p:nvSpPr>
          <p:cNvPr id="799787" name="Text Box 43"/>
          <p:cNvSpPr txBox="1">
            <a:spLocks noChangeArrowheads="1"/>
          </p:cNvSpPr>
          <p:nvPr/>
        </p:nvSpPr>
        <p:spPr bwMode="auto">
          <a:xfrm>
            <a:off x="2362200" y="4114800"/>
            <a:ext cx="1057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Avalon</a:t>
            </a:r>
          </a:p>
        </p:txBody>
      </p:sp>
      <p:sp>
        <p:nvSpPr>
          <p:cNvPr id="799788" name="Text Box 44"/>
          <p:cNvSpPr txBox="1">
            <a:spLocks noChangeArrowheads="1"/>
          </p:cNvSpPr>
          <p:nvPr/>
        </p:nvSpPr>
        <p:spPr bwMode="auto">
          <a:xfrm>
            <a:off x="3429000" y="4114800"/>
            <a:ext cx="1057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Celica</a:t>
            </a:r>
          </a:p>
        </p:txBody>
      </p:sp>
      <p:sp>
        <p:nvSpPr>
          <p:cNvPr id="799789" name="Text Box 45"/>
          <p:cNvSpPr txBox="1">
            <a:spLocks noChangeArrowheads="1"/>
          </p:cNvSpPr>
          <p:nvPr/>
        </p:nvSpPr>
        <p:spPr bwMode="auto">
          <a:xfrm>
            <a:off x="4495800" y="4114800"/>
            <a:ext cx="1057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ECHO</a:t>
            </a:r>
          </a:p>
        </p:txBody>
      </p:sp>
      <p:sp>
        <p:nvSpPr>
          <p:cNvPr id="799790" name="Text Box 46"/>
          <p:cNvSpPr txBox="1">
            <a:spLocks noChangeArrowheads="1"/>
          </p:cNvSpPr>
          <p:nvPr/>
        </p:nvSpPr>
        <p:spPr bwMode="auto">
          <a:xfrm>
            <a:off x="5486400" y="4114800"/>
            <a:ext cx="1057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Matrix</a:t>
            </a:r>
          </a:p>
        </p:txBody>
      </p:sp>
      <p:sp>
        <p:nvSpPr>
          <p:cNvPr id="799791" name="Text Box 47"/>
          <p:cNvSpPr txBox="1">
            <a:spLocks noChangeArrowheads="1"/>
          </p:cNvSpPr>
          <p:nvPr/>
        </p:nvSpPr>
        <p:spPr bwMode="auto">
          <a:xfrm>
            <a:off x="6705600" y="3962400"/>
            <a:ext cx="1057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MR2</a:t>
            </a:r>
          </a:p>
          <a:p>
            <a:pPr algn="ctr"/>
            <a:r>
              <a:rPr lang="en-US">
                <a:latin typeface="Times New Roman" pitchFamily="18" charset="0"/>
              </a:rPr>
              <a:t>Spyder</a:t>
            </a:r>
          </a:p>
        </p:txBody>
      </p:sp>
      <p:sp>
        <p:nvSpPr>
          <p:cNvPr id="799792" name="Text Box 48"/>
          <p:cNvSpPr txBox="1">
            <a:spLocks noChangeArrowheads="1"/>
          </p:cNvSpPr>
          <p:nvPr/>
        </p:nvSpPr>
        <p:spPr bwMode="auto">
          <a:xfrm>
            <a:off x="1295400" y="4114800"/>
            <a:ext cx="10572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Camry</a:t>
            </a:r>
          </a:p>
        </p:txBody>
      </p:sp>
      <p:sp>
        <p:nvSpPr>
          <p:cNvPr id="799793" name="Line 49"/>
          <p:cNvSpPr>
            <a:spLocks noChangeShapeType="1"/>
          </p:cNvSpPr>
          <p:nvPr/>
        </p:nvSpPr>
        <p:spPr bwMode="auto">
          <a:xfrm>
            <a:off x="457200" y="4572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94" name="Line 50"/>
          <p:cNvSpPr>
            <a:spLocks noChangeShapeType="1"/>
          </p:cNvSpPr>
          <p:nvPr/>
        </p:nvSpPr>
        <p:spPr bwMode="auto">
          <a:xfrm>
            <a:off x="1371600" y="4572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95" name="Line 51"/>
          <p:cNvSpPr>
            <a:spLocks noChangeShapeType="1"/>
          </p:cNvSpPr>
          <p:nvPr/>
        </p:nvSpPr>
        <p:spPr bwMode="auto">
          <a:xfrm>
            <a:off x="2438400" y="4572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96" name="Line 52"/>
          <p:cNvSpPr>
            <a:spLocks noChangeShapeType="1"/>
          </p:cNvSpPr>
          <p:nvPr/>
        </p:nvSpPr>
        <p:spPr bwMode="auto">
          <a:xfrm>
            <a:off x="3581400" y="4572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97" name="Line 53"/>
          <p:cNvSpPr>
            <a:spLocks noChangeShapeType="1"/>
          </p:cNvSpPr>
          <p:nvPr/>
        </p:nvSpPr>
        <p:spPr bwMode="auto">
          <a:xfrm>
            <a:off x="457200" y="51816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98" name="Line 54"/>
          <p:cNvSpPr>
            <a:spLocks noChangeShapeType="1"/>
          </p:cNvSpPr>
          <p:nvPr/>
        </p:nvSpPr>
        <p:spPr bwMode="auto">
          <a:xfrm>
            <a:off x="457200" y="50292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799" name="Line 55"/>
          <p:cNvSpPr>
            <a:spLocks noChangeShapeType="1"/>
          </p:cNvSpPr>
          <p:nvPr/>
        </p:nvSpPr>
        <p:spPr bwMode="auto">
          <a:xfrm>
            <a:off x="457200" y="48768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800" name="Line 56"/>
          <p:cNvSpPr>
            <a:spLocks noChangeShapeType="1"/>
          </p:cNvSpPr>
          <p:nvPr/>
        </p:nvSpPr>
        <p:spPr bwMode="auto">
          <a:xfrm>
            <a:off x="2438400" y="48768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801" name="Line 57"/>
          <p:cNvSpPr>
            <a:spLocks noChangeShapeType="1"/>
          </p:cNvSpPr>
          <p:nvPr/>
        </p:nvSpPr>
        <p:spPr bwMode="auto">
          <a:xfrm>
            <a:off x="2438400" y="50292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802" name="Line 58"/>
          <p:cNvSpPr>
            <a:spLocks noChangeShapeType="1"/>
          </p:cNvSpPr>
          <p:nvPr/>
        </p:nvSpPr>
        <p:spPr bwMode="auto">
          <a:xfrm>
            <a:off x="1371600" y="48768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803" name="Line 59"/>
          <p:cNvSpPr>
            <a:spLocks noChangeShapeType="1"/>
          </p:cNvSpPr>
          <p:nvPr/>
        </p:nvSpPr>
        <p:spPr bwMode="auto">
          <a:xfrm>
            <a:off x="1371600" y="50292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804" name="Line 60"/>
          <p:cNvSpPr>
            <a:spLocks noChangeShapeType="1"/>
          </p:cNvSpPr>
          <p:nvPr/>
        </p:nvSpPr>
        <p:spPr bwMode="auto">
          <a:xfrm>
            <a:off x="1371600" y="51816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805" name="Line 61"/>
          <p:cNvSpPr>
            <a:spLocks noChangeShapeType="1"/>
          </p:cNvSpPr>
          <p:nvPr/>
        </p:nvSpPr>
        <p:spPr bwMode="auto">
          <a:xfrm>
            <a:off x="2438400" y="51816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806" name="Line 62"/>
          <p:cNvSpPr>
            <a:spLocks noChangeShapeType="1"/>
          </p:cNvSpPr>
          <p:nvPr/>
        </p:nvSpPr>
        <p:spPr bwMode="auto">
          <a:xfrm>
            <a:off x="3581400" y="50292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807" name="Line 63"/>
          <p:cNvSpPr>
            <a:spLocks noChangeShapeType="1"/>
          </p:cNvSpPr>
          <p:nvPr/>
        </p:nvSpPr>
        <p:spPr bwMode="auto">
          <a:xfrm>
            <a:off x="3581400" y="51816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9808" name="Text Box 64"/>
          <p:cNvSpPr txBox="1">
            <a:spLocks noChangeArrowheads="1"/>
          </p:cNvSpPr>
          <p:nvPr/>
        </p:nvSpPr>
        <p:spPr bwMode="auto">
          <a:xfrm>
            <a:off x="669925" y="4684713"/>
            <a:ext cx="379413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CE</a:t>
            </a:r>
          </a:p>
          <a:p>
            <a:r>
              <a:rPr lang="en-US" sz="1200">
                <a:latin typeface="Times New Roman" pitchFamily="18" charset="0"/>
              </a:rPr>
              <a:t>S</a:t>
            </a:r>
          </a:p>
          <a:p>
            <a:r>
              <a:rPr lang="en-US" sz="1200">
                <a:latin typeface="Times New Roman" pitchFamily="18" charset="0"/>
              </a:rPr>
              <a:t>LE</a:t>
            </a:r>
          </a:p>
        </p:txBody>
      </p:sp>
      <p:sp>
        <p:nvSpPr>
          <p:cNvPr id="799809" name="Text Box 65"/>
          <p:cNvSpPr txBox="1">
            <a:spLocks noChangeArrowheads="1"/>
          </p:cNvSpPr>
          <p:nvPr/>
        </p:nvSpPr>
        <p:spPr bwMode="auto">
          <a:xfrm>
            <a:off x="1600200" y="4724400"/>
            <a:ext cx="4810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SE</a:t>
            </a:r>
          </a:p>
          <a:p>
            <a:r>
              <a:rPr lang="en-US" sz="1200">
                <a:latin typeface="Times New Roman" pitchFamily="18" charset="0"/>
              </a:rPr>
              <a:t>LE</a:t>
            </a:r>
          </a:p>
          <a:p>
            <a:r>
              <a:rPr lang="en-US" sz="1200">
                <a:latin typeface="Times New Roman" pitchFamily="18" charset="0"/>
              </a:rPr>
              <a:t>XLE</a:t>
            </a:r>
          </a:p>
        </p:txBody>
      </p:sp>
      <p:sp>
        <p:nvSpPr>
          <p:cNvPr id="799810" name="Text Box 66"/>
          <p:cNvSpPr txBox="1">
            <a:spLocks noChangeArrowheads="1"/>
          </p:cNvSpPr>
          <p:nvPr/>
        </p:nvSpPr>
        <p:spPr bwMode="auto">
          <a:xfrm>
            <a:off x="2667000" y="4495800"/>
            <a:ext cx="7747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Platinum </a:t>
            </a:r>
          </a:p>
          <a:p>
            <a:r>
              <a:rPr lang="en-US" sz="1200">
                <a:latin typeface="Times New Roman" pitchFamily="18" charset="0"/>
              </a:rPr>
              <a:t>Edition</a:t>
            </a:r>
          </a:p>
          <a:p>
            <a:r>
              <a:rPr lang="en-US" sz="1200">
                <a:latin typeface="Times New Roman" pitchFamily="18" charset="0"/>
              </a:rPr>
              <a:t>XL</a:t>
            </a:r>
          </a:p>
          <a:p>
            <a:r>
              <a:rPr lang="en-US" sz="1200">
                <a:latin typeface="Times New Roman" pitchFamily="18" charset="0"/>
              </a:rPr>
              <a:t>XLS</a:t>
            </a:r>
          </a:p>
        </p:txBody>
      </p:sp>
      <p:sp>
        <p:nvSpPr>
          <p:cNvPr id="799811" name="Text Box 67"/>
          <p:cNvSpPr txBox="1">
            <a:spLocks noChangeArrowheads="1"/>
          </p:cNvSpPr>
          <p:nvPr/>
        </p:nvSpPr>
        <p:spPr bwMode="auto">
          <a:xfrm>
            <a:off x="3886200" y="4876800"/>
            <a:ext cx="455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SE</a:t>
            </a:r>
          </a:p>
          <a:p>
            <a:r>
              <a:rPr lang="en-US" sz="1200">
                <a:latin typeface="Times New Roman" pitchFamily="18" charset="0"/>
              </a:rPr>
              <a:t>SLE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Brand Hierarchy Levels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88AEB19A-6FF5-439A-8ECC-055555A21AF1}" type="slidenum">
              <a:rPr lang="en-US"/>
              <a:pPr/>
              <a:t>14</a:t>
            </a:fld>
            <a:endParaRPr lang="en-US"/>
          </a:p>
        </p:txBody>
      </p:sp>
      <p:sp>
        <p:nvSpPr>
          <p:cNvPr id="15974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974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9749" name="Rectangle 5"/>
          <p:cNvSpPr>
            <a:spLocks noChangeArrowheads="1"/>
          </p:cNvSpPr>
          <p:nvPr/>
        </p:nvSpPr>
        <p:spPr bwMode="auto">
          <a:xfrm>
            <a:off x="2808288" y="3048000"/>
            <a:ext cx="3332162" cy="528638"/>
          </a:xfrm>
          <a:prstGeom prst="rect">
            <a:avLst/>
          </a:prstGeom>
          <a:solidFill>
            <a:srgbClr val="80008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>
                <a:latin typeface="Times New Roman" pitchFamily="18" charset="0"/>
              </a:rPr>
              <a:t>Family Brand (Buick)</a:t>
            </a:r>
          </a:p>
        </p:txBody>
      </p:sp>
      <p:sp>
        <p:nvSpPr>
          <p:cNvPr id="159758" name="Rectangle 14"/>
          <p:cNvSpPr>
            <a:spLocks noChangeArrowheads="1"/>
          </p:cNvSpPr>
          <p:nvPr/>
        </p:nvSpPr>
        <p:spPr bwMode="auto">
          <a:xfrm>
            <a:off x="1905000" y="1828800"/>
            <a:ext cx="5138738" cy="528638"/>
          </a:xfrm>
          <a:prstGeom prst="rect">
            <a:avLst/>
          </a:prstGeom>
          <a:solidFill>
            <a:srgbClr val="80008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>
                <a:latin typeface="Times New Roman" pitchFamily="18" charset="0"/>
              </a:rPr>
              <a:t>Corporate Brand (General Motors)</a:t>
            </a:r>
          </a:p>
        </p:txBody>
      </p:sp>
      <p:sp>
        <p:nvSpPr>
          <p:cNvPr id="159759" name="Rectangle 15"/>
          <p:cNvSpPr>
            <a:spLocks noChangeArrowheads="1"/>
          </p:cNvSpPr>
          <p:nvPr/>
        </p:nvSpPr>
        <p:spPr bwMode="auto">
          <a:xfrm>
            <a:off x="2111375" y="5638800"/>
            <a:ext cx="4724400" cy="528638"/>
          </a:xfrm>
          <a:prstGeom prst="rect">
            <a:avLst/>
          </a:prstGeom>
          <a:solidFill>
            <a:srgbClr val="80008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>
                <a:latin typeface="Times New Roman" pitchFamily="18" charset="0"/>
              </a:rPr>
              <a:t>Modifier: Item or Model (</a:t>
            </a:r>
            <a:r>
              <a:rPr lang="en-US" sz="2800"/>
              <a:t>Ultra</a:t>
            </a:r>
            <a:r>
              <a:rPr lang="en-US" sz="2800">
                <a:latin typeface="Times New Roman" pitchFamily="18" charset="0"/>
              </a:rPr>
              <a:t>)</a:t>
            </a:r>
          </a:p>
        </p:txBody>
      </p:sp>
      <p:sp>
        <p:nvSpPr>
          <p:cNvPr id="159760" name="Rectangle 16"/>
          <p:cNvSpPr>
            <a:spLocks noChangeArrowheads="1"/>
          </p:cNvSpPr>
          <p:nvPr/>
        </p:nvSpPr>
        <p:spPr bwMode="auto">
          <a:xfrm>
            <a:off x="2081213" y="4343400"/>
            <a:ext cx="4784725" cy="528638"/>
          </a:xfrm>
          <a:prstGeom prst="rect">
            <a:avLst/>
          </a:prstGeom>
          <a:solidFill>
            <a:srgbClr val="800080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>
                <a:latin typeface="Times New Roman" pitchFamily="18" charset="0"/>
              </a:rPr>
              <a:t>Individual Brand (Park Avenue)</a:t>
            </a:r>
          </a:p>
        </p:txBody>
      </p:sp>
      <p:sp>
        <p:nvSpPr>
          <p:cNvPr id="159761" name="Line 17"/>
          <p:cNvSpPr>
            <a:spLocks noChangeShapeType="1"/>
          </p:cNvSpPr>
          <p:nvPr/>
        </p:nvSpPr>
        <p:spPr bwMode="auto">
          <a:xfrm>
            <a:off x="4343400" y="2286000"/>
            <a:ext cx="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9762" name="Line 18"/>
          <p:cNvSpPr>
            <a:spLocks noChangeShapeType="1"/>
          </p:cNvSpPr>
          <p:nvPr/>
        </p:nvSpPr>
        <p:spPr bwMode="auto">
          <a:xfrm>
            <a:off x="4343400" y="3505200"/>
            <a:ext cx="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9763" name="Line 19"/>
          <p:cNvSpPr>
            <a:spLocks noChangeShapeType="1"/>
          </p:cNvSpPr>
          <p:nvPr/>
        </p:nvSpPr>
        <p:spPr bwMode="auto">
          <a:xfrm>
            <a:off x="4343400" y="4876800"/>
            <a:ext cx="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Corporate Brand Equity</a:t>
            </a:r>
          </a:p>
        </p:txBody>
      </p:sp>
      <p:sp>
        <p:nvSpPr>
          <p:cNvPr id="800773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Occurs when relevant constituents hold strong, favorable, and unique associations about the corporate brand in memory</a:t>
            </a:r>
          </a:p>
          <a:p>
            <a:r>
              <a:rPr lang="en-US"/>
              <a:t>Encompasses a much wider range of associations than a product brand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188A61BE-5D9B-49C5-943F-375404531F34}" type="slidenum">
              <a:rPr lang="en-US"/>
              <a:pPr/>
              <a:t>15</a:t>
            </a:fld>
            <a:endParaRPr lang="en-US"/>
          </a:p>
        </p:txBody>
      </p:sp>
      <p:sp>
        <p:nvSpPr>
          <p:cNvPr id="8007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07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2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Family Brands</a:t>
            </a:r>
          </a:p>
        </p:txBody>
      </p:sp>
      <p:sp>
        <p:nvSpPr>
          <p:cNvPr id="802821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Brands applied across a range of product categories</a:t>
            </a:r>
          </a:p>
          <a:p>
            <a:r>
              <a:rPr lang="en-US"/>
              <a:t>An efficient means to link common associations to multiple but distinct products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95810782-84C1-4DC8-9232-7FC403B86BF6}" type="slidenum">
              <a:rPr lang="en-US"/>
              <a:pPr/>
              <a:t>16</a:t>
            </a:fld>
            <a:endParaRPr lang="en-US"/>
          </a:p>
        </p:txBody>
      </p:sp>
      <p:sp>
        <p:nvSpPr>
          <p:cNvPr id="80281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281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Individual Brands</a:t>
            </a:r>
          </a:p>
        </p:txBody>
      </p:sp>
      <p:sp>
        <p:nvSpPr>
          <p:cNvPr id="80486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Restricted to essentially one product category</a:t>
            </a:r>
          </a:p>
          <a:p>
            <a:r>
              <a:rPr lang="en-US"/>
              <a:t>There may be multiple product types offered on the basis of different models, package sizes, flavors, etc.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BF8ACC90-BBC3-43A4-95F8-BC61511FD26F}" type="slidenum">
              <a:rPr lang="en-US"/>
              <a:pPr/>
              <a:t>17</a:t>
            </a:fld>
            <a:endParaRPr lang="en-US"/>
          </a:p>
        </p:txBody>
      </p:sp>
      <p:sp>
        <p:nvSpPr>
          <p:cNvPr id="8048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48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Modifiers</a:t>
            </a:r>
          </a:p>
        </p:txBody>
      </p:sp>
      <p:sp>
        <p:nvSpPr>
          <p:cNvPr id="80691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Signals refinements or differences in the brand related to factors such as quality levels, attributes, functions, etc.</a:t>
            </a:r>
          </a:p>
          <a:p>
            <a:r>
              <a:rPr lang="en-US"/>
              <a:t>Plays an important organizing role in communicating how different products within a category that share the same brand name are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F1DFACFE-CA24-453D-989F-452977FF049F}" type="slidenum">
              <a:rPr lang="en-US"/>
              <a:pPr/>
              <a:t>18</a:t>
            </a:fld>
            <a:endParaRPr lang="en-US"/>
          </a:p>
        </p:txBody>
      </p:sp>
      <p:sp>
        <p:nvSpPr>
          <p:cNvPr id="8069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69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Corporate Image Dimensions</a:t>
            </a:r>
          </a:p>
        </p:txBody>
      </p:sp>
      <p:sp>
        <p:nvSpPr>
          <p:cNvPr id="808965" name="Rectangle 5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763000" cy="5410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sz="2800"/>
              <a:t>Corporate product attributes, benefits or attitudes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Quality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Innovativeness</a:t>
            </a:r>
          </a:p>
          <a:p>
            <a:pPr>
              <a:lnSpc>
                <a:spcPct val="90000"/>
              </a:lnSpc>
            </a:pPr>
            <a:r>
              <a:rPr lang="en-US" sz="2800"/>
              <a:t>People and relationships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Customer orientation</a:t>
            </a:r>
          </a:p>
          <a:p>
            <a:pPr>
              <a:lnSpc>
                <a:spcPct val="90000"/>
              </a:lnSpc>
            </a:pPr>
            <a:r>
              <a:rPr lang="en-US" sz="2800"/>
              <a:t>Values and programs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Concern with the environment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Social responsibility</a:t>
            </a:r>
          </a:p>
          <a:p>
            <a:pPr>
              <a:lnSpc>
                <a:spcPct val="90000"/>
              </a:lnSpc>
            </a:pPr>
            <a:r>
              <a:rPr lang="en-US" sz="2800"/>
              <a:t>Corporate credibility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Expertise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Trustworthiness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Likability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248C0F3F-1523-49A9-8BDC-878B6DC22A3D}" type="slidenum">
              <a:rPr lang="en-US"/>
              <a:pPr/>
              <a:t>19</a:t>
            </a:fld>
            <a:endParaRPr lang="en-US"/>
          </a:p>
        </p:txBody>
      </p:sp>
      <p:sp>
        <p:nvSpPr>
          <p:cNvPr id="8089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89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Brand Hierarchy Decisions</a:t>
            </a:r>
          </a:p>
        </p:txBody>
      </p:sp>
      <p:sp>
        <p:nvSpPr>
          <p:cNvPr id="16179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The number of levels of the hierarchy to use    in general</a:t>
            </a:r>
          </a:p>
          <a:p>
            <a:r>
              <a:rPr lang="en-US"/>
              <a:t>How brand elements from different levels of  the hierarchy are combined, if at all, for any   one particular product</a:t>
            </a:r>
          </a:p>
          <a:p>
            <a:r>
              <a:rPr lang="en-US"/>
              <a:t>How any one brand element is linked, if at all,  to multiple products</a:t>
            </a:r>
          </a:p>
          <a:p>
            <a:r>
              <a:rPr lang="en-US"/>
              <a:t>Desired brand awareness and image at each  level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5258A3AD-2B65-41E7-8BC7-0DBBB5F1FC09}" type="slidenum">
              <a:rPr lang="en-US"/>
              <a:pPr/>
              <a:t>20</a:t>
            </a:fld>
            <a:endParaRPr lang="en-US"/>
          </a:p>
        </p:txBody>
      </p:sp>
      <p:sp>
        <p:nvSpPr>
          <p:cNvPr id="16179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179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Number of Hierarchy Levels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686800" cy="5334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/>
              <a:t>Principle of simplicity</a:t>
            </a:r>
          </a:p>
          <a:p>
            <a:pPr lvl="1">
              <a:lnSpc>
                <a:spcPct val="90000"/>
              </a:lnSpc>
            </a:pPr>
            <a:r>
              <a:rPr lang="en-US"/>
              <a:t>Employ as few levels as possible</a:t>
            </a:r>
          </a:p>
          <a:p>
            <a:pPr>
              <a:lnSpc>
                <a:spcPct val="90000"/>
              </a:lnSpc>
            </a:pPr>
            <a:r>
              <a:rPr lang="en-US"/>
              <a:t>Principle of clarity</a:t>
            </a:r>
          </a:p>
          <a:p>
            <a:pPr lvl="1">
              <a:lnSpc>
                <a:spcPct val="90000"/>
              </a:lnSpc>
            </a:pPr>
            <a:r>
              <a:rPr lang="en-US"/>
              <a:t>Logic and relationship of all brand elements     employed must be obvious and transparent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20A54DA2-24B8-482F-B3AA-1C5E1D4C961B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3600">
                <a:solidFill>
                  <a:schemeClr val="hlink"/>
                </a:solidFill>
              </a:rPr>
              <a:t>Levels of Awareness and Associations</a:t>
            </a:r>
          </a:p>
        </p:txBody>
      </p:sp>
      <p:sp>
        <p:nvSpPr>
          <p:cNvPr id="8110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382000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/>
              <a:t>Principle of relevance</a:t>
            </a:r>
          </a:p>
          <a:p>
            <a:pPr lvl="1">
              <a:lnSpc>
                <a:spcPct val="90000"/>
              </a:lnSpc>
            </a:pPr>
            <a:r>
              <a:rPr lang="en-US"/>
              <a:t>Create global associations that are relevant across as many individual items as possible</a:t>
            </a:r>
          </a:p>
          <a:p>
            <a:pPr>
              <a:lnSpc>
                <a:spcPct val="90000"/>
              </a:lnSpc>
            </a:pPr>
            <a:r>
              <a:rPr lang="en-US"/>
              <a:t>Principle of differentiation</a:t>
            </a:r>
          </a:p>
          <a:p>
            <a:pPr lvl="1">
              <a:lnSpc>
                <a:spcPct val="90000"/>
              </a:lnSpc>
            </a:pPr>
            <a:r>
              <a:rPr lang="en-US"/>
              <a:t>Differentiate individual items and brands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A78E4ABE-6CA2-40E2-B3A5-3B6DFDFA09E6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Linking Brands at Different Levels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Principle of prominence</a:t>
            </a:r>
          </a:p>
          <a:p>
            <a:pPr lvl="1"/>
            <a:r>
              <a:rPr lang="en-US"/>
              <a:t>The relative prominence of brand elements affects perceptions of product distance and the type of  image created for new products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E41F319F-9ECB-48B9-9966-21C50EF8203D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Linking Brands Across Products</a:t>
            </a:r>
          </a:p>
        </p:txBody>
      </p:sp>
      <p:sp>
        <p:nvSpPr>
          <p:cNvPr id="81305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Principle of commonality</a:t>
            </a:r>
          </a:p>
          <a:p>
            <a:pPr lvl="1"/>
            <a:r>
              <a:rPr lang="en-US"/>
              <a:t>The more common elements shared by products,   the stronger the linkages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AE4CC809-B952-4BFC-AE02-057D784BCEC8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Brand Architecture Guidelines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8253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Adopt a strong customer focus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Avoid over-branding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Establish rules and conventions and be disciplined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Create broad, robust brand platforms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Selectively employ sub-brands as means of complementing and strengthening brands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Selectively extend brands to establish new brand equity and enhance existing brand equity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B18D113B-CE05-4E0C-8D46-C9CD0B70D3F6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Corporate Brand Campaign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826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800">
                <a:ea typeface="ＭＳ Ｐゴシック" charset="-128"/>
              </a:rPr>
              <a:t>Different objectives are possible: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Build awareness of the company and the nature of its business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Create favorable attitudes and perceptions of company credibility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Link beliefs that can be leveraged by product-specific marketing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Make a favorable impression on the financial community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Motivate present employees and attract better recruits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Influence public opinion on issues </a:t>
            </a:r>
            <a:endParaRPr lang="en-US" sz="24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D6D7A1B7-E193-4247-BE76-3E39AD7C8F09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Using Cause Marketing to Build Brand Equity</a:t>
            </a:r>
          </a:p>
        </p:txBody>
      </p:sp>
      <p:sp>
        <p:nvSpPr>
          <p:cNvPr id="795653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458200" cy="510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ja-JP">
                <a:ea typeface="ＭＳ Ｐゴシック" charset="-128"/>
              </a:rPr>
              <a:t>The process of formulating and implementing marketing activities that are characterized by an offer from the firm to contribute a specified amount to a designated cause when customers engage in revenue-providing exchanges that satisfy organizational and individual objectives 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5489612B-92FB-4FF5-9A01-C6EAC19ADA0B}" type="slidenum">
              <a:rPr lang="en-US"/>
              <a:pPr/>
              <a:t>27</a:t>
            </a:fld>
            <a:endParaRPr lang="en-US"/>
          </a:p>
        </p:txBody>
      </p:sp>
      <p:sp>
        <p:nvSpPr>
          <p:cNvPr id="79565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565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Advantages of Cause Marketing</a:t>
            </a:r>
          </a:p>
        </p:txBody>
      </p:sp>
      <p:sp>
        <p:nvSpPr>
          <p:cNvPr id="81510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10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Building brand awareness</a:t>
            </a:r>
          </a:p>
          <a:p>
            <a:r>
              <a:rPr lang="en-US"/>
              <a:t>Enhancing brand image</a:t>
            </a:r>
          </a:p>
          <a:p>
            <a:r>
              <a:rPr lang="en-US"/>
              <a:t>Establishing brand credibility</a:t>
            </a:r>
          </a:p>
          <a:p>
            <a:r>
              <a:rPr lang="en-US"/>
              <a:t>Evoking brand feelings</a:t>
            </a:r>
          </a:p>
          <a:p>
            <a:r>
              <a:rPr lang="en-US"/>
              <a:t>Creating a sense of brand community</a:t>
            </a:r>
          </a:p>
          <a:p>
            <a:r>
              <a:rPr lang="en-US"/>
              <a:t>Eliciting brand engagement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A8D68427-C407-4B66-93F6-945B4AC0F985}" type="slidenum">
              <a:rPr lang="en-US"/>
              <a:pPr/>
              <a:t>28</a:t>
            </a:fld>
            <a:endParaRPr lang="en-US"/>
          </a:p>
        </p:txBody>
      </p:sp>
      <p:sp>
        <p:nvSpPr>
          <p:cNvPr id="81510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510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Green Marketing</a:t>
            </a:r>
          </a:p>
        </p:txBody>
      </p:sp>
      <p:sp>
        <p:nvSpPr>
          <p:cNvPr id="81715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10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A special case of cause marketing that is particularly concerned with the environment</a:t>
            </a:r>
          </a:p>
          <a:p>
            <a:r>
              <a:rPr lang="en-US"/>
              <a:t>Explosion of environmentally friendly products and marketing programs</a:t>
            </a:r>
          </a:p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2225DFD5-90B1-4C15-B84B-03854653726D}" type="slidenum">
              <a:rPr lang="en-US"/>
              <a:pPr/>
              <a:t>29</a:t>
            </a:fld>
            <a:endParaRPr lang="en-US"/>
          </a:p>
        </p:txBody>
      </p:sp>
      <p:sp>
        <p:nvSpPr>
          <p:cNvPr id="81715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715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Crisis Marketing Guidelines</a:t>
            </a:r>
          </a:p>
        </p:txBody>
      </p:sp>
      <p:sp>
        <p:nvSpPr>
          <p:cNvPr id="827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The two keys to effectively managing a crisis are that the firm’s response should be swift and that it should be sincere.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11.</a:t>
            </a:r>
            <a:fld id="{D670F0F8-B989-4E67-9A82-3DD7C47CB977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3002</TotalTime>
  <Words>1077</Words>
  <Application>Microsoft Office PowerPoint</Application>
  <PresentationFormat>On-screen Show (4:3)</PresentationFormat>
  <Paragraphs>222</Paragraphs>
  <Slides>30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DESIGNING AND IMPLEMENTING  BRANDING STRATEGIES</vt:lpstr>
      <vt:lpstr>Branding strategy </vt:lpstr>
      <vt:lpstr>Branding Strategy or Brand Architecture</vt:lpstr>
      <vt:lpstr>The role of Brand Architecture</vt:lpstr>
      <vt:lpstr>Brand-Product Matrix</vt:lpstr>
      <vt:lpstr>Important Definitions</vt:lpstr>
      <vt:lpstr>Breadth of a Branding Strategy</vt:lpstr>
      <vt:lpstr>Depth of a Branding Strategy</vt:lpstr>
      <vt:lpstr>Ford Brand Portfolio</vt:lpstr>
      <vt:lpstr>Designing a Brand Portfolio </vt:lpstr>
      <vt:lpstr>Brand Roles in the Portfolio</vt:lpstr>
      <vt:lpstr>Brand Hierarchy</vt:lpstr>
      <vt:lpstr>Brand Hierarchy Tree: Toyota</vt:lpstr>
      <vt:lpstr>Brand Hierarchy Levels</vt:lpstr>
      <vt:lpstr>Corporate Brand Equity</vt:lpstr>
      <vt:lpstr>Family Brands</vt:lpstr>
      <vt:lpstr>Individual Brands</vt:lpstr>
      <vt:lpstr>Modifiers</vt:lpstr>
      <vt:lpstr>Corporate Image Dimensions</vt:lpstr>
      <vt:lpstr>Brand Hierarchy Decisions</vt:lpstr>
      <vt:lpstr>Number of Hierarchy Levels</vt:lpstr>
      <vt:lpstr>Levels of Awareness and Associations</vt:lpstr>
      <vt:lpstr>Linking Brands at Different Levels</vt:lpstr>
      <vt:lpstr>Linking Brands Across Products</vt:lpstr>
      <vt:lpstr>Brand Architecture Guidelines </vt:lpstr>
      <vt:lpstr>Corporate Brand Campaign </vt:lpstr>
      <vt:lpstr>Using Cause Marketing to Build Brand Equity</vt:lpstr>
      <vt:lpstr>Advantages of Cause Marketing</vt:lpstr>
      <vt:lpstr>Green Marketing</vt:lpstr>
      <vt:lpstr>Crisis Marketing Guidelines</vt:lpstr>
    </vt:vector>
  </TitlesOfParts>
  <Company>Dell Computer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BUILDING,  MEASURING, AND MANAGING BRAND EQUITY</dc:title>
  <dc:creator>Kevin Lane keller</dc:creator>
  <cp:lastModifiedBy>NTS</cp:lastModifiedBy>
  <cp:revision>43</cp:revision>
  <cp:lastPrinted>2000-10-04T16:19:49Z</cp:lastPrinted>
  <dcterms:created xsi:type="dcterms:W3CDTF">1998-10-13T10:46:18Z</dcterms:created>
  <dcterms:modified xsi:type="dcterms:W3CDTF">2013-05-25T11:02:33Z</dcterms:modified>
</cp:coreProperties>
</file>