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22"/>
  </p:notesMasterIdLst>
  <p:handoutMasterIdLst>
    <p:handoutMasterId r:id="rId23"/>
  </p:handoutMasterIdLst>
  <p:sldIdLst>
    <p:sldId id="665" r:id="rId2"/>
    <p:sldId id="670" r:id="rId3"/>
    <p:sldId id="673" r:id="rId4"/>
    <p:sldId id="664" r:id="rId5"/>
    <p:sldId id="655" r:id="rId6"/>
    <p:sldId id="674" r:id="rId7"/>
    <p:sldId id="656" r:id="rId8"/>
    <p:sldId id="660" r:id="rId9"/>
    <p:sldId id="661" r:id="rId10"/>
    <p:sldId id="662" r:id="rId11"/>
    <p:sldId id="657" r:id="rId12"/>
    <p:sldId id="658" r:id="rId13"/>
    <p:sldId id="669" r:id="rId14"/>
    <p:sldId id="652" r:id="rId15"/>
    <p:sldId id="666" r:id="rId16"/>
    <p:sldId id="668" r:id="rId17"/>
    <p:sldId id="675" r:id="rId18"/>
    <p:sldId id="676" r:id="rId19"/>
    <p:sldId id="677" r:id="rId20"/>
    <p:sldId id="678" r:id="rId21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279F"/>
    <a:srgbClr val="009688"/>
    <a:srgbClr val="063D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90578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</p:spTree>
    <p:extLst>
      <p:ext uri="{BB962C8B-B14F-4D97-AF65-F5344CB8AC3E}">
        <p14:creationId xmlns:p14="http://schemas.microsoft.com/office/powerpoint/2010/main" xmlns="" val="21724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8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643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78643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643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64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8643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065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71066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066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0662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066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02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78029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029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029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8029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438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78438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438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439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8439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3C65-C95C-4D1E-9260-5A25D85956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4757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5.</a:t>
            </a:r>
            <a:fld id="{D9C6F6C3-8249-4354-9640-67EDA0C502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940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5.</a:t>
            </a:r>
            <a:fld id="{43CDF19E-E9DB-4822-AF15-3AE19B29F5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8473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5.</a:t>
            </a:r>
            <a:fld id="{97AE319F-6309-4E5A-936E-1B4D301A2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362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5.</a:t>
            </a:r>
            <a:fld id="{B2762A73-F5AA-4FE7-A015-6AC5BCBE60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413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5.</a:t>
            </a:r>
            <a:fld id="{314E5211-A787-4809-B9D3-B854127E02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6760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5.</a:t>
            </a:r>
            <a:fld id="{323E762F-23F1-41F2-806A-8ABFFD9051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7131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5.</a:t>
            </a:r>
            <a:fld id="{32F57EBE-7E3C-44ED-BEAD-14C8614477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4105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5.</a:t>
            </a:r>
            <a:fld id="{95DBC195-4AF8-4D9C-A561-C1661E9E83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7877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5.</a:t>
            </a:r>
            <a:fld id="{2EA02BCF-731D-4935-9868-5A337979AB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329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5.</a:t>
            </a:r>
            <a:fld id="{21DB9D21-5CE1-4A48-A688-495B5D673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2679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5.</a:t>
            </a:r>
            <a:fld id="{BF515A50-FDAD-4BFD-A4DB-D06D430286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34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1219200"/>
            <a:ext cx="86868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3200" dirty="0">
                <a:solidFill>
                  <a:schemeClr val="hlink"/>
                </a:solidFill>
              </a:rPr>
              <a:t/>
            </a:r>
            <a:br>
              <a:rPr lang="en-US" sz="3200" dirty="0">
                <a:solidFill>
                  <a:schemeClr val="hlink"/>
                </a:solidFill>
              </a:rPr>
            </a:br>
            <a:r>
              <a:rPr lang="en-US" sz="3200" dirty="0">
                <a:solidFill>
                  <a:schemeClr val="hlink"/>
                </a:solidFill>
              </a:rPr>
              <a:t> DESIGNING MARKETING PROGRAMS TO BUILD BRAND EQUITY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4724400"/>
            <a:ext cx="6732588" cy="16271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>
              <a:spcBef>
                <a:spcPct val="10000"/>
              </a:spcBef>
              <a:buFont typeface="Wingdings" pitchFamily="2" charset="2"/>
              <a:buNone/>
            </a:pPr>
            <a:r>
              <a:rPr lang="en-US" sz="2800" dirty="0" err="1" smtClean="0"/>
              <a:t>Zeenat</a:t>
            </a:r>
            <a:r>
              <a:rPr lang="en-US" sz="2800" dirty="0" smtClean="0"/>
              <a:t> </a:t>
            </a:r>
            <a:r>
              <a:rPr lang="en-US" sz="2800" dirty="0" err="1" smtClean="0"/>
              <a:t>Jabbar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9150B71E-6379-4FE2-B2AE-CDBA29CD857D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Overview</a:t>
            </a:r>
          </a:p>
        </p:txBody>
      </p:sp>
      <p:sp>
        <p:nvSpPr>
          <p:cNvPr id="792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How do marketing activities in general</a:t>
            </a:r>
            <a:r>
              <a:rPr lang="en-US" altLang="ja-JP">
                <a:latin typeface="Garamond"/>
                <a:ea typeface="ＭＳ Ｐゴシック" charset="-128"/>
                <a:cs typeface="Arial" charset="0"/>
              </a:rPr>
              <a:t>—</a:t>
            </a:r>
            <a:r>
              <a:rPr lang="en-US" altLang="ja-JP">
                <a:ea typeface="ＭＳ Ｐゴシック" charset="-128"/>
              </a:rPr>
              <a:t>and product, pricing, and distribution strategies in particular</a:t>
            </a:r>
            <a:r>
              <a:rPr lang="en-US" altLang="ja-JP">
                <a:latin typeface="Garamond"/>
                <a:ea typeface="ＭＳ Ｐゴシック" charset="-128"/>
              </a:rPr>
              <a:t>—</a:t>
            </a:r>
            <a:r>
              <a:rPr lang="en-US" altLang="ja-JP">
                <a:ea typeface="ＭＳ Ｐゴシック" charset="-128"/>
              </a:rPr>
              <a:t>build brand equity? </a:t>
            </a:r>
          </a:p>
          <a:p>
            <a:r>
              <a:rPr lang="en-US" altLang="ja-JP">
                <a:ea typeface="ＭＳ Ｐゴシック" charset="-128"/>
              </a:rPr>
              <a:t>How can marketers integrate these activities to enhance brand awareness, improve the brand image, elicit positive brand responses, and increase brand resonance? </a:t>
            </a:r>
            <a:endParaRPr lang="en-US">
              <a:ea typeface="ＭＳ Ｐゴシック" charset="-128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826CD33E-27D1-44E8-9200-335B913449EB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4000">
                <a:solidFill>
                  <a:schemeClr val="hlink"/>
                </a:solidFill>
                <a:ea typeface="ＭＳ Ｐゴシック" charset="-128"/>
              </a:rPr>
              <a:t>Integrating Marketing Programs and Activities</a:t>
            </a:r>
            <a:r>
              <a:rPr lang="en-US" altLang="ja-JP" sz="4000">
                <a:ea typeface="ＭＳ Ｐゴシック" charset="-128"/>
              </a:rPr>
              <a:t> </a:t>
            </a:r>
            <a:endParaRPr lang="en-US" sz="4000"/>
          </a:p>
        </p:txBody>
      </p:sp>
      <p:sp>
        <p:nvSpPr>
          <p:cNvPr id="795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Creative and original thinking is necessary to create fresh new marketing programs that break through the noise in the marketplace to connect with customers. </a:t>
            </a:r>
          </a:p>
          <a:p>
            <a:r>
              <a:rPr lang="en-US" altLang="ja-JP">
                <a:ea typeface="ＭＳ Ｐゴシック" charset="-128"/>
              </a:rPr>
              <a:t>Marketers are increasingly trying a host of unconventional means of building brand equity.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AE23C284-F905-4C52-81ED-28AD292F54F4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Personalizing Marketing</a:t>
            </a:r>
          </a:p>
        </p:txBody>
      </p:sp>
      <p:sp>
        <p:nvSpPr>
          <p:cNvPr id="7280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All of these approaches are a means to create deeper, richer, and more favorable brand associations.</a:t>
            </a:r>
          </a:p>
          <a:p>
            <a:r>
              <a:rPr lang="en-US" sz="2400"/>
              <a:t>Relationship marketing has become a powerful brand-building force. </a:t>
            </a:r>
          </a:p>
          <a:p>
            <a:pPr lvl="1"/>
            <a:r>
              <a:rPr lang="en-US" sz="2000"/>
              <a:t>Can slip through consumer radar</a:t>
            </a:r>
          </a:p>
          <a:p>
            <a:pPr lvl="1"/>
            <a:r>
              <a:rPr lang="en-US" sz="2000"/>
              <a:t>May creatively create unique associations</a:t>
            </a:r>
          </a:p>
          <a:p>
            <a:pPr lvl="1"/>
            <a:r>
              <a:rPr lang="en-US" sz="2000"/>
              <a:t>May reinforce brand imagery and feelings</a:t>
            </a:r>
          </a:p>
          <a:p>
            <a:r>
              <a:rPr lang="en-US" sz="2400"/>
              <a:t>Nevertheless, there is still a need for the control and predictability of traditional marketing activities.</a:t>
            </a:r>
          </a:p>
          <a:p>
            <a:r>
              <a:rPr lang="en-US" sz="2400"/>
              <a:t>Models of brand equity can help to provide direction and focus to the marketing programs.</a:t>
            </a:r>
          </a:p>
          <a:p>
            <a:endParaRPr lang="en-US" sz="24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FEE2C30F-AE9D-4767-BB9C-ADCC96E47F9A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Personalizing Marketing Concepts</a:t>
            </a:r>
          </a:p>
        </p:txBody>
      </p:sp>
      <p:sp>
        <p:nvSpPr>
          <p:cNvPr id="71577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382000" cy="5181600"/>
          </a:xfrm>
        </p:spPr>
        <p:txBody>
          <a:bodyPr/>
          <a:lstStyle/>
          <a:p>
            <a:r>
              <a:rPr lang="en-US" sz="2800"/>
              <a:t>Experiential marketing</a:t>
            </a:r>
          </a:p>
          <a:p>
            <a:r>
              <a:rPr lang="en-US" sz="2800"/>
              <a:t>One-to-one marketing </a:t>
            </a:r>
          </a:p>
          <a:p>
            <a:r>
              <a:rPr lang="en-US" sz="2800"/>
              <a:t>Permission marketing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E94C9C26-E9F5-45E5-81AD-95934FBD5FD3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4000">
                <a:solidFill>
                  <a:schemeClr val="hlink"/>
                </a:solidFill>
                <a:ea typeface="ＭＳ Ｐゴシック" charset="-128"/>
              </a:rPr>
              <a:t>Reconciling the New Marketing Approaches</a:t>
            </a:r>
            <a:endParaRPr lang="en-US" sz="4000">
              <a:solidFill>
                <a:schemeClr val="hlink"/>
              </a:solidFill>
            </a:endParaRPr>
          </a:p>
        </p:txBody>
      </p:sp>
      <p:sp>
        <p:nvSpPr>
          <p:cNvPr id="797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One-to-one, permission, and experiential marketing are all potentially effective means     of getting consumers more actively involved with a brand.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15822765-21E4-449F-A29E-C62C3FE906EE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Experiential Marketing</a:t>
            </a:r>
          </a:p>
        </p:txBody>
      </p:sp>
      <p:sp>
        <p:nvSpPr>
          <p:cNvPr id="7168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382000" cy="43894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Focuses on customer experience</a:t>
            </a:r>
          </a:p>
          <a:p>
            <a:pPr>
              <a:lnSpc>
                <a:spcPct val="90000"/>
              </a:lnSpc>
            </a:pPr>
            <a:r>
              <a:rPr lang="en-US"/>
              <a:t>Focuses on the consumption situation</a:t>
            </a:r>
          </a:p>
          <a:p>
            <a:pPr>
              <a:lnSpc>
                <a:spcPct val="90000"/>
              </a:lnSpc>
            </a:pPr>
            <a:r>
              <a:rPr lang="en-US"/>
              <a:t>Views customers as rational and emotional elements</a:t>
            </a:r>
          </a:p>
          <a:p>
            <a:pPr>
              <a:lnSpc>
                <a:spcPct val="90000"/>
              </a:lnSpc>
            </a:pPr>
            <a:r>
              <a:rPr lang="en-US"/>
              <a:t>Uses electric methods and tools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A5C872EA-E102-45CA-B161-8911D89DBD3F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8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One-to-One Marketing: </a:t>
            </a:r>
            <a:br>
              <a:rPr lang="en-US" sz="4000">
                <a:solidFill>
                  <a:schemeClr val="hlink"/>
                </a:solidFill>
              </a:rPr>
            </a:br>
            <a:r>
              <a:rPr lang="en-US" sz="4000">
                <a:solidFill>
                  <a:schemeClr val="hlink"/>
                </a:solidFill>
              </a:rPr>
              <a:t>Competitive Rationale</a:t>
            </a:r>
          </a:p>
        </p:txBody>
      </p:sp>
      <p:sp>
        <p:nvSpPr>
          <p:cNvPr id="7208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6106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Consumers help to add value by providing information.</a:t>
            </a:r>
          </a:p>
          <a:p>
            <a:r>
              <a:rPr lang="en-US"/>
              <a:t>Firm adds value by generating rewarding experiences with consumers.</a:t>
            </a:r>
          </a:p>
          <a:p>
            <a:pPr lvl="1"/>
            <a:r>
              <a:rPr lang="en-US"/>
              <a:t>Creates switching costs for consumers</a:t>
            </a:r>
          </a:p>
          <a:p>
            <a:pPr lvl="1"/>
            <a:r>
              <a:rPr lang="en-US"/>
              <a:t>Reduces transaction costs for consumers</a:t>
            </a:r>
          </a:p>
          <a:p>
            <a:pPr lvl="1"/>
            <a:r>
              <a:rPr lang="en-US"/>
              <a:t>Maximizes utility for consumers</a:t>
            </a:r>
          </a:p>
          <a:p>
            <a:pPr>
              <a:buFontTx/>
              <a:buChar char="–"/>
            </a:pPr>
            <a:endParaRPr lang="en-US" sz="2800">
              <a:latin typeface="Tahoma" pitchFamily="34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8F675E04-E1FD-4AFE-9258-A92B932907BD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152400"/>
            <a:ext cx="8715375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One-to-One Marketing:</a:t>
            </a:r>
            <a:br>
              <a:rPr lang="en-US" sz="4000">
                <a:solidFill>
                  <a:schemeClr val="hlink"/>
                </a:solidFill>
              </a:rPr>
            </a:br>
            <a:r>
              <a:rPr lang="en-US" sz="4000">
                <a:solidFill>
                  <a:schemeClr val="hlink"/>
                </a:solidFill>
              </a:rPr>
              <a:t>Consumer Differentiation</a:t>
            </a:r>
          </a:p>
        </p:txBody>
      </p:sp>
      <p:sp>
        <p:nvSpPr>
          <p:cNvPr id="72294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6106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Treat different consumers differently</a:t>
            </a:r>
          </a:p>
          <a:p>
            <a:pPr lvl="1"/>
            <a:r>
              <a:rPr lang="en-US"/>
              <a:t>Different needs</a:t>
            </a:r>
          </a:p>
          <a:p>
            <a:pPr lvl="1"/>
            <a:r>
              <a:rPr lang="en-US"/>
              <a:t>Different values to firm</a:t>
            </a:r>
          </a:p>
          <a:p>
            <a:pPr lvl="2"/>
            <a:r>
              <a:rPr lang="en-US"/>
              <a:t>Current</a:t>
            </a:r>
          </a:p>
          <a:p>
            <a:pPr lvl="2"/>
            <a:r>
              <a:rPr lang="en-US"/>
              <a:t>Future (lifetime value)</a:t>
            </a:r>
          </a:p>
          <a:p>
            <a:r>
              <a:rPr lang="en-US"/>
              <a:t>Devote more marketing effort on most valuable consumers (and customers)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913462ED-D28D-4852-8096-134F6D10B143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28600"/>
            <a:ext cx="8715375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One-to-One Marketing: Five Key Steps</a:t>
            </a:r>
          </a:p>
        </p:txBody>
      </p:sp>
      <p:sp>
        <p:nvSpPr>
          <p:cNvPr id="72499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i="1"/>
              <a:t>Identify</a:t>
            </a:r>
            <a:r>
              <a:rPr lang="en-US"/>
              <a:t> consumers, individually and addressably</a:t>
            </a:r>
          </a:p>
          <a:p>
            <a:r>
              <a:rPr lang="en-US" i="1"/>
              <a:t>Differentiate</a:t>
            </a:r>
            <a:r>
              <a:rPr lang="en-US"/>
              <a:t> them by value and needs</a:t>
            </a:r>
          </a:p>
          <a:p>
            <a:r>
              <a:rPr lang="en-US" i="1"/>
              <a:t>Interact</a:t>
            </a:r>
            <a:r>
              <a:rPr lang="en-US"/>
              <a:t> with them more cost-efficiently and effectively</a:t>
            </a:r>
          </a:p>
          <a:p>
            <a:r>
              <a:rPr lang="en-US" i="1"/>
              <a:t>Customize</a:t>
            </a:r>
            <a:r>
              <a:rPr lang="en-US"/>
              <a:t> some aspect of the firm’s behavior</a:t>
            </a:r>
          </a:p>
          <a:p>
            <a:r>
              <a:rPr lang="en-US" i="1"/>
              <a:t>Brand</a:t>
            </a:r>
            <a:r>
              <a:rPr lang="en-US"/>
              <a:t> the relationship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3320DF86-84D0-4F26-B926-3D5BFB3538B7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Permission Marketing (Seth Godin)</a:t>
            </a:r>
          </a:p>
        </p:txBody>
      </p:sp>
      <p:sp>
        <p:nvSpPr>
          <p:cNvPr id="71782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382000" cy="48768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“Encourages consumers to participate in a long-term interactive marketing campaign in which they are rewarded in some way for paying attention to increasingly relevant messages.”</a:t>
            </a:r>
          </a:p>
          <a:p>
            <a:pPr lvl="1">
              <a:spcBef>
                <a:spcPct val="0"/>
              </a:spcBef>
            </a:pPr>
            <a:r>
              <a:rPr lang="en-US"/>
              <a:t>Anticipated</a:t>
            </a:r>
          </a:p>
          <a:p>
            <a:pPr lvl="1">
              <a:spcBef>
                <a:spcPct val="0"/>
              </a:spcBef>
            </a:pPr>
            <a:r>
              <a:rPr lang="en-US"/>
              <a:t>Personal</a:t>
            </a:r>
          </a:p>
          <a:p>
            <a:pPr lvl="1">
              <a:spcBef>
                <a:spcPct val="0"/>
              </a:spcBef>
            </a:pPr>
            <a:r>
              <a:rPr lang="en-US"/>
              <a:t>Relevant</a:t>
            </a:r>
            <a:r>
              <a:rPr lang="en-US" sz="3200"/>
              <a:t> </a:t>
            </a:r>
          </a:p>
          <a:p>
            <a:pPr>
              <a:spcBef>
                <a:spcPct val="0"/>
              </a:spcBef>
            </a:pPr>
            <a:r>
              <a:rPr lang="en-US"/>
              <a:t>Permission marketing can be contrasted to interruption marketing. 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C89C1CB0-E7E5-4212-864B-8C25F5E696AF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Five Steps in Permission Marketing</a:t>
            </a:r>
          </a:p>
        </p:txBody>
      </p:sp>
      <p:sp>
        <p:nvSpPr>
          <p:cNvPr id="71885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382000" cy="518160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en-US" sz="2800"/>
              <a:t>Offer the prospect an incentive to volunteer.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800"/>
              <a:t>Offer the interested prospect a curriculum over time, teaching consumers about the product.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800"/>
              <a:t>Reinforce the incentive to guarantee that prospect maintains the permission.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800"/>
              <a:t>Offer additional incentives to get more permission from the consumer.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800"/>
              <a:t>Over time, leverage the permission to change consumer behavior toward profits.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002C8F24-A65D-41C5-B232-08C52B4CB216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52400" y="381000"/>
            <a:ext cx="88392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Integrating the Brand</a:t>
            </a:r>
            <a:br>
              <a:rPr lang="en-US" sz="4000">
                <a:solidFill>
                  <a:schemeClr val="hlink"/>
                </a:solidFill>
              </a:rPr>
            </a:br>
            <a:r>
              <a:rPr lang="en-US" sz="4000">
                <a:solidFill>
                  <a:schemeClr val="hlink"/>
                </a:solidFill>
              </a:rPr>
              <a:t>Into Supporting Marketing Programs</a:t>
            </a:r>
          </a:p>
        </p:txBody>
      </p:sp>
      <p:sp>
        <p:nvSpPr>
          <p:cNvPr id="785413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2895600"/>
            <a:ext cx="8153400" cy="3657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Product strategy</a:t>
            </a:r>
          </a:p>
          <a:p>
            <a:r>
              <a:rPr lang="en-US"/>
              <a:t>Pricing strategy</a:t>
            </a:r>
          </a:p>
          <a:p>
            <a:r>
              <a:rPr lang="en-US">
                <a:effectLst/>
              </a:rPr>
              <a:t>Channel strategy</a:t>
            </a:r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EE721EB9-A31D-4E99-B424-94C78B6C70B5}" type="slidenum">
              <a:rPr lang="en-US"/>
              <a:pPr/>
              <a:t>13</a:t>
            </a:fld>
            <a:endParaRPr lang="en-US"/>
          </a:p>
        </p:txBody>
      </p:sp>
      <p:sp>
        <p:nvSpPr>
          <p:cNvPr id="7854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54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5414" name="Rectangle 6"/>
          <p:cNvSpPr>
            <a:spLocks noChangeArrowheads="1"/>
          </p:cNvSpPr>
          <p:nvPr/>
        </p:nvSpPr>
        <p:spPr bwMode="auto">
          <a:xfrm>
            <a:off x="4495800" y="2667000"/>
            <a:ext cx="4343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40000"/>
              <a:buFont typeface="Wingdings" pitchFamily="2" charset="2"/>
              <a:buChar char="§"/>
            </a:pPr>
            <a:endParaRPr lang="en-US" sz="2800" b="1"/>
          </a:p>
        </p:txBody>
      </p:sp>
      <p:sp>
        <p:nvSpPr>
          <p:cNvPr id="785415" name="Rectangle 7"/>
          <p:cNvSpPr>
            <a:spLocks noChangeArrowheads="1"/>
          </p:cNvSpPr>
          <p:nvPr/>
        </p:nvSpPr>
        <p:spPr bwMode="auto">
          <a:xfrm>
            <a:off x="358775" y="1752600"/>
            <a:ext cx="878522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Supporting marketing mix should be designed to enhance awareness and establish desired brand image.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Product Strategy</a:t>
            </a:r>
          </a:p>
        </p:txBody>
      </p:sp>
      <p:sp>
        <p:nvSpPr>
          <p:cNvPr id="709637" name="Rectangle 5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8077200" cy="3657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2500" lnSpcReduction="10000"/>
          </a:bodyPr>
          <a:lstStyle/>
          <a:p>
            <a:r>
              <a:rPr lang="en-US"/>
              <a:t>Perceived quality and value</a:t>
            </a:r>
          </a:p>
          <a:p>
            <a:pPr lvl="1"/>
            <a:r>
              <a:rPr lang="en-US"/>
              <a:t>Brand intangibles</a:t>
            </a:r>
          </a:p>
          <a:p>
            <a:pPr lvl="1"/>
            <a:r>
              <a:rPr lang="en-US"/>
              <a:t>Total quality management and return on quality</a:t>
            </a:r>
          </a:p>
          <a:p>
            <a:pPr lvl="1"/>
            <a:r>
              <a:rPr lang="en-US"/>
              <a:t>Value chain</a:t>
            </a:r>
          </a:p>
          <a:p>
            <a:r>
              <a:rPr lang="en-US"/>
              <a:t>Relationship marketing</a:t>
            </a:r>
          </a:p>
          <a:p>
            <a:pPr lvl="1"/>
            <a:r>
              <a:rPr lang="en-US"/>
              <a:t>Mass customization</a:t>
            </a:r>
          </a:p>
          <a:p>
            <a:pPr lvl="1"/>
            <a:r>
              <a:rPr lang="en-US"/>
              <a:t>Aftermarketing</a:t>
            </a:r>
          </a:p>
          <a:p>
            <a:pPr lvl="1"/>
            <a:r>
              <a:rPr lang="en-US"/>
              <a:t>Loyalty programs</a:t>
            </a:r>
          </a:p>
          <a:p>
            <a:pPr lvl="1"/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D26298DF-92C5-4BA6-A2C9-0A872FF4CB8C}" type="slidenum">
              <a:rPr lang="en-US"/>
              <a:pPr/>
              <a:t>14</a:t>
            </a:fld>
            <a:endParaRPr lang="en-US"/>
          </a:p>
        </p:txBody>
      </p:sp>
      <p:sp>
        <p:nvSpPr>
          <p:cNvPr id="70963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963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Pricing Strategy</a:t>
            </a:r>
          </a:p>
        </p:txBody>
      </p:sp>
      <p:sp>
        <p:nvSpPr>
          <p:cNvPr id="779269" name="Rectangle 5"/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610600" cy="3657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ja-JP" sz="2800">
                <a:ea typeface="ＭＳ Ｐゴシック" charset="-128"/>
              </a:rPr>
              <a:t>Price premiums are among the most important brand equity benefits of building a strong brand. </a:t>
            </a:r>
            <a:endParaRPr lang="en-US" sz="2800"/>
          </a:p>
          <a:p>
            <a:r>
              <a:rPr lang="en-US" sz="2800"/>
              <a:t>Consumer price perceptions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Consumers often rank brands according to price tiers in a category. </a:t>
            </a:r>
            <a:endParaRPr lang="en-US" sz="2400"/>
          </a:p>
          <a:p>
            <a:r>
              <a:rPr lang="en-US" sz="2800"/>
              <a:t>Setting prices to build brand equity</a:t>
            </a:r>
          </a:p>
          <a:p>
            <a:pPr lvl="1"/>
            <a:r>
              <a:rPr lang="en-US" sz="2400"/>
              <a:t>Value pricing</a:t>
            </a:r>
          </a:p>
          <a:p>
            <a:pPr lvl="1"/>
            <a:r>
              <a:rPr lang="en-US" sz="2400"/>
              <a:t>Everyday low pricing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548A2C58-5CF4-4FEE-AF9A-3293B0437DD4}" type="slidenum">
              <a:rPr lang="en-US"/>
              <a:pPr/>
              <a:t>15</a:t>
            </a:fld>
            <a:endParaRPr lang="en-US"/>
          </a:p>
        </p:txBody>
      </p:sp>
      <p:sp>
        <p:nvSpPr>
          <p:cNvPr id="7792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92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Channel Strategy</a:t>
            </a:r>
          </a:p>
        </p:txBody>
      </p:sp>
      <p:sp>
        <p:nvSpPr>
          <p:cNvPr id="783368" name="Rectangle 8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229600" cy="4525963"/>
          </a:xfrm>
        </p:spPr>
        <p:txBody>
          <a:bodyPr/>
          <a:lstStyle/>
          <a:p>
            <a:r>
              <a:rPr lang="en-US" altLang="ja-JP">
                <a:effectLst/>
                <a:ea typeface="ＭＳ Ｐゴシック" charset="-128"/>
              </a:rPr>
              <a:t>The manner by which a product is sold or distributed can have a profound impact on the resulting equity and ultimate sales success of a brand.</a:t>
            </a:r>
            <a:r>
              <a:rPr lang="en-US" altLang="ja-JP">
                <a:ea typeface="ＭＳ Ｐゴシック" charset="-128"/>
              </a:rPr>
              <a:t> </a:t>
            </a:r>
            <a:endParaRPr lang="en-US">
              <a:effectLst/>
            </a:endParaRPr>
          </a:p>
          <a:p>
            <a:r>
              <a:rPr lang="en-US" altLang="ja-JP">
                <a:effectLst/>
                <a:ea typeface="ＭＳ Ｐゴシック" charset="-128"/>
              </a:rPr>
              <a:t>Channel strategy includes the design and management of intermediaries such as wholesalers, distributors, brokers, and retailers.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93CE208E-A20E-42D5-B6E2-8DE3A428D06A}" type="slidenum">
              <a:rPr lang="en-US"/>
              <a:pPr/>
              <a:t>16</a:t>
            </a:fld>
            <a:endParaRPr lang="en-US"/>
          </a:p>
        </p:txBody>
      </p:sp>
      <p:sp>
        <p:nvSpPr>
          <p:cNvPr id="7833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33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Channel Design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798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effectLst/>
              </a:rPr>
              <a:t>Direct channels </a:t>
            </a:r>
          </a:p>
          <a:p>
            <a:pPr lvl="1">
              <a:lnSpc>
                <a:spcPct val="90000"/>
              </a:lnSpc>
            </a:pPr>
            <a:r>
              <a:rPr lang="en-US" altLang="ja-JP" sz="2400">
                <a:effectLst/>
                <a:ea typeface="ＭＳ Ｐゴシック" charset="-128"/>
              </a:rPr>
              <a:t>Selling through personal contacts from the company to prospective customers by mail, phone, electronic means,     in-person visits, and so forth</a:t>
            </a:r>
            <a:endParaRPr lang="en-US" sz="2400">
              <a:effectLst/>
            </a:endParaRPr>
          </a:p>
          <a:p>
            <a:pPr>
              <a:lnSpc>
                <a:spcPct val="90000"/>
              </a:lnSpc>
            </a:pPr>
            <a:r>
              <a:rPr lang="en-US" sz="2800">
                <a:effectLst/>
              </a:rPr>
              <a:t>Indirect channels</a:t>
            </a:r>
          </a:p>
          <a:p>
            <a:pPr lvl="1">
              <a:lnSpc>
                <a:spcPct val="90000"/>
              </a:lnSpc>
            </a:pPr>
            <a:r>
              <a:rPr lang="en-US" altLang="ja-JP" sz="2400">
                <a:effectLst/>
                <a:ea typeface="ＭＳ Ｐゴシック" charset="-128"/>
              </a:rPr>
              <a:t>Selling through third-party intermediaries such as agents      or broker representatives, wholesalers or distributors, and retailers or dealers</a:t>
            </a:r>
            <a:endParaRPr lang="en-US" sz="2400">
              <a:effectLst/>
            </a:endParaRPr>
          </a:p>
          <a:p>
            <a:pPr lvl="1">
              <a:lnSpc>
                <a:spcPct val="90000"/>
              </a:lnSpc>
            </a:pPr>
            <a:r>
              <a:rPr lang="en-US" sz="2400">
                <a:effectLst/>
              </a:rPr>
              <a:t>Push and pull strategies</a:t>
            </a:r>
          </a:p>
          <a:p>
            <a:pPr>
              <a:lnSpc>
                <a:spcPct val="90000"/>
              </a:lnSpc>
            </a:pPr>
            <a:endParaRPr lang="en-US" sz="2800">
              <a:effectLst/>
            </a:endParaRPr>
          </a:p>
          <a:p>
            <a:pPr>
              <a:lnSpc>
                <a:spcPct val="90000"/>
              </a:lnSpc>
            </a:pPr>
            <a:r>
              <a:rPr lang="en-US" sz="2800">
                <a:effectLst/>
              </a:rPr>
              <a:t>Web strategies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F0F6977A-9C2A-4E51-8100-D247DC69D309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  <a:effectLst/>
              </a:rPr>
              <a:t>Push and Pull Strategies</a:t>
            </a:r>
          </a:p>
        </p:txBody>
      </p:sp>
      <p:sp>
        <p:nvSpPr>
          <p:cNvPr id="799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>
                <a:ea typeface="ＭＳ Ｐゴシック" charset="-128"/>
              </a:rPr>
              <a:t>By devoting marketing efforts to the end consumer, a manufacturer is said to employ a </a:t>
            </a:r>
            <a:r>
              <a:rPr lang="en-US" altLang="ja-JP" i="1">
                <a:ea typeface="ＭＳ Ｐゴシック" charset="-128"/>
              </a:rPr>
              <a:t>pull strategy.</a:t>
            </a:r>
            <a:r>
              <a:rPr lang="en-US" altLang="ja-JP">
                <a:ea typeface="ＭＳ Ｐゴシック" charset="-128"/>
              </a:rPr>
              <a:t> </a:t>
            </a:r>
          </a:p>
          <a:p>
            <a:r>
              <a:rPr lang="en-US" altLang="ja-JP">
                <a:ea typeface="ＭＳ Ｐゴシック" charset="-128"/>
              </a:rPr>
              <a:t>Alternatively, marketers can devote their selling efforts to the channel members themselves, providing direct incentives for them to stock and sell products to the end consumer. This approach is called a </a:t>
            </a:r>
            <a:r>
              <a:rPr lang="en-US" altLang="ja-JP" i="1">
                <a:ea typeface="ＭＳ Ｐゴシック" charset="-128"/>
              </a:rPr>
              <a:t>push strategy.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3EBC7B78-0B1E-4293-A358-BC48E15C2B47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Channel Support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800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800">
                <a:ea typeface="ＭＳ Ｐゴシック" charset="-128"/>
              </a:rPr>
              <a:t>Two such partnership strategies are </a:t>
            </a:r>
            <a:r>
              <a:rPr lang="en-US" altLang="ja-JP" sz="2800" i="1">
                <a:ea typeface="ＭＳ Ｐゴシック" charset="-128"/>
              </a:rPr>
              <a:t>retail segmentation activities </a:t>
            </a:r>
            <a:r>
              <a:rPr lang="en-US" altLang="ja-JP" sz="2800">
                <a:ea typeface="ＭＳ Ｐゴシック" charset="-128"/>
              </a:rPr>
              <a:t>and</a:t>
            </a:r>
            <a:r>
              <a:rPr lang="en-US" altLang="ja-JP" sz="2800" i="1">
                <a:ea typeface="ＭＳ Ｐゴシック" charset="-128"/>
              </a:rPr>
              <a:t> cooperative advertising programs.</a:t>
            </a:r>
            <a:r>
              <a:rPr lang="en-US" altLang="ja-JP" sz="2800">
                <a:ea typeface="ＭＳ Ｐゴシック" charset="-128"/>
              </a:rPr>
              <a:t> </a:t>
            </a:r>
          </a:p>
          <a:p>
            <a:r>
              <a:rPr lang="en-US" altLang="ja-JP" sz="2800" b="1">
                <a:ea typeface="ＭＳ Ｐゴシック" charset="-128"/>
              </a:rPr>
              <a:t>Retail segmentation</a:t>
            </a:r>
            <a:r>
              <a:rPr lang="en-US" altLang="ja-JP" sz="2800">
                <a:ea typeface="ＭＳ Ｐゴシック" charset="-128"/>
              </a:rPr>
              <a:t>  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Retailers are “customers” too </a:t>
            </a:r>
          </a:p>
          <a:p>
            <a:r>
              <a:rPr lang="en-US" altLang="ja-JP" sz="2800" b="1">
                <a:ea typeface="ＭＳ Ｐゴシック" charset="-128"/>
              </a:rPr>
              <a:t>Cooperative advertising</a:t>
            </a:r>
            <a:r>
              <a:rPr lang="en-US" altLang="ja-JP" sz="2800" i="1">
                <a:ea typeface="ＭＳ Ｐゴシック" charset="-128"/>
              </a:rPr>
              <a:t>  </a:t>
            </a:r>
            <a:r>
              <a:rPr lang="en-US" altLang="ja-JP" sz="2800">
                <a:ea typeface="ＭＳ Ｐゴシック" charset="-128"/>
              </a:rPr>
              <a:t> 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A manufacturer pays for a portion of the advertising that a retailer runs to promote the manufacturer’s product and its availability in the retailer’s place of business. </a:t>
            </a:r>
            <a:endParaRPr lang="en-US" sz="24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16537F64-1C67-4048-94A9-18FF67701A04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Web Strategies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801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Advantage of having both a physical “brick and mortar” channel and a virtual, online retail channel</a:t>
            </a:r>
          </a:p>
          <a:p>
            <a:r>
              <a:rPr lang="en-US" altLang="ja-JP">
                <a:ea typeface="ＭＳ Ｐゴシック" charset="-128"/>
              </a:rPr>
              <a:t>The Boston Consulting Group concluded that multichannel retailers were able to acquire customers at half the cost of Internet-only retailers, citing a number of advantages for the multichannel retailers.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5.</a:t>
            </a:r>
            <a:fld id="{22DC4CB0-4A01-4C35-8337-7CC600AFB9D7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1275</TotalTime>
  <Words>788</Words>
  <Application>Microsoft Office PowerPoint</Application>
  <PresentationFormat>On-screen Show (4:3)</PresentationFormat>
  <Paragraphs>126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  DESIGNING MARKETING PROGRAMS TO BUILD BRAND EQUITY</vt:lpstr>
      <vt:lpstr>Overview</vt:lpstr>
      <vt:lpstr>Integrating Marketing Programs and Activities </vt:lpstr>
      <vt:lpstr>Personalizing Marketing</vt:lpstr>
      <vt:lpstr>Personalizing Marketing Concepts</vt:lpstr>
      <vt:lpstr>Reconciling the New Marketing Approaches</vt:lpstr>
      <vt:lpstr>Experiential Marketing</vt:lpstr>
      <vt:lpstr>One-to-One Marketing:  Competitive Rationale</vt:lpstr>
      <vt:lpstr>One-to-One Marketing: Consumer Differentiation</vt:lpstr>
      <vt:lpstr>One-to-One Marketing: Five Key Steps</vt:lpstr>
      <vt:lpstr>Permission Marketing (Seth Godin)</vt:lpstr>
      <vt:lpstr>Five Steps in Permission Marketing</vt:lpstr>
      <vt:lpstr>Integrating the Brand Into Supporting Marketing Programs</vt:lpstr>
      <vt:lpstr>Product Strategy</vt:lpstr>
      <vt:lpstr>Pricing Strategy</vt:lpstr>
      <vt:lpstr>Channel Strategy</vt:lpstr>
      <vt:lpstr>Channel Design</vt:lpstr>
      <vt:lpstr>Push and Pull Strategies</vt:lpstr>
      <vt:lpstr>Channel Support</vt:lpstr>
      <vt:lpstr>Web Strategies </vt:lpstr>
    </vt:vector>
  </TitlesOfParts>
  <Company>Dell Computer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BUILDING,  MEASURING, AND MANAGING BRAND EQUITY</dc:title>
  <dc:creator>Kevin Lane keller</dc:creator>
  <cp:lastModifiedBy>NTS</cp:lastModifiedBy>
  <cp:revision>33</cp:revision>
  <cp:lastPrinted>2000-10-04T16:19:49Z</cp:lastPrinted>
  <dcterms:created xsi:type="dcterms:W3CDTF">1998-10-13T10:46:18Z</dcterms:created>
  <dcterms:modified xsi:type="dcterms:W3CDTF">2013-05-25T09:44:12Z</dcterms:modified>
</cp:coreProperties>
</file>