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7" r:id="rId2"/>
    <p:sldId id="280" r:id="rId3"/>
    <p:sldId id="259" r:id="rId4"/>
    <p:sldId id="355" r:id="rId5"/>
    <p:sldId id="376" r:id="rId6"/>
    <p:sldId id="368" r:id="rId7"/>
    <p:sldId id="371" r:id="rId8"/>
    <p:sldId id="372" r:id="rId9"/>
    <p:sldId id="373" r:id="rId10"/>
    <p:sldId id="374" r:id="rId11"/>
    <p:sldId id="377" r:id="rId12"/>
    <p:sldId id="359" r:id="rId13"/>
    <p:sldId id="360" r:id="rId14"/>
    <p:sldId id="356" r:id="rId15"/>
    <p:sldId id="361" r:id="rId16"/>
    <p:sldId id="362" r:id="rId17"/>
    <p:sldId id="363" r:id="rId18"/>
    <p:sldId id="365" r:id="rId19"/>
    <p:sldId id="375" r:id="rId20"/>
    <p:sldId id="367" r:id="rId21"/>
    <p:sldId id="321" r:id="rId22"/>
    <p:sldId id="354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3A4137F-D58C-4BDD-946E-CBF37ECEADED}" type="slidenum">
              <a:rPr lang="en-US">
                <a:ea typeface="ＭＳ Ｐゴシック" pitchFamily="-110" charset="-128"/>
              </a:rPr>
              <a:pPr/>
              <a:t>11</a:t>
            </a:fld>
            <a:endParaRPr lang="en-US">
              <a:ea typeface="ＭＳ Ｐゴシック" pitchFamily="-110" charset="-128"/>
            </a:endParaRPr>
          </a:p>
        </p:txBody>
      </p:sp>
      <p:sp>
        <p:nvSpPr>
          <p:cNvPr id="30724" name="Notes Placeholder 4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ct val="30000"/>
              </a:spcBef>
            </a:pPr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E53135-8E86-4A0F-8036-7DAE5D6BBFE2}" type="slidenum">
              <a:rPr lang="en-US"/>
              <a:pPr/>
              <a:t>20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Though there is generally a lot of dissatisfaction with the way appraisals are conducted, these next two illustrations highlight some of the benefits of performance appraisal; from the perspective of the employer and the employee.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68CA0-4810-4E55-B75C-2B53C4260909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44AF5-89B1-400C-BB26-A48B2496A9C8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CB0D-3A86-4C2B-83CB-90CF4E297668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F2C15-4034-4C4B-AAA8-1114E8B138BF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6F9D-4734-4E83-986E-E71CBE9CD01B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ECD5-DF60-40B0-AA37-A7016B8C9EFB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791-F2A0-473B-A492-22CB59A01B8A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4C4B-CA91-49C2-A5AA-8DC7F9B80036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089AF-52DC-4C5A-83D5-15A177FFFAAA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7B7C0-0893-4BEF-B6FE-D1585F5B3519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CA514-EB74-4DBF-B710-6F960F43D853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498F6-CBC5-4154-9316-4B840C8D585D}" type="datetime1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Selection Interview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Types of selection interviews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Effective Interviewing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Background Investigation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Making the Selection Decision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Making the Job Offer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Placement of Employees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9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 lnSpcReduction="1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What is Performance Management?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purposes of Performance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Criteria for Effective Performance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link of Performance Management With Organizational Strategy, Outcomes and Results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Process of Performance Management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Identifying and Measuring Employee Performance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Performance Appraisal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55000" lnSpcReduction="20000"/>
          </a:bodyPr>
          <a:lstStyle/>
          <a:p>
            <a:r>
              <a:rPr lang="en-US" sz="3800" dirty="0" smtClean="0"/>
              <a:t>Large organizations need sophisticated systems in order to manage their employees’ performance </a:t>
            </a:r>
          </a:p>
          <a:p>
            <a:r>
              <a:rPr lang="en-US" sz="3800" dirty="0" smtClean="0"/>
              <a:t>Well intentioned employees do not always know what is expected or how to improve</a:t>
            </a:r>
          </a:p>
          <a:p>
            <a:r>
              <a:rPr lang="en-US" sz="3800" dirty="0" smtClean="0"/>
              <a:t>How to furnish evidence that dismissal of employee is based on poor performance</a:t>
            </a:r>
          </a:p>
          <a:p>
            <a:pPr>
              <a:buNone/>
            </a:pPr>
            <a:r>
              <a:rPr lang="en-US" sz="5100" dirty="0" smtClean="0"/>
              <a:t>Performance Management</a:t>
            </a:r>
          </a:p>
          <a:p>
            <a:pPr>
              <a:buNone/>
            </a:pPr>
            <a:r>
              <a:rPr lang="en-US" sz="3800" dirty="0" smtClean="0"/>
              <a:t>	The process through which managers ensure that employees’ activities and out puts contribute to the organization’s goals.</a:t>
            </a:r>
          </a:p>
          <a:p>
            <a:pPr lvl="1"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sz="3300" dirty="0" smtClean="0">
                <a:ea typeface="ＭＳ Ｐゴシック" pitchFamily="34" charset="-128"/>
              </a:rPr>
              <a:t>Knowing what activities and outputs are desired</a:t>
            </a:r>
          </a:p>
          <a:p>
            <a:pPr lvl="1"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sz="3300" dirty="0" smtClean="0"/>
              <a:t>Clarify organizational performance expectations to employees</a:t>
            </a:r>
          </a:p>
          <a:p>
            <a:pPr lvl="1"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sz="3300" dirty="0" smtClean="0">
                <a:ea typeface="ＭＳ Ｐゴシック" pitchFamily="34" charset="-128"/>
              </a:rPr>
              <a:t>Observing whether they achieve</a:t>
            </a:r>
          </a:p>
          <a:p>
            <a:pPr lvl="1"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sz="3300" dirty="0" smtClean="0">
                <a:ea typeface="ＭＳ Ｐゴシック" pitchFamily="34" charset="-128"/>
              </a:rPr>
              <a:t>Providing feedback to help employees meet expectations</a:t>
            </a:r>
          </a:p>
          <a:p>
            <a:pPr lvl="1"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sz="3300" dirty="0" smtClean="0"/>
              <a:t>Identify the development steps that are needed to enhance employee performance</a:t>
            </a:r>
          </a:p>
          <a:p>
            <a:pPr lvl="1">
              <a:buClr>
                <a:srgbClr val="10224E"/>
              </a:buClr>
              <a:buFont typeface="Arial" charset="0"/>
              <a:buChar char="–"/>
              <a:defRPr/>
            </a:pPr>
            <a:r>
              <a:rPr lang="en-US" sz="3300" dirty="0" smtClean="0"/>
              <a:t>Provide rewards for achieving performance objectives.</a:t>
            </a:r>
          </a:p>
          <a:p>
            <a:pPr lvl="1">
              <a:spcBef>
                <a:spcPct val="40000"/>
              </a:spcBef>
            </a:pPr>
            <a:r>
              <a:rPr lang="en-US" sz="3300" dirty="0" smtClean="0"/>
              <a:t>Document performance for personnel actions.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18F74990-F92D-4464-AF58-BE82175A17F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2290" name="Rectangle 2" descr="Titlebar02"/>
          <p:cNvSpPr>
            <a:spLocks noGrp="1" noChangeArrowheads="1"/>
          </p:cNvSpPr>
          <p:nvPr>
            <p:ph type="title"/>
          </p:nvPr>
        </p:nvSpPr>
        <p:spPr>
          <a:xfrm>
            <a:off x="5791201" y="2743200"/>
            <a:ext cx="3048000" cy="1752600"/>
          </a:xfrm>
          <a:solidFill>
            <a:srgbClr val="A50021"/>
          </a:solidFill>
          <a:ln/>
        </p:spPr>
        <p:txBody>
          <a:bodyPr>
            <a:normAutofit fontScale="9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The link of Performance Management With Organizational Strategy, Outcomes and Results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9263" y="250825"/>
            <a:ext cx="3767137" cy="612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Purposes of Performance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Strategic Purpose </a:t>
            </a:r>
          </a:p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	By helping the organization achieve its business objectives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Linking employee behavior with organizational goals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Communicating to employees their goals and feedback on their performance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Administrative Purpose</a:t>
            </a:r>
          </a:p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	By providing information for day-to-day decisions about salary, benefits, and recognition programs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Supports decision making related to employee retention, termination, hiring or layoffs 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34" charset="-128"/>
              </a:rPr>
              <a:t>Developmental Purpose</a:t>
            </a:r>
          </a:p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	By developing employees’ knowledge and skills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Effective performance feedback makes employees aware of their strengths and areas of improvement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Employees who achieve their objectives may become more valuable when they hear and discuss their performance feedback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Criteria for Effective Performance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Fit with strategy</a:t>
            </a:r>
          </a:p>
          <a:p>
            <a:pPr lvl="1">
              <a:buNone/>
            </a:pPr>
            <a:r>
              <a:rPr lang="en-US" dirty="0" smtClean="0"/>
              <a:t>Should achieve employee behavior and attitude that</a:t>
            </a:r>
          </a:p>
          <a:p>
            <a:pPr lvl="1">
              <a:buNone/>
            </a:pPr>
            <a:r>
              <a:rPr lang="en-US" dirty="0" smtClean="0"/>
              <a:t>support organization’s strategy, goals, and culture. </a:t>
            </a:r>
          </a:p>
          <a:p>
            <a:pPr lvl="1"/>
            <a:r>
              <a:rPr lang="en-US" dirty="0" smtClean="0"/>
              <a:t>An organization focuses on customer service</a:t>
            </a:r>
          </a:p>
          <a:p>
            <a:r>
              <a:rPr lang="en-US" dirty="0" smtClean="0"/>
              <a:t>Reliability</a:t>
            </a:r>
          </a:p>
          <a:p>
            <a:pPr>
              <a:buNone/>
            </a:pPr>
            <a:r>
              <a:rPr lang="en-US" dirty="0" smtClean="0"/>
              <a:t>	Describes the consistency of results that a performance measure will deliver.</a:t>
            </a:r>
          </a:p>
          <a:p>
            <a:pPr lvl="1"/>
            <a:r>
              <a:rPr lang="en-US" dirty="0" smtClean="0"/>
              <a:t>Inter-rater reliability is consistency of results when more than one person measures the performance.</a:t>
            </a:r>
          </a:p>
          <a:p>
            <a:pPr lvl="1"/>
            <a:r>
              <a:rPr lang="en-US" dirty="0" smtClean="0"/>
              <a:t>Test-retest reliability refers to the consistency of results over time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Criteria for Effective Performance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828801"/>
            <a:ext cx="7315200" cy="441959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Validity</a:t>
            </a:r>
          </a:p>
          <a:p>
            <a:r>
              <a:rPr lang="en-US" dirty="0" smtClean="0"/>
              <a:t>The extent to which a measurement tool actually measures what it is intended to measure.</a:t>
            </a:r>
          </a:p>
          <a:p>
            <a:r>
              <a:rPr lang="en-US" dirty="0" smtClean="0"/>
              <a:t>Whether appraisal measures all the relevant aspects of performance and omits irrelevant aspects of performance</a:t>
            </a:r>
          </a:p>
          <a:p>
            <a:r>
              <a:rPr lang="en-US" dirty="0" smtClean="0"/>
              <a:t>Information that is gathered but irrelevant is contamination</a:t>
            </a:r>
          </a:p>
          <a:p>
            <a:pPr lvl="1"/>
            <a:r>
              <a:rPr lang="en-US" dirty="0" smtClean="0"/>
              <a:t>Measuring the performance of sales people on how many calls they make to customers</a:t>
            </a:r>
          </a:p>
          <a:p>
            <a:r>
              <a:rPr lang="en-US" dirty="0" smtClean="0"/>
              <a:t>Information that is not gathered but is relevant represents the deficiency of a measure</a:t>
            </a:r>
          </a:p>
          <a:p>
            <a:pPr lvl="1"/>
            <a:r>
              <a:rPr lang="en-US" dirty="0" smtClean="0"/>
              <a:t>Measuring employee performance on attendance records but not on whether they work efficiently and effectively</a:t>
            </a:r>
          </a:p>
          <a:p>
            <a:pPr lvl="1"/>
            <a:r>
              <a:rPr lang="en-US" dirty="0" smtClean="0"/>
              <a:t>Performance of an employment interviewer based on the number of applicant hired and not on the quality of those hired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Criteria for Effective Performance Management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" name="Content Placeholder 3" descr="noe34255_080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-15829" b="-15829"/>
          <a:stretch>
            <a:fillRect/>
          </a:stretch>
        </p:blipFill>
        <p:spPr bwMode="auto">
          <a:xfrm>
            <a:off x="692521" y="1600200"/>
            <a:ext cx="7758958" cy="4525963"/>
          </a:xfrm>
          <a:prstGeom prst="rect">
            <a:avLst/>
          </a:prstGeom>
          <a:solidFill>
            <a:srgbClr val="FFAE37"/>
          </a:solidFill>
          <a:ln cap="sq"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Criteria for Effective Performance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Acceptability</a:t>
            </a:r>
          </a:p>
          <a:p>
            <a:pPr>
              <a:buNone/>
            </a:pPr>
            <a:r>
              <a:rPr lang="en-US" dirty="0" smtClean="0"/>
              <a:t>	Measure must meet the practical standard of being acceptable to the people who use it.</a:t>
            </a:r>
          </a:p>
          <a:p>
            <a:pPr lvl="1"/>
            <a:r>
              <a:rPr lang="en-US" dirty="0" smtClean="0"/>
              <a:t>It should not be perceived as time consuming and unfair</a:t>
            </a:r>
          </a:p>
          <a:p>
            <a:r>
              <a:rPr lang="en-US" dirty="0" smtClean="0"/>
              <a:t>Specific feedback</a:t>
            </a:r>
          </a:p>
          <a:p>
            <a:pPr>
              <a:buNone/>
            </a:pPr>
            <a:r>
              <a:rPr lang="en-US" dirty="0" smtClean="0"/>
              <a:t>	Performance measure should specifically tell employees what is expected of them and how they can meet those expectations</a:t>
            </a:r>
          </a:p>
          <a:p>
            <a:pPr lvl="1"/>
            <a:r>
              <a:rPr lang="en-US" dirty="0" smtClean="0"/>
              <a:t>Will help achieve the goals of supporting strategy and developing employees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 bwMode="auto">
          <a:xfrm>
            <a:off x="623888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3600" dirty="0" smtClean="0">
                <a:ea typeface="ＭＳ Ｐゴシック" pitchFamily="-110" charset="-128"/>
              </a:rPr>
              <a:t>The Process of Performance Management</a:t>
            </a:r>
          </a:p>
        </p:txBody>
      </p:sp>
      <p:pic>
        <p:nvPicPr>
          <p:cNvPr id="4" name="Content Placeholder 3" descr="noe34255_0801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lum bright="-4000"/>
          </a:blip>
          <a:srcRect l="-24107" r="-24107"/>
          <a:stretch>
            <a:fillRect/>
          </a:stretch>
        </p:blipFill>
        <p:spPr bwMode="auto">
          <a:xfrm>
            <a:off x="623888" y="1600200"/>
            <a:ext cx="8229600" cy="4800600"/>
          </a:xfrm>
          <a:solidFill>
            <a:srgbClr val="FFAE37"/>
          </a:solidFill>
          <a:ln cap="sq"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172200" y="6356350"/>
            <a:ext cx="2895600" cy="365125"/>
          </a:xfrm>
        </p:spPr>
        <p:txBody>
          <a:bodyPr/>
          <a:lstStyle/>
          <a:p>
            <a:fld id="{E0ED573C-25F5-44EB-919E-761DA9EA10A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7586" name="Rectangle 2" descr="Titlebar02"/>
          <p:cNvSpPr>
            <a:spLocks noGrp="1" noChangeArrowheads="1"/>
          </p:cNvSpPr>
          <p:nvPr>
            <p:ph type="title"/>
          </p:nvPr>
        </p:nvSpPr>
        <p:spPr>
          <a:xfrm>
            <a:off x="446088" y="274638"/>
            <a:ext cx="8229600" cy="1087437"/>
          </a:xfrm>
          <a:ln/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Identifying and Measuring </a:t>
            </a:r>
            <a:br>
              <a:rPr lang="en-US" dirty="0">
                <a:effectLst/>
              </a:rPr>
            </a:br>
            <a:r>
              <a:rPr lang="en-US" dirty="0">
                <a:effectLst/>
              </a:rPr>
              <a:t>Employee Performance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4688" y="1692275"/>
            <a:ext cx="7859712" cy="3032125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Performance</a:t>
            </a:r>
          </a:p>
          <a:p>
            <a:pPr>
              <a:buNone/>
            </a:pPr>
            <a:r>
              <a:rPr lang="en-US" dirty="0" smtClean="0"/>
              <a:t>What </a:t>
            </a:r>
            <a:r>
              <a:rPr lang="en-US" dirty="0"/>
              <a:t>an employee does and does not </a:t>
            </a:r>
            <a:r>
              <a:rPr lang="en-US" dirty="0" smtClean="0"/>
              <a:t>do</a:t>
            </a:r>
            <a:endParaRPr lang="en-US" dirty="0"/>
          </a:p>
          <a:p>
            <a:pPr lvl="2"/>
            <a:r>
              <a:rPr lang="en-US" dirty="0"/>
              <a:t>Quantity of output	• Quality of output</a:t>
            </a:r>
          </a:p>
          <a:p>
            <a:pPr lvl="2"/>
            <a:r>
              <a:rPr lang="en-US" dirty="0"/>
              <a:t>Timeliness of output	• Presence at work</a:t>
            </a:r>
          </a:p>
          <a:p>
            <a:pPr lvl="2"/>
            <a:r>
              <a:rPr lang="en-US" dirty="0"/>
              <a:t>Cooperativeness</a:t>
            </a:r>
          </a:p>
          <a:p>
            <a:r>
              <a:rPr lang="en-US" dirty="0"/>
              <a:t>Job </a:t>
            </a:r>
            <a:r>
              <a:rPr lang="en-US" dirty="0" smtClean="0"/>
              <a:t>Criteria</a:t>
            </a:r>
          </a:p>
          <a:p>
            <a:pPr lvl="1"/>
            <a:r>
              <a:rPr lang="en-US" dirty="0" smtClean="0"/>
              <a:t>Identify the most important </a:t>
            </a:r>
            <a:r>
              <a:rPr lang="en-US" dirty="0"/>
              <a:t>elements in a given </a:t>
            </a:r>
            <a:r>
              <a:rPr lang="en-US" dirty="0" smtClean="0"/>
              <a:t>job</a:t>
            </a:r>
          </a:p>
          <a:p>
            <a:pPr lvl="1"/>
            <a:r>
              <a:rPr lang="en-US" dirty="0" smtClean="0"/>
              <a:t>Define what the organization pays an employee to do</a:t>
            </a:r>
          </a:p>
          <a:p>
            <a:pPr lvl="1"/>
            <a:r>
              <a:rPr lang="en-US" dirty="0" smtClean="0"/>
              <a:t>Weights can be used to show the relative importance of several job criteria</a:t>
            </a:r>
            <a:endParaRPr lang="en-US" dirty="0"/>
          </a:p>
        </p:txBody>
      </p:sp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8738" y="4768850"/>
            <a:ext cx="6484937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990037-04F0-4155-A8E9-23498D5996F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4578" name="Rectangle 2" descr="Titlebar02"/>
          <p:cNvSpPr>
            <a:spLocks noGrp="1" noChangeArrowheads="1"/>
          </p:cNvSpPr>
          <p:nvPr>
            <p:ph type="title"/>
          </p:nvPr>
        </p:nvSpPr>
        <p:spPr>
          <a:xfrm>
            <a:off x="446088" y="274638"/>
            <a:ext cx="8229600" cy="539750"/>
          </a:xfrm>
          <a:solidFill>
            <a:srgbClr val="A50021"/>
          </a:solidFill>
          <a:ln/>
        </p:spPr>
        <p:txBody>
          <a:bodyPr/>
          <a:lstStyle/>
          <a:p>
            <a:r>
              <a:rPr lang="en-US" sz="28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Types of Performance Information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4200" y="2057400"/>
            <a:ext cx="79740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Relevance of Performance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 measures should use relevant criteria that focus on most important aspects of employees’ jobs</a:t>
            </a:r>
          </a:p>
          <a:p>
            <a:r>
              <a:rPr lang="en-US" dirty="0" smtClean="0"/>
              <a:t>Customer service representative in Insurance claims centre </a:t>
            </a:r>
          </a:p>
          <a:p>
            <a:pPr lvl="1"/>
            <a:r>
              <a:rPr lang="en-US" dirty="0" smtClean="0"/>
              <a:t>Attitude vs. no of claims handled properly</a:t>
            </a:r>
          </a:p>
          <a:p>
            <a:pPr lvl="1"/>
            <a:r>
              <a:rPr lang="en-US" dirty="0" smtClean="0"/>
              <a:t>Most important job criteria should be identified and linked to employees job description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Potential Performance Criteria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Objective measures can be directly measured or counted – the number of cars sold or the number of invoices processed</a:t>
            </a:r>
          </a:p>
          <a:p>
            <a:r>
              <a:rPr lang="en-US" dirty="0" smtClean="0"/>
              <a:t>Subjective measures require judgment on the part of evaluator and are more difficult to measure – employee attitude or customer service</a:t>
            </a:r>
          </a:p>
          <a:p>
            <a:pPr lvl="1"/>
            <a:r>
              <a:rPr lang="en-US" dirty="0" smtClean="0"/>
              <a:t>Objectives measures tend to be more narrowly focused – thus being inadequately defined</a:t>
            </a:r>
          </a:p>
          <a:p>
            <a:pPr lvl="1"/>
            <a:r>
              <a:rPr lang="en-US" dirty="0" smtClean="0"/>
              <a:t>Subjective measures may be prone  to contamination or biasness</a:t>
            </a:r>
          </a:p>
          <a:p>
            <a:pPr lvl="1"/>
            <a:r>
              <a:rPr lang="en-US" dirty="0" smtClean="0"/>
              <a:t>Both objective and subjective measures should be used carefully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8956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Define the expected level of performance, and are benchmarks, goals, or targets depending upon the approach taken.</a:t>
            </a:r>
          </a:p>
          <a:p>
            <a:r>
              <a:rPr lang="en-US" dirty="0" smtClean="0"/>
              <a:t>Tell what the satisfactory job performance is?</a:t>
            </a:r>
          </a:p>
          <a:p>
            <a:r>
              <a:rPr lang="en-US" dirty="0" smtClean="0"/>
              <a:t>Need to be established before the work is performed</a:t>
            </a:r>
          </a:p>
          <a:p>
            <a:r>
              <a:rPr lang="en-US" dirty="0" smtClean="0"/>
              <a:t>Set effective performance standards/ goals: </a:t>
            </a:r>
            <a:r>
              <a:rPr lang="en-US" dirty="0" smtClean="0">
                <a:solidFill>
                  <a:srgbClr val="7030A0"/>
                </a:solidFill>
              </a:rPr>
              <a:t>SMART</a:t>
            </a:r>
          </a:p>
          <a:p>
            <a:pPr lvl="1"/>
            <a:r>
              <a:rPr lang="en-US" sz="3300" dirty="0" smtClean="0">
                <a:solidFill>
                  <a:srgbClr val="7030A0"/>
                </a:solidFill>
              </a:rPr>
              <a:t>S</a:t>
            </a:r>
            <a:r>
              <a:rPr lang="en-US" sz="3300" dirty="0" smtClean="0"/>
              <a:t>pecific</a:t>
            </a:r>
          </a:p>
          <a:p>
            <a:pPr lvl="1"/>
            <a:r>
              <a:rPr lang="en-US" sz="3300" dirty="0" smtClean="0">
                <a:solidFill>
                  <a:srgbClr val="7030A0"/>
                </a:solidFill>
              </a:rPr>
              <a:t>M</a:t>
            </a:r>
            <a:r>
              <a:rPr lang="en-US" sz="3300" dirty="0" smtClean="0"/>
              <a:t>easurable</a:t>
            </a:r>
          </a:p>
          <a:p>
            <a:pPr lvl="1"/>
            <a:r>
              <a:rPr lang="en-US" sz="3300" dirty="0" smtClean="0">
                <a:solidFill>
                  <a:srgbClr val="7030A0"/>
                </a:solidFill>
              </a:rPr>
              <a:t>A</a:t>
            </a:r>
            <a:r>
              <a:rPr lang="en-US" sz="3300" dirty="0" smtClean="0"/>
              <a:t>ttainable</a:t>
            </a:r>
          </a:p>
          <a:p>
            <a:pPr lvl="1"/>
            <a:r>
              <a:rPr lang="en-US" sz="3300" dirty="0" smtClean="0">
                <a:solidFill>
                  <a:srgbClr val="7030A0"/>
                </a:solidFill>
              </a:rPr>
              <a:t>R</a:t>
            </a:r>
            <a:r>
              <a:rPr lang="en-US" sz="3300" dirty="0" smtClean="0"/>
              <a:t>elevant</a:t>
            </a:r>
          </a:p>
          <a:p>
            <a:pPr lvl="1"/>
            <a:r>
              <a:rPr lang="en-US" sz="3300" dirty="0" smtClean="0">
                <a:solidFill>
                  <a:srgbClr val="7030A0"/>
                </a:solidFill>
              </a:rPr>
              <a:t>T</a:t>
            </a:r>
            <a:r>
              <a:rPr lang="en-US" sz="3300" dirty="0" smtClean="0"/>
              <a:t>imely</a:t>
            </a:r>
            <a:endParaRPr lang="en-US" sz="33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175125"/>
            <a:ext cx="7312025" cy="230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Standards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8599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Both Numerical and Non-numerical responses can be set to measure performance standards</a:t>
            </a:r>
          </a:p>
          <a:p>
            <a:r>
              <a:rPr lang="en-US" dirty="0" smtClean="0"/>
              <a:t>How well employees meet established standards can be expressed as:</a:t>
            </a:r>
          </a:p>
          <a:p>
            <a:pPr lvl="1"/>
            <a:r>
              <a:rPr lang="en-US" dirty="0" smtClean="0"/>
              <a:t>Numerical rating – 5, 4, 3, 2, 1,</a:t>
            </a:r>
          </a:p>
          <a:p>
            <a:pPr lvl="1"/>
            <a:r>
              <a:rPr lang="en-US" dirty="0" smtClean="0"/>
              <a:t>Verbal rating – Outstanding, Very Good, Satisfactory, Marginal, Unsatisfactory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A4DFAF31-DE1F-4002-BA6F-C4F637C314A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4820" name="Rectangle 4" descr="Titlebar0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smtClean="0"/>
              <a:t>Performance </a:t>
            </a:r>
            <a:r>
              <a:rPr lang="en-US" dirty="0"/>
              <a:t>Appraisal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lvl="1">
              <a:spcBef>
                <a:spcPct val="35000"/>
              </a:spcBef>
              <a:buNone/>
            </a:pPr>
            <a:r>
              <a:rPr lang="en-US" dirty="0" smtClean="0"/>
              <a:t>The </a:t>
            </a:r>
            <a:r>
              <a:rPr lang="en-US" dirty="0"/>
              <a:t>process of evaluating how well employees perform their </a:t>
            </a:r>
            <a:r>
              <a:rPr lang="en-US" dirty="0" smtClean="0"/>
              <a:t>jobs</a:t>
            </a:r>
          </a:p>
          <a:p>
            <a:pPr lvl="1">
              <a:spcBef>
                <a:spcPct val="35000"/>
              </a:spcBef>
              <a:buNone/>
            </a:pPr>
            <a:r>
              <a:rPr lang="en-US" dirty="0" smtClean="0"/>
              <a:t>when </a:t>
            </a:r>
            <a:r>
              <a:rPr lang="en-US" dirty="0"/>
              <a:t>compared to a set of </a:t>
            </a:r>
            <a:r>
              <a:rPr lang="en-US" dirty="0" smtClean="0"/>
              <a:t>standards.</a:t>
            </a:r>
            <a:endParaRPr lang="en-US" dirty="0"/>
          </a:p>
          <a:p>
            <a:pPr lvl="1">
              <a:spcBef>
                <a:spcPct val="35000"/>
              </a:spcBef>
            </a:pPr>
            <a:r>
              <a:rPr lang="en-US" dirty="0"/>
              <a:t>Informal </a:t>
            </a:r>
            <a:r>
              <a:rPr lang="en-US" dirty="0" smtClean="0"/>
              <a:t>Appraisal</a:t>
            </a:r>
          </a:p>
          <a:p>
            <a:pPr lvl="1">
              <a:spcBef>
                <a:spcPct val="35000"/>
              </a:spcBef>
              <a:buNone/>
            </a:pPr>
            <a:r>
              <a:rPr lang="en-US" dirty="0" smtClean="0"/>
              <a:t>	The day-to-day working relationships between a manager and an employee offers an opportunity for the employee’s performance to be evaluated. </a:t>
            </a:r>
          </a:p>
          <a:p>
            <a:pPr lvl="2">
              <a:spcBef>
                <a:spcPct val="35000"/>
              </a:spcBef>
            </a:pPr>
            <a:r>
              <a:rPr lang="en-US" sz="2600" dirty="0" smtClean="0"/>
              <a:t>It is largely undocumented</a:t>
            </a:r>
          </a:p>
          <a:p>
            <a:pPr lvl="2">
              <a:spcBef>
                <a:spcPct val="35000"/>
              </a:spcBef>
            </a:pPr>
            <a:r>
              <a:rPr lang="en-US" sz="2600" dirty="0" smtClean="0"/>
              <a:t>Appropriate when time is an issue</a:t>
            </a:r>
            <a:endParaRPr lang="en-US" sz="2600" dirty="0"/>
          </a:p>
          <a:p>
            <a:pPr lvl="1">
              <a:spcBef>
                <a:spcPct val="35000"/>
              </a:spcBef>
            </a:pPr>
            <a:r>
              <a:rPr lang="en-US" dirty="0"/>
              <a:t>Systematic </a:t>
            </a:r>
            <a:r>
              <a:rPr lang="en-US" dirty="0" smtClean="0"/>
              <a:t>Appraisal</a:t>
            </a:r>
          </a:p>
          <a:p>
            <a:pPr lvl="1">
              <a:spcBef>
                <a:spcPct val="35000"/>
              </a:spcBef>
              <a:buNone/>
            </a:pPr>
            <a:r>
              <a:rPr lang="en-US" dirty="0" smtClean="0"/>
              <a:t>	Systematic appraisal is used when the </a:t>
            </a:r>
            <a:r>
              <a:rPr lang="en-US" dirty="0"/>
              <a:t>contact </a:t>
            </a:r>
            <a:r>
              <a:rPr lang="en-US" dirty="0" smtClean="0"/>
              <a:t>between manager and employee is formal, and a system is in place to report managerial impressions and observations on employee performance.</a:t>
            </a:r>
          </a:p>
          <a:p>
            <a:pPr lvl="2">
              <a:spcBef>
                <a:spcPct val="35000"/>
              </a:spcBef>
            </a:pPr>
            <a:r>
              <a:rPr lang="en-US" sz="2600" dirty="0" smtClean="0"/>
              <a:t> conducted at </a:t>
            </a:r>
            <a:r>
              <a:rPr lang="en-US" sz="2600" dirty="0"/>
              <a:t>regular time </a:t>
            </a:r>
            <a:r>
              <a:rPr lang="en-US" sz="2600" dirty="0" smtClean="0"/>
              <a:t>intervals</a:t>
            </a:r>
          </a:p>
          <a:p>
            <a:pPr lvl="2">
              <a:spcBef>
                <a:spcPct val="35000"/>
              </a:spcBef>
            </a:pPr>
            <a:r>
              <a:rPr lang="en-US" sz="2600" dirty="0" smtClean="0"/>
              <a:t>It is usually </a:t>
            </a:r>
            <a:r>
              <a:rPr lang="en-US" sz="2600" dirty="0"/>
              <a:t>documented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BD6C7862-94C6-43A6-8748-9BDC2E4ABC6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4338" name="Rectangle 2" descr="Titlebar02"/>
          <p:cNvSpPr>
            <a:spLocks noGrp="1" noChangeArrowheads="1"/>
          </p:cNvSpPr>
          <p:nvPr>
            <p:ph type="title"/>
          </p:nvPr>
        </p:nvSpPr>
        <p:spPr>
          <a:xfrm>
            <a:off x="446088" y="862013"/>
            <a:ext cx="8229600" cy="966787"/>
          </a:xfrm>
          <a:solidFill>
            <a:srgbClr val="A50021"/>
          </a:solidFill>
          <a:ln/>
        </p:spPr>
        <p:txBody>
          <a:bodyPr/>
          <a:lstStyle/>
          <a:p>
            <a:r>
              <a:rPr lang="en-US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Typical Division of HR Responsibilities: Performance Appraisal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275" y="2209800"/>
            <a:ext cx="80422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defTabSz="1032358"/>
            <a:r>
              <a:rPr lang="en-US" sz="4900" dirty="0" smtClean="0"/>
              <a:t>The Benefits of Performance Appraisal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068"/>
            <a:ext cx="7543800" cy="4115900"/>
          </a:xfrm>
          <a:noFill/>
        </p:spPr>
        <p:txBody>
          <a:bodyPr/>
          <a:lstStyle/>
          <a:p>
            <a:pPr marL="387134" indent="-387134" defTabSz="1032358">
              <a:lnSpc>
                <a:spcPct val="90000"/>
              </a:lnSpc>
              <a:spcBef>
                <a:spcPct val="40000"/>
              </a:spcBef>
            </a:pPr>
            <a:r>
              <a:rPr lang="en-US" sz="2000" dirty="0" smtClean="0"/>
              <a:t>Despite imperfect measurement techniques, individual differences in performance can make a difference to company performance.</a:t>
            </a:r>
          </a:p>
          <a:p>
            <a:pPr marL="387134" indent="-387134" defTabSz="1032358">
              <a:lnSpc>
                <a:spcPct val="90000"/>
              </a:lnSpc>
              <a:spcBef>
                <a:spcPct val="40000"/>
              </a:spcBef>
            </a:pPr>
            <a:r>
              <a:rPr lang="en-US" sz="2000" dirty="0" smtClean="0"/>
              <a:t>Documentation of performance appraisal and feedback may be needed for legal defense.</a:t>
            </a:r>
          </a:p>
          <a:p>
            <a:pPr marL="387134" indent="-387134" defTabSz="1032358">
              <a:lnSpc>
                <a:spcPct val="90000"/>
              </a:lnSpc>
              <a:spcBef>
                <a:spcPct val="40000"/>
              </a:spcBef>
            </a:pPr>
            <a:r>
              <a:rPr lang="en-US" sz="2000" dirty="0" smtClean="0"/>
              <a:t>Appraisal provides a rational basis for constructing a bonus or merit system.</a:t>
            </a:r>
          </a:p>
          <a:p>
            <a:pPr marL="387134" indent="-387134" defTabSz="1032358">
              <a:lnSpc>
                <a:spcPct val="90000"/>
              </a:lnSpc>
              <a:spcBef>
                <a:spcPct val="40000"/>
              </a:spcBef>
            </a:pPr>
            <a:r>
              <a:rPr lang="en-US" sz="2000" dirty="0" smtClean="0"/>
              <a:t>Appraisal dimensions and standards can help to implement strategic goals and clarify performance expectations.</a:t>
            </a:r>
          </a:p>
          <a:p>
            <a:pPr marL="387134" indent="-387134" defTabSz="1032358">
              <a:lnSpc>
                <a:spcPct val="90000"/>
              </a:lnSpc>
              <a:spcBef>
                <a:spcPct val="40000"/>
              </a:spcBef>
            </a:pPr>
            <a:r>
              <a:rPr lang="en-US" sz="2000" dirty="0" smtClean="0"/>
              <a:t>Despite the traditional focus on the individual, appraisal criteria can include teamwork and the teams can be the focus of the appraisal.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6002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Performance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purposes of Performance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Criteria for Effective Performance Management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link of Performance Management With Organizational Strategy, Outcomes and Results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Process of Performance Management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Identifying and Measuring Employee Performance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Performance Appraisal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sz="2800" dirty="0" smtClean="0"/>
              <a:t>Fundamentals </a:t>
            </a:r>
            <a:r>
              <a:rPr lang="en-US" sz="2800" dirty="0"/>
              <a:t>of Human </a:t>
            </a:r>
            <a:r>
              <a:rPr lang="en-US" sz="2800" dirty="0" smtClean="0"/>
              <a:t>Resource Management 	</a:t>
            </a:r>
            <a:r>
              <a:rPr lang="en-US" sz="2400" dirty="0" smtClean="0"/>
              <a:t>Raymond A. </a:t>
            </a:r>
            <a:r>
              <a:rPr lang="en-US" sz="2400" dirty="0" err="1" smtClean="0"/>
              <a:t>Noe</a:t>
            </a:r>
            <a:r>
              <a:rPr lang="en-US" sz="2400" dirty="0" smtClean="0"/>
              <a:t>, John R. Hollenbeck, Barry </a:t>
            </a:r>
            <a:r>
              <a:rPr lang="en-US" sz="2400" dirty="0" err="1" smtClean="0"/>
              <a:t>Gerhart</a:t>
            </a:r>
            <a:r>
              <a:rPr lang="en-US" sz="2400" dirty="0" smtClean="0"/>
              <a:t>, &amp; 	Patrick M. Wright: McGraw-Hill, New York</a:t>
            </a:r>
            <a:endParaRPr lang="en-US" sz="2400" dirty="0"/>
          </a:p>
          <a:p>
            <a:pPr>
              <a:buNone/>
            </a:pPr>
            <a:r>
              <a:rPr lang="en-US" sz="2800" dirty="0" smtClean="0"/>
              <a:t>Human Resource Management (10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Robert L. Mathis and John H. Jackson: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Delhi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1423</TotalTime>
  <Words>822</Words>
  <Application>Microsoft Office PowerPoint</Application>
  <PresentationFormat>On-screen Show (4:3)</PresentationFormat>
  <Paragraphs>190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Advances in Human Resource Development and Management</vt:lpstr>
      <vt:lpstr>Recap of lecture 8</vt:lpstr>
      <vt:lpstr>Learning Objectives: Lecture 9</vt:lpstr>
      <vt:lpstr>Performance Management</vt:lpstr>
      <vt:lpstr>The link of Performance Management With Organizational Strategy, Outcomes and Results</vt:lpstr>
      <vt:lpstr>Purposes of Performance Management</vt:lpstr>
      <vt:lpstr>Criteria for Effective Performance Management</vt:lpstr>
      <vt:lpstr>Criteria for Effective Performance Management</vt:lpstr>
      <vt:lpstr>Criteria for Effective Performance Management</vt:lpstr>
      <vt:lpstr>Criteria for Effective Performance Management</vt:lpstr>
      <vt:lpstr>The Process of Performance Management</vt:lpstr>
      <vt:lpstr>Identifying and Measuring  Employee Performance</vt:lpstr>
      <vt:lpstr>Types of Performance Information</vt:lpstr>
      <vt:lpstr>Relevance of Performance Criteria</vt:lpstr>
      <vt:lpstr>Potential Performance Criteria Problems</vt:lpstr>
      <vt:lpstr>Performance Standards</vt:lpstr>
      <vt:lpstr>Performance Standards</vt:lpstr>
      <vt:lpstr>Performance Appraisal</vt:lpstr>
      <vt:lpstr>Typical Division of HR Responsibilities: Performance Appraisal</vt:lpstr>
      <vt:lpstr>The Benefits of Performance Appraisal</vt:lpstr>
      <vt:lpstr>Summary of Lecture 9</vt:lpstr>
      <vt:lpstr>Reference books</vt:lpstr>
      <vt:lpstr>Slide 23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vcomsats</cp:lastModifiedBy>
  <cp:revision>133</cp:revision>
  <dcterms:created xsi:type="dcterms:W3CDTF">2013-05-29T05:42:39Z</dcterms:created>
  <dcterms:modified xsi:type="dcterms:W3CDTF">2013-06-08T09:56:02Z</dcterms:modified>
</cp:coreProperties>
</file>