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sldIdLst>
    <p:sldId id="257" r:id="rId2"/>
    <p:sldId id="280" r:id="rId3"/>
    <p:sldId id="259" r:id="rId4"/>
    <p:sldId id="362" r:id="rId5"/>
    <p:sldId id="324" r:id="rId6"/>
    <p:sldId id="387" r:id="rId7"/>
    <p:sldId id="368" r:id="rId8"/>
    <p:sldId id="388" r:id="rId9"/>
    <p:sldId id="389" r:id="rId10"/>
    <p:sldId id="390" r:id="rId11"/>
    <p:sldId id="391" r:id="rId12"/>
    <p:sldId id="392" r:id="rId13"/>
    <p:sldId id="326" r:id="rId14"/>
    <p:sldId id="375" r:id="rId15"/>
    <p:sldId id="378" r:id="rId16"/>
    <p:sldId id="380" r:id="rId17"/>
    <p:sldId id="381" r:id="rId18"/>
    <p:sldId id="393" r:id="rId19"/>
    <p:sldId id="395" r:id="rId20"/>
    <p:sldId id="382" r:id="rId21"/>
    <p:sldId id="383" r:id="rId22"/>
    <p:sldId id="385" r:id="rId23"/>
    <p:sldId id="321" r:id="rId24"/>
    <p:sldId id="278" r:id="rId25"/>
    <p:sldId id="279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FF3E21A-A6C7-497E-8E19-3CC53FB9844C}" type="datetimeFigureOut">
              <a:rPr lang="en-US" smtClean="0"/>
              <a:pPr/>
              <a:t>6/7/2013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6C6E8-7738-48C7-BF20-C74081DF12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/>
          </p:nvPr>
        </p:nvSpPr>
        <p:spPr>
          <a:ln/>
        </p:spPr>
        <p:txBody>
          <a:bodyPr/>
          <a:lstStyle/>
          <a:p>
            <a:fld id="{4293E343-9619-4D1E-A9DB-C1F7FF07B332}" type="slidenum">
              <a:rPr lang="en-US"/>
              <a:pPr/>
              <a:t>3</a:t>
            </a:fld>
            <a:endParaRPr lang="en-US"/>
          </a:p>
        </p:txBody>
      </p:sp>
      <p:sp>
        <p:nvSpPr>
          <p:cNvPr id="24577" name="Rectangle 1"/>
          <p:cNvSpPr txBox="1"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Rectangle 2"/>
          <p:cNvSpPr txBox="1">
            <a:spLocks noGrp="1" noChangeArrowheads="1"/>
          </p:cNvSpPr>
          <p:nvPr>
            <p:ph type="body" idx="1"/>
          </p:nvPr>
        </p:nvSpPr>
        <p:spPr bwMode="auto">
          <a:xfrm>
            <a:off x="914400" y="4343400"/>
            <a:ext cx="5029200" cy="4208463"/>
          </a:xfrm>
          <a:prstGeom prst="rect">
            <a:avLst/>
          </a:prstGeom>
          <a:noFill/>
          <a:ln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DCA170F-811D-4881-8641-FCA30B77BD90}" type="slidenum">
              <a:rPr lang="en-US" smtClean="0"/>
              <a:pPr/>
              <a:t>5</a:t>
            </a:fld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While the process varies with each organization, there is a strategic approach that should be followed:</a:t>
            </a: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938E0BA0-EE5D-4B00-90A0-5480FB03BD06}" type="slidenum">
              <a:rPr lang="en-US" smtClean="0"/>
              <a:pPr/>
              <a:t>7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D3EA4D6E-BA02-46BB-8AF1-C658D39591D4}" type="slidenum">
              <a:rPr lang="en-US" smtClean="0"/>
              <a:pPr/>
              <a:t>9</a:t>
            </a:fld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Along with validity in general, we need to know whether a selection method is valid in the context in which the organization wants to use it.</a:t>
            </a:r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90E49ED-3E76-4212-9A3D-5EBF81D47384}" type="slidenum">
              <a:rPr lang="en-US" smtClean="0"/>
              <a:pPr/>
              <a:t>11</a:t>
            </a:fld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37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Not only should selection methods such as tests and interview responses accurately predict how well individuals will perform, they should also produce information that actually benefits the organization.</a:t>
            </a:r>
          </a:p>
        </p:txBody>
      </p:sp>
      <p:sp>
        <p:nvSpPr>
          <p:cNvPr id="7373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6E4A256A-671F-4DB6-B996-40478D87E06E}" type="slidenum">
              <a:rPr lang="en-US" smtClean="0"/>
              <a:pPr/>
              <a:t>12</a:t>
            </a:fld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r>
              <a:rPr lang="en-US" smtClean="0">
                <a:ea typeface="ＭＳ Ｐゴシック" pitchFamily="34" charset="-128"/>
              </a:rPr>
              <a:t>The process of selecting employees varies considerably from organization to organization.</a:t>
            </a:r>
          </a:p>
          <a:p>
            <a:r>
              <a:rPr lang="en-US" smtClean="0">
                <a:ea typeface="ＭＳ Ｐゴシック" pitchFamily="34" charset="-128"/>
              </a:rPr>
              <a:t>At most organizations selection includes the steps illustrated in </a:t>
            </a:r>
            <a:r>
              <a:rPr lang="en-US" b="1" smtClean="0">
                <a:ea typeface="ＭＳ Ｐゴシック" pitchFamily="34" charset="-128"/>
              </a:rPr>
              <a:t>Figure 6.1</a:t>
            </a:r>
            <a:r>
              <a:rPr lang="en-US" smtClean="0">
                <a:ea typeface="ＭＳ Ｐゴシック" pitchFamily="34" charset="-128"/>
              </a:rPr>
              <a:t>.</a:t>
            </a:r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/>
          <a:lstStyle/>
          <a:p>
            <a:fld id="{8DF730CD-8835-403E-8F77-A925D5DDDB27}" type="slidenum">
              <a:rPr lang="en-US" smtClean="0"/>
              <a:pPr/>
              <a:t>13</a:t>
            </a:fld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/>
          <a:lstStyle/>
          <a:p>
            <a:endParaRPr lang="en-US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402F2E1-EE5E-4E53-A66B-F9FF112F307C}" type="slidenum">
              <a:rPr lang="en-US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0DE30B-2240-4A4A-B341-6B45B939F510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FB310C-6EBD-4C05-8823-9EFEDF42F1E7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1A4B8D-32CD-469E-AEC9-564B8F808ACF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3E9E1-58B8-4C9E-9B70-50E2E5699118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E8536D-8D8E-4FAC-A0F6-9CA99861D413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AB3AC-C59E-44C2-8A86-95108C3391A8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6A61D7-2A06-4910-9E51-788037E177B2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DBF8FB-00D8-47D1-B81E-EE2E971F1453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8AC8E-2161-428C-A760-9C8885CC5391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58930D-6CB4-4481-BF43-FBFE773E575B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2D06E1-667A-47CD-A9D7-92A20ED904D1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02C28B-E120-4479-8B46-93E1C938CF5B}" type="datetime1">
              <a:rPr lang="en-US" smtClean="0"/>
              <a:pPr/>
              <a:t>6/7/2013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AC123B-E5F6-47BA-94D0-27662FC7483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2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Advances in Human Resource Development and Management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Course code: MGT 712</a:t>
            </a:r>
          </a:p>
          <a:p>
            <a:r>
              <a:rPr lang="en-US" dirty="0" smtClean="0"/>
              <a:t>Lecture 7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 of lecture 6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Labor Market Components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/>
              <a:t>Strategic Recruiting Decisions</a:t>
            </a:r>
          </a:p>
          <a:p>
            <a:pPr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Recruiting Human Resources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Personnel Policies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Recruiting sources</a:t>
            </a:r>
          </a:p>
          <a:p>
            <a:pPr lvl="1"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lang="en-US" dirty="0" smtClean="0">
                <a:ea typeface="ＭＳ Ｐゴシック" pitchFamily="34" charset="-128"/>
              </a:rPr>
              <a:t>Recruiter Traits and Behaviors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Learning Objectives: </a:t>
            </a:r>
            <a:r>
              <a:rPr lang="en-US" dirty="0" smtClean="0"/>
              <a:t>Lecture 7</a:t>
            </a:r>
            <a:endParaRPr lang="en-US" dirty="0"/>
          </a:p>
        </p:txBody>
      </p:sp>
      <p:sp>
        <p:nvSpPr>
          <p:cNvPr id="4098" name="Rectangle 2"/>
          <p:cNvSpPr>
            <a:spLocks noGrp="1" noChangeArrowheads="1"/>
          </p:cNvSpPr>
          <p:nvPr>
            <p:ph idx="1"/>
          </p:nvPr>
        </p:nvSpPr>
        <p:spPr>
          <a:noFill/>
          <a:ln>
            <a:noFill/>
          </a:ln>
        </p:spPr>
        <p:txBody>
          <a:bodyPr anchor="t" anchorCtr="0">
            <a:normAutofit/>
          </a:bodyPr>
          <a:lstStyle/>
          <a:p>
            <a:pPr marL="514350" indent="-514350">
              <a:buNone/>
              <a:defRPr/>
            </a:pPr>
            <a:r>
              <a:rPr lang="en-US" dirty="0" smtClean="0"/>
              <a:t>Why Careful Selection is Important?</a:t>
            </a:r>
          </a:p>
          <a:p>
            <a:pPr marL="514350" indent="-514350"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What is employee selection?</a:t>
            </a:r>
          </a:p>
          <a:p>
            <a:pPr marL="514350" indent="-514350"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Criteria for Measuring the Effectiveness of Selection Tools and Methods</a:t>
            </a:r>
          </a:p>
          <a:p>
            <a:pPr marL="514350" indent="-514350"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The selection process</a:t>
            </a:r>
          </a:p>
          <a:p>
            <a:pPr marL="514350" indent="-514350">
              <a:buNone/>
              <a:defRPr/>
            </a:pPr>
            <a:r>
              <a:rPr lang="en-US" dirty="0" smtClean="0"/>
              <a:t>Screening Applications and Resumes</a:t>
            </a:r>
            <a:endParaRPr lang="en-US" dirty="0" smtClean="0">
              <a:ea typeface="ＭＳ Ｐゴシック" pitchFamily="34" charset="-128"/>
            </a:endParaRPr>
          </a:p>
          <a:p>
            <a:pPr marL="514350" indent="-514350">
              <a:buNone/>
              <a:defRPr/>
            </a:pPr>
            <a:r>
              <a:rPr lang="en-US" dirty="0" smtClean="0"/>
              <a:t>Testing and Reviewing Work Samples</a:t>
            </a:r>
            <a:endParaRPr lang="en-US" dirty="0" smtClean="0">
              <a:ea typeface="ＭＳ Ｐゴシック" pitchFamily="34" charset="-128"/>
            </a:endParaRPr>
          </a:p>
          <a:p>
            <a:pPr marL="514350" indent="-514350">
              <a:buNone/>
              <a:defRPr/>
            </a:pP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E861DC-8DC2-4A35-B545-EDD8030E0D51}" type="slidenum">
              <a:rPr lang="en-US" smtClean="0">
                <a:cs typeface="Arial" charset="0"/>
              </a:rPr>
              <a:pPr/>
              <a:t>3</a:t>
            </a:fld>
            <a:endParaRPr lang="en-US" dirty="0">
              <a:cs typeface="Arial" charset="0"/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B072B2F6-DAFA-4395-BD77-62E6C8D666B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319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Careful Selection is </a:t>
            </a:r>
            <a:r>
              <a:rPr lang="en-US" dirty="0" smtClean="0"/>
              <a:t>Important?</a:t>
            </a:r>
            <a:endParaRPr lang="en-US" dirty="0"/>
          </a:p>
        </p:txBody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Having a pool of applicants, next step is to select the best person</a:t>
            </a:r>
          </a:p>
          <a:p>
            <a:pPr lvl="1"/>
            <a:r>
              <a:rPr lang="en-US" sz="2600" dirty="0" smtClean="0"/>
              <a:t>Employee productivity may be enhanced through</a:t>
            </a:r>
          </a:p>
          <a:p>
            <a:pPr lvl="1"/>
            <a:r>
              <a:rPr lang="en-US" sz="2600" dirty="0" smtClean="0"/>
              <a:t>Hire hard, manage easy</a:t>
            </a:r>
          </a:p>
          <a:p>
            <a:pPr lvl="1"/>
            <a:r>
              <a:rPr lang="en-US" sz="2600" dirty="0" smtClean="0"/>
              <a:t>Good training will not make up for bad selection</a:t>
            </a:r>
          </a:p>
          <a:p>
            <a:pPr lvl="1"/>
            <a:r>
              <a:rPr lang="en-US" sz="2600" dirty="0" smtClean="0"/>
              <a:t>Organizational </a:t>
            </a:r>
            <a:r>
              <a:rPr lang="en-US" sz="2600" dirty="0"/>
              <a:t>performance always depends in part on subordinates having the right skills and attributes.</a:t>
            </a:r>
          </a:p>
          <a:p>
            <a:pPr lvl="1"/>
            <a:r>
              <a:rPr lang="en-US" sz="2600" dirty="0"/>
              <a:t>Recruiting and hiring employees is </a:t>
            </a:r>
            <a:r>
              <a:rPr lang="en-US" sz="2600" dirty="0" smtClean="0"/>
              <a:t>costly</a:t>
            </a:r>
          </a:p>
          <a:p>
            <a:pPr lvl="1"/>
            <a:r>
              <a:rPr lang="en-US" sz="2600" dirty="0" smtClean="0"/>
              <a:t>To avoid lawsuits, nondiscriminatory </a:t>
            </a:r>
            <a:r>
              <a:rPr lang="en-US" sz="2600" dirty="0"/>
              <a:t>selection </a:t>
            </a:r>
            <a:r>
              <a:rPr lang="en-US" sz="2600" dirty="0" smtClean="0"/>
              <a:t>procedures is must</a:t>
            </a:r>
          </a:p>
          <a:p>
            <a:pPr lvl="1"/>
            <a:r>
              <a:rPr lang="en-US" sz="2600" dirty="0" smtClean="0"/>
              <a:t>The </a:t>
            </a:r>
            <a:r>
              <a:rPr lang="en-US" sz="2600" dirty="0"/>
              <a:t>liability of negligent hiring of workers with questionable backgrounds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352800" y="6356350"/>
            <a:ext cx="2895600" cy="365125"/>
          </a:xfrm>
        </p:spPr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>
          <a:xfrm>
            <a:off x="635000" y="274638"/>
            <a:ext cx="8229600" cy="1143000"/>
          </a:xfrm>
          <a:ln>
            <a:headEnd/>
            <a:tailEnd/>
          </a:ln>
        </p:spPr>
        <p:txBody>
          <a:bodyPr anchor="t"/>
          <a:lstStyle/>
          <a:p>
            <a:r>
              <a:rPr lang="en-US" dirty="0" smtClean="0">
                <a:ea typeface="ＭＳ Ｐゴシック" pitchFamily="34" charset="-128"/>
              </a:rPr>
              <a:t>Selection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The process through which organizations make decisions about who will or will not be allowed to join the organization.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Selection begins with the candidates identified through recruitment.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It attempts to reduce their number to the individuals best qualified to perform available jobs.</a:t>
            </a:r>
          </a:p>
          <a:p>
            <a:pPr lvl="1">
              <a:lnSpc>
                <a:spcPct val="90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It ends with the selected individuals placed in jobs with the organization.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pc="-150" dirty="0" smtClean="0">
                <a:latin typeface="+mn-lt"/>
              </a:rPr>
              <a:t>Typical Division of HR Responsibilities: Selection</a:t>
            </a:r>
            <a:endParaRPr lang="en-US" spc="-150" dirty="0">
              <a:latin typeface="+mn-l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524000"/>
            <a:ext cx="8229600" cy="46481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>
            <a:noAutofit/>
          </a:bodyPr>
          <a:lstStyle/>
          <a:p>
            <a:r>
              <a:rPr lang="en-US" sz="3600" dirty="0" smtClean="0">
                <a:ea typeface="ＭＳ Ｐゴシック" pitchFamily="34" charset="-128"/>
              </a:rPr>
              <a:t>A Strategic Approach</a:t>
            </a:r>
            <a:br>
              <a:rPr lang="en-US" sz="3600" dirty="0" smtClean="0">
                <a:ea typeface="ＭＳ Ｐゴシック" pitchFamily="34" charset="-128"/>
              </a:rPr>
            </a:br>
            <a:r>
              <a:rPr lang="en-US" sz="3600" dirty="0" smtClean="0">
                <a:ea typeface="ＭＳ Ｐゴシック" pitchFamily="34" charset="-128"/>
              </a:rPr>
              <a:t>to Personnel Selection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To design a dependable selection process, organizations are to: 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Identify determinants of effective job performance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What employee specifications are required to achieve that performance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A selection criterion is a characteristic that a person must have to do the job successfully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An ideal selection process is one that: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Supports organization’s job descriptions</a:t>
            </a:r>
          </a:p>
          <a:p>
            <a:pPr lvl="1">
              <a:defRPr/>
            </a:pPr>
            <a:r>
              <a:rPr lang="en-US" dirty="0" smtClean="0">
                <a:ea typeface="ＭＳ Ｐゴシック" pitchFamily="34" charset="-128"/>
              </a:rPr>
              <a:t>Lets the organization to identify people who have the necessary KSAOs</a:t>
            </a:r>
          </a:p>
          <a:p>
            <a:pPr lvl="1">
              <a:defRPr/>
            </a:pPr>
            <a:endParaRPr lang="en-US" dirty="0" smtClean="0">
              <a:ea typeface="ＭＳ Ｐゴシック" pitchFamily="34" charset="-128"/>
            </a:endParaRPr>
          </a:p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This kind of strategic approach to selection requires ways to measure the effectiveness of the selection tools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dirty="0" smtClean="0">
                <a:ea typeface="ＭＳ Ｐゴシック" pitchFamily="34" charset="-128"/>
              </a:rPr>
              <a:t>Criteria for Measuring the Effectiveness of Selection Tools and Methods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905000"/>
            <a:ext cx="8229600" cy="4525963"/>
          </a:xfrm>
        </p:spPr>
        <p:txBody>
          <a:bodyPr/>
          <a:lstStyle/>
          <a:p>
            <a:r>
              <a:rPr lang="en-US" dirty="0" smtClean="0"/>
              <a:t>The method provides reliable information</a:t>
            </a:r>
          </a:p>
          <a:p>
            <a:r>
              <a:rPr lang="en-US" dirty="0" smtClean="0"/>
              <a:t>The method provides valid information</a:t>
            </a:r>
          </a:p>
          <a:p>
            <a:pPr lvl="0"/>
            <a:r>
              <a:rPr lang="en-US" dirty="0" smtClean="0"/>
              <a:t>The information can be generalized to apply to the candidates</a:t>
            </a:r>
          </a:p>
          <a:p>
            <a:pPr lvl="0"/>
            <a:r>
              <a:rPr lang="en-US" dirty="0" smtClean="0"/>
              <a:t>The method offers high utility</a:t>
            </a:r>
          </a:p>
          <a:p>
            <a:pPr lvl="0"/>
            <a:r>
              <a:rPr lang="en-US" dirty="0" smtClean="0"/>
              <a:t>The selection criteria are legal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/>
          <a:lstStyle/>
          <a:p>
            <a:r>
              <a:rPr lang="en-US" smtClean="0">
                <a:ea typeface="ＭＳ Ｐゴシック" pitchFamily="34" charset="-128"/>
              </a:rPr>
              <a:t>Reliability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  <a:defRPr/>
            </a:pPr>
            <a:r>
              <a:rPr lang="en-US" dirty="0" smtClean="0">
                <a:ea typeface="ＭＳ Ｐゴシック" pitchFamily="34" charset="-128"/>
              </a:rPr>
              <a:t>The extent to which a measurement is free from random error.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A reliable measurement generates consistent results.</a:t>
            </a:r>
            <a:r>
              <a:rPr lang="en-US" dirty="0" smtClean="0"/>
              <a:t> </a:t>
            </a:r>
          </a:p>
          <a:p>
            <a:pPr lvl="1">
              <a:defRPr/>
            </a:pPr>
            <a:r>
              <a:rPr lang="en-US" dirty="0" smtClean="0"/>
              <a:t>The consistency of scores obtained by the same person when retested with the identical or equivalent tests.</a:t>
            </a:r>
          </a:p>
          <a:p>
            <a:pPr lvl="1"/>
            <a:r>
              <a:rPr lang="en-US" dirty="0" smtClean="0"/>
              <a:t>Are the test results stable over time?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The extent to which the performance on a measure (such as a test score) is related to what the measure is designed to assess (such as job performance)- typing speed for data entry jobs</a:t>
            </a:r>
          </a:p>
          <a:p>
            <a:r>
              <a:rPr lang="en-US" dirty="0" smtClean="0"/>
              <a:t>Does the test actually measure what we need for it to measure?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>
          <a:xfrm>
            <a:off x="612775" y="274638"/>
            <a:ext cx="8229600" cy="1143000"/>
          </a:xfrm>
          <a:ln>
            <a:headEnd/>
            <a:tailEnd/>
          </a:ln>
        </p:spPr>
        <p:txBody>
          <a:bodyPr anchor="t"/>
          <a:lstStyle/>
          <a:p>
            <a:r>
              <a:rPr lang="en-US" smtClean="0">
                <a:ea typeface="ＭＳ Ｐゴシック" pitchFamily="34" charset="-128"/>
              </a:rPr>
              <a:t>Ability to Generalize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A </a:t>
            </a:r>
            <a:r>
              <a:rPr lang="en-US" dirty="0" err="1" smtClean="0">
                <a:ea typeface="ＭＳ Ｐゴシック" pitchFamily="34" charset="-128"/>
              </a:rPr>
              <a:t>generalizable</a:t>
            </a:r>
            <a:r>
              <a:rPr lang="en-US" dirty="0" smtClean="0">
                <a:ea typeface="ＭＳ Ｐゴシック" pitchFamily="34" charset="-128"/>
              </a:rPr>
              <a:t> selection method applies not only to the conditions in which the method was originally developed – job, organization, people, time period, etc.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It also applies to other organizations, jobs, applicants, etc.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Research supports that intelligence and thinking skills can be generalized in many jobs</a:t>
            </a:r>
          </a:p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>
          <a:ln>
            <a:headEnd/>
            <a:tailEnd/>
          </a:ln>
        </p:spPr>
        <p:txBody>
          <a:bodyPr anchor="t"/>
          <a:lstStyle/>
          <a:p>
            <a:r>
              <a:rPr lang="en-US" smtClean="0">
                <a:ea typeface="ＭＳ Ｐゴシック" pitchFamily="34" charset="-128"/>
              </a:rPr>
              <a:t>Practical Value and Utility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95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An important consideration is the </a:t>
            </a:r>
            <a:r>
              <a:rPr lang="en-US" i="1" dirty="0" smtClean="0">
                <a:ea typeface="ＭＳ Ｐゴシック" pitchFamily="34" charset="-128"/>
              </a:rPr>
              <a:t>cost</a:t>
            </a:r>
            <a:r>
              <a:rPr lang="en-US" dirty="0" smtClean="0">
                <a:ea typeface="ＭＳ Ｐゴシック" pitchFamily="34" charset="-128"/>
              </a:rPr>
              <a:t> of using the selection method</a:t>
            </a:r>
          </a:p>
          <a:p>
            <a:pPr>
              <a:lnSpc>
                <a:spcPct val="95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Selection methods should cost significantly less than the benefits of hiring new employees.</a:t>
            </a:r>
          </a:p>
          <a:p>
            <a:pPr>
              <a:lnSpc>
                <a:spcPct val="95000"/>
              </a:lnSpc>
              <a:defRPr/>
            </a:pPr>
            <a:r>
              <a:rPr lang="en-US" dirty="0" smtClean="0">
                <a:ea typeface="ＭＳ Ｐゴシック" pitchFamily="34" charset="-128"/>
              </a:rPr>
              <a:t>Methods that provide economic value greater than the cost of using them are said to have utility.</a:t>
            </a:r>
          </a:p>
          <a:p>
            <a:r>
              <a:rPr lang="en-US" dirty="0" smtClean="0"/>
              <a:t>Selection of sales person for million dollar sales </a:t>
            </a:r>
            <a:r>
              <a:rPr lang="en-US" dirty="0" err="1" smtClean="0"/>
              <a:t>vs</a:t>
            </a:r>
            <a:r>
              <a:rPr lang="en-US" dirty="0" smtClean="0"/>
              <a:t> staff of a fast food restaurant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657225" y="274638"/>
            <a:ext cx="8229600" cy="1143000"/>
          </a:xfrm>
          <a:ln>
            <a:headEnd/>
            <a:tailEnd/>
          </a:ln>
        </p:spPr>
        <p:txBody>
          <a:bodyPr anchor="t"/>
          <a:lstStyle/>
          <a:p>
            <a:pPr algn="l"/>
            <a:r>
              <a:rPr lang="en-US" sz="3800" dirty="0" smtClean="0">
                <a:ea typeface="ＭＳ Ｐゴシック" pitchFamily="34" charset="-128"/>
              </a:rPr>
              <a:t>Steps in the Selection Process</a:t>
            </a:r>
          </a:p>
        </p:txBody>
      </p:sp>
      <p:pic>
        <p:nvPicPr>
          <p:cNvPr id="4" name="Content Placeholder 3" descr="noe34255_0601.jpg"/>
          <p:cNvPicPr>
            <a:picLocks noGrp="1" noChangeAspect="1"/>
          </p:cNvPicPr>
          <p:nvPr>
            <p:ph idx="1"/>
          </p:nvPr>
        </p:nvPicPr>
        <p:blipFill>
          <a:blip r:embed="rId4" cstate="print">
            <a:lum bright="-4000"/>
          </a:blip>
          <a:srcRect t="-46815" b="-46815"/>
          <a:stretch>
            <a:fillRect/>
          </a:stretch>
        </p:blipFill>
        <p:spPr bwMode="auto">
          <a:xfrm>
            <a:off x="657225" y="1600200"/>
            <a:ext cx="8229600" cy="4800600"/>
          </a:xfrm>
          <a:solidFill>
            <a:srgbClr val="FFAE37"/>
          </a:solidFill>
          <a:ln w="38100" cap="sq"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Screening Applications and 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smtClean="0"/>
              <a:t>Individuals show their job interest while organizations seek background information on applicants through:</a:t>
            </a:r>
          </a:p>
          <a:p>
            <a:pPr lvl="1"/>
            <a:r>
              <a:rPr lang="en-US" dirty="0" smtClean="0"/>
              <a:t>Job applications </a:t>
            </a:r>
          </a:p>
          <a:p>
            <a:pPr lvl="1"/>
            <a:r>
              <a:rPr lang="en-US" dirty="0" smtClean="0"/>
              <a:t>Resume</a:t>
            </a:r>
          </a:p>
          <a:p>
            <a:r>
              <a:rPr lang="en-US" dirty="0" smtClean="0"/>
              <a:t>Organizations get reasonably accurate information by combining applications and resumes with background checks and well-designed interviews</a:t>
            </a:r>
          </a:p>
          <a:p>
            <a:r>
              <a:rPr lang="en-US" dirty="0" smtClean="0"/>
              <a:t>There may be some pre-employment screening</a:t>
            </a:r>
          </a:p>
          <a:p>
            <a:pPr lvl="1"/>
            <a:r>
              <a:rPr lang="en-US" dirty="0" smtClean="0"/>
              <a:t>Verify minimum qualifications</a:t>
            </a:r>
          </a:p>
          <a:p>
            <a:pPr lvl="1"/>
            <a:r>
              <a:rPr lang="en-US" dirty="0" smtClean="0"/>
              <a:t>Driving license</a:t>
            </a:r>
          </a:p>
          <a:p>
            <a:r>
              <a:rPr lang="en-US" dirty="0" smtClean="0"/>
              <a:t>Electronic pre-screening</a:t>
            </a:r>
          </a:p>
          <a:p>
            <a:pPr lvl="1"/>
            <a:r>
              <a:rPr lang="en-US" dirty="0" smtClean="0"/>
              <a:t>Scanning resumes and applications</a:t>
            </a:r>
          </a:p>
          <a:p>
            <a:r>
              <a:rPr lang="en-US" dirty="0" smtClean="0"/>
              <a:t>Screening criteria must be job related</a:t>
            </a:r>
          </a:p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Screening Applications and 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Application Form</a:t>
            </a:r>
          </a:p>
          <a:p>
            <a:pPr>
              <a:defRPr/>
            </a:pPr>
            <a:r>
              <a:rPr lang="en-US" dirty="0" smtClean="0">
                <a:ea typeface="ＭＳ Ｐゴシック" pitchFamily="34" charset="-128"/>
              </a:rPr>
              <a:t>It has certain standard categories of information: Contact information, Work experience, Educational background, Technical experience, Memberships in professional or trade groups</a:t>
            </a:r>
          </a:p>
          <a:p>
            <a:r>
              <a:rPr lang="en-US" dirty="0" smtClean="0"/>
              <a:t>Purposes:</a:t>
            </a:r>
          </a:p>
          <a:p>
            <a:pPr lvl="1"/>
            <a:r>
              <a:rPr lang="en-US" dirty="0" smtClean="0"/>
              <a:t>Record of applicant’s interest in the job</a:t>
            </a:r>
          </a:p>
          <a:p>
            <a:pPr lvl="1"/>
            <a:r>
              <a:rPr lang="en-US" dirty="0" smtClean="0"/>
              <a:t>Provides a profile of the applicant</a:t>
            </a:r>
          </a:p>
          <a:p>
            <a:pPr lvl="1"/>
            <a:r>
              <a:rPr lang="en-US" dirty="0" smtClean="0"/>
              <a:t>Basic record for applicants who are hired</a:t>
            </a:r>
          </a:p>
          <a:p>
            <a:r>
              <a:rPr lang="en-US" dirty="0" smtClean="0"/>
              <a:t>Application Disclaimers and Notices</a:t>
            </a:r>
          </a:p>
          <a:p>
            <a:pPr lvl="1"/>
            <a:r>
              <a:rPr lang="en-US" dirty="0" smtClean="0"/>
              <a:t>Indicates the right of the employer or employee to terminate the employment relationship without cause or notice</a:t>
            </a:r>
          </a:p>
          <a:p>
            <a:pPr lvl="1"/>
            <a:r>
              <a:rPr lang="en-US" dirty="0" smtClean="0"/>
              <a:t>Obtains applicant’s permission of contact references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99B5509E-E7DD-4988-90DC-B018C36A2CE7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342022" name="Picture 6" descr="C:\My Documents\PowerPoint Files\Books\South-Western\HRM10e\HRM10e GIFS\08-06.gif"/>
          <p:cNvPicPr>
            <a:picLocks noChangeAspect="1" noChangeArrowheads="1"/>
          </p:cNvPicPr>
          <p:nvPr/>
        </p:nvPicPr>
        <p:blipFill>
          <a:blip r:embed="rId3" cstate="print"/>
          <a:srcRect l="1042" t="769" b="48077"/>
          <a:stretch>
            <a:fillRect/>
          </a:stretch>
        </p:blipFill>
        <p:spPr bwMode="auto">
          <a:xfrm>
            <a:off x="741363" y="838200"/>
            <a:ext cx="7691437" cy="5383213"/>
          </a:xfrm>
          <a:prstGeom prst="rect">
            <a:avLst/>
          </a:prstGeom>
          <a:noFill/>
          <a:ln w="38100">
            <a:solidFill>
              <a:srgbClr val="CC6600"/>
            </a:solidFill>
            <a:miter lim="800000"/>
            <a:headEnd/>
            <a:tailEnd/>
          </a:ln>
        </p:spPr>
      </p:pic>
      <p:sp>
        <p:nvSpPr>
          <p:cNvPr id="342018" name="AutoShap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2971800" cy="1143000"/>
          </a:xfrm>
          <a:ln/>
        </p:spPr>
        <p:txBody>
          <a:bodyPr/>
          <a:lstStyle/>
          <a:p>
            <a:r>
              <a:rPr lang="en-US" sz="2000" i="1" dirty="0"/>
              <a:t>Sample Application Form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48000" y="6356350"/>
            <a:ext cx="2895600" cy="365125"/>
          </a:xfrm>
        </p:spPr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7430CA31-1562-4E74-8C36-E2E9B51EE7BE}" type="slidenum">
              <a:rPr lang="en-US" smtClean="0"/>
              <a:pPr/>
              <a:t>17</a:t>
            </a:fld>
            <a:endParaRPr lang="en-US" dirty="0"/>
          </a:p>
        </p:txBody>
      </p:sp>
      <p:pic>
        <p:nvPicPr>
          <p:cNvPr id="404482" name="Picture 2" descr="C:\My Documents\PowerPoint Files\Books\South-Western\HRM10e\HRM10e GIFS\08-06.gif"/>
          <p:cNvPicPr>
            <a:picLocks noChangeAspect="1" noChangeArrowheads="1"/>
          </p:cNvPicPr>
          <p:nvPr/>
        </p:nvPicPr>
        <p:blipFill>
          <a:blip r:embed="rId3" cstate="print"/>
          <a:srcRect l="1042" t="51538"/>
          <a:stretch>
            <a:fillRect/>
          </a:stretch>
        </p:blipFill>
        <p:spPr bwMode="auto">
          <a:xfrm>
            <a:off x="779463" y="1196975"/>
            <a:ext cx="7615237" cy="5051425"/>
          </a:xfrm>
          <a:prstGeom prst="rect">
            <a:avLst/>
          </a:prstGeom>
          <a:noFill/>
          <a:ln w="38100">
            <a:solidFill>
              <a:srgbClr val="CC6600"/>
            </a:solidFill>
            <a:miter lim="800000"/>
            <a:headEnd/>
            <a:tailEnd/>
          </a:ln>
        </p:spPr>
      </p:pic>
      <p:sp>
        <p:nvSpPr>
          <p:cNvPr id="404485" name="AutoShape 5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/>
          <a:lstStyle/>
          <a:p>
            <a:r>
              <a:rPr lang="en-US" sz="2400"/>
              <a:t>Sample Application Form (cont’d)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971800" y="6356350"/>
            <a:ext cx="2895600" cy="365125"/>
          </a:xfrm>
        </p:spPr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Screening Applications and Resumes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181600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en-US" dirty="0" smtClean="0"/>
              <a:t>Resume</a:t>
            </a:r>
          </a:p>
          <a:p>
            <a:r>
              <a:rPr lang="en-US" dirty="0" smtClean="0"/>
              <a:t>A usual way through which applicants introduce themselves to employers</a:t>
            </a:r>
          </a:p>
          <a:p>
            <a:r>
              <a:rPr lang="en-US" dirty="0" smtClean="0"/>
              <a:t>It has certain drawbacks for organizations- the content of the information and the way it is presented</a:t>
            </a:r>
          </a:p>
          <a:p>
            <a:r>
              <a:rPr lang="en-US" dirty="0" smtClean="0"/>
              <a:t>By reviewing application forms and resumes, HR personnel can: </a:t>
            </a:r>
          </a:p>
          <a:p>
            <a:pPr lvl="1"/>
            <a:r>
              <a:rPr lang="en-US" dirty="0" smtClean="0"/>
              <a:t>Identify the candidates with minimum requirement for education background and related work experience</a:t>
            </a:r>
          </a:p>
          <a:p>
            <a:pPr lvl="1"/>
            <a:r>
              <a:rPr lang="en-US" dirty="0" smtClean="0"/>
              <a:t>Rank applicants</a:t>
            </a:r>
          </a:p>
          <a:p>
            <a:r>
              <a:rPr lang="en-US" dirty="0" smtClean="0"/>
              <a:t>Organizations tend to decide against applicants whose resume are unclear or full of mistakes</a:t>
            </a:r>
          </a:p>
          <a:p>
            <a:r>
              <a:rPr lang="en-US" dirty="0" smtClean="0"/>
              <a:t>Applicants can highlight accomplishments that might not show up in application form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Testing and Reviewing Work Samples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Aptitude Tests: </a:t>
            </a:r>
          </a:p>
          <a:p>
            <a:pPr marL="971550" lvl="1" indent="-514350"/>
            <a:r>
              <a:rPr lang="en-US" dirty="0" smtClean="0">
                <a:solidFill>
                  <a:srgbClr val="000000"/>
                </a:solidFill>
              </a:rPr>
              <a:t>Assess how well a person can learn or acquire skills and abilities.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Achievement Tests </a:t>
            </a:r>
          </a:p>
          <a:p>
            <a:pPr lvl="1"/>
            <a:r>
              <a:rPr lang="en-US" dirty="0" smtClean="0"/>
              <a:t>Measure a person’s existing knowledge and skills</a:t>
            </a:r>
          </a:p>
          <a:p>
            <a:pPr lvl="1"/>
            <a:r>
              <a:rPr lang="en-US" dirty="0" smtClean="0"/>
              <a:t>used to select civil servants</a:t>
            </a:r>
          </a:p>
          <a:p>
            <a:pPr>
              <a:buNone/>
            </a:pPr>
            <a:r>
              <a:rPr lang="en-US" dirty="0" smtClean="0"/>
              <a:t>Cognitive Ability (Intelligence) Tests</a:t>
            </a:r>
          </a:p>
          <a:p>
            <a:pPr lvl="1"/>
            <a:r>
              <a:rPr lang="en-US" dirty="0" smtClean="0"/>
              <a:t>Measure an individual’s thinking, memory, reasoning, and verbal and mathematical abilities.</a:t>
            </a:r>
          </a:p>
          <a:p>
            <a:pPr lvl="1"/>
            <a:r>
              <a:rPr lang="en-US" dirty="0" smtClean="0"/>
              <a:t>Are specially valid for complex jobs and for those requiring adaptability in changing circumstances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>
          <a:xfrm>
            <a:off x="3505200" y="6356350"/>
            <a:ext cx="2133600" cy="365125"/>
          </a:xfrm>
        </p:spPr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>
          <a:xfrm>
            <a:off x="6248400" y="6356350"/>
            <a:ext cx="2895600" cy="365125"/>
          </a:xfrm>
        </p:spPr>
        <p:txBody>
          <a:bodyPr/>
          <a:lstStyle/>
          <a:p>
            <a:fld id="{A0081B46-CEE9-46EC-8049-7E56E8C18920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379906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dirty="0" smtClean="0"/>
              <a:t>Testing and Reviewing Work Samples</a:t>
            </a:r>
            <a:endParaRPr lang="en-US" dirty="0"/>
          </a:p>
        </p:txBody>
      </p:sp>
      <p:sp>
        <p:nvSpPr>
          <p:cNvPr id="3799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Physical Ability Tests</a:t>
            </a:r>
          </a:p>
          <a:p>
            <a:pPr lvl="1"/>
            <a:r>
              <a:rPr lang="en-US" dirty="0" smtClean="0"/>
              <a:t>Measure strength, endurance, and muscular movement</a:t>
            </a:r>
          </a:p>
          <a:p>
            <a:r>
              <a:rPr lang="en-US" dirty="0" smtClean="0"/>
              <a:t>Psychomotor Tests</a:t>
            </a:r>
          </a:p>
          <a:p>
            <a:pPr lvl="1"/>
            <a:r>
              <a:rPr lang="en-US" dirty="0" smtClean="0"/>
              <a:t>Measure dexterity, hand-eye coordination, arm-hand steadiness, and other factors.</a:t>
            </a:r>
          </a:p>
          <a:p>
            <a:pPr>
              <a:buNone/>
            </a:pPr>
            <a:r>
              <a:rPr lang="en-US" dirty="0" smtClean="0"/>
              <a:t>Physical ability and psychomotor tests: </a:t>
            </a:r>
          </a:p>
          <a:p>
            <a:pPr lvl="1"/>
            <a:r>
              <a:rPr lang="en-US" dirty="0" smtClean="0"/>
              <a:t>Are essential for effective performance at certain jobs and to avoid injury</a:t>
            </a:r>
          </a:p>
          <a:p>
            <a:pPr lvl="1"/>
            <a:r>
              <a:rPr lang="en-US" dirty="0" smtClean="0"/>
              <a:t>May discriminate women and persons with disabilities</a:t>
            </a:r>
          </a:p>
          <a:p>
            <a:pPr lvl="1"/>
            <a:r>
              <a:rPr lang="en-US" dirty="0" smtClean="0"/>
              <a:t>Abilities tested must be job relevant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76B03D3-180C-4D3E-BEC8-26451332878D}" type="slidenum">
              <a:rPr lang="en-US" smtClean="0"/>
              <a:pPr/>
              <a:t>21</a:t>
            </a:fld>
            <a:endParaRPr lang="en-US" dirty="0"/>
          </a:p>
        </p:txBody>
      </p:sp>
      <p:sp>
        <p:nvSpPr>
          <p:cNvPr id="381954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dirty="0" smtClean="0"/>
              <a:t>Testing and Reviewing Work Samples</a:t>
            </a:r>
            <a:endParaRPr lang="en-US" dirty="0"/>
          </a:p>
        </p:txBody>
      </p:sp>
      <p:sp>
        <p:nvSpPr>
          <p:cNvPr id="38195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US" b="1" dirty="0" smtClean="0"/>
              <a:t>Job Performance Tests and Work Samples</a:t>
            </a:r>
          </a:p>
          <a:p>
            <a:pPr>
              <a:buNone/>
            </a:pPr>
            <a:r>
              <a:rPr lang="en-US" dirty="0" smtClean="0"/>
              <a:t>Certain jobs require specialized skills- operating a certain machine, handling phone calls, designing ads</a:t>
            </a:r>
          </a:p>
          <a:p>
            <a:r>
              <a:rPr lang="en-US" dirty="0" smtClean="0"/>
              <a:t>Work </a:t>
            </a:r>
            <a:r>
              <a:rPr lang="en-US" dirty="0"/>
              <a:t>Sample Tests</a:t>
            </a:r>
          </a:p>
          <a:p>
            <a:pPr lvl="1"/>
            <a:r>
              <a:rPr lang="en-US" dirty="0"/>
              <a:t>Require an applicant to perform a simulated </a:t>
            </a:r>
            <a:r>
              <a:rPr lang="en-US" dirty="0" smtClean="0"/>
              <a:t>task- Keyboarding, in-basket tests</a:t>
            </a:r>
          </a:p>
          <a:p>
            <a:pPr lvl="1"/>
            <a:r>
              <a:rPr lang="en-US" dirty="0" smtClean="0"/>
              <a:t>For certain  jobs candidates may show existing samples of their work- graphic designers and writers</a:t>
            </a:r>
            <a:endParaRPr lang="en-US" dirty="0"/>
          </a:p>
          <a:p>
            <a:r>
              <a:rPr lang="en-US" dirty="0"/>
              <a:t>Assessment Centers</a:t>
            </a:r>
          </a:p>
          <a:p>
            <a:pPr lvl="1"/>
            <a:r>
              <a:rPr lang="en-US" dirty="0"/>
              <a:t>A series of evaluation exercises and tests used for the selection and development of managerial personnel.</a:t>
            </a:r>
          </a:p>
          <a:p>
            <a:pPr lvl="1"/>
            <a:r>
              <a:rPr lang="en-US" dirty="0"/>
              <a:t>Multiple raters assess participants in multiple exercises and </a:t>
            </a:r>
            <a:r>
              <a:rPr lang="en-US" dirty="0" smtClean="0"/>
              <a:t>problems</a:t>
            </a:r>
          </a:p>
          <a:p>
            <a:pPr lvl="1"/>
            <a:r>
              <a:rPr lang="en-US" dirty="0" smtClean="0"/>
              <a:t>These exercises and problems should be related </a:t>
            </a:r>
            <a:r>
              <a:rPr lang="en-US" dirty="0"/>
              <a:t>to the jobs for which the individuals are being </a:t>
            </a:r>
            <a:r>
              <a:rPr lang="en-US" dirty="0" smtClean="0"/>
              <a:t>screened</a:t>
            </a:r>
          </a:p>
          <a:p>
            <a:r>
              <a:rPr lang="en-US" dirty="0" smtClean="0"/>
              <a:t>Job performance tests are: </a:t>
            </a:r>
          </a:p>
          <a:p>
            <a:pPr lvl="1"/>
            <a:r>
              <a:rPr lang="en-US" dirty="0" smtClean="0"/>
              <a:t>Valid because they are job specific </a:t>
            </a:r>
          </a:p>
          <a:p>
            <a:pPr lvl="1"/>
            <a:r>
              <a:rPr lang="en-US" dirty="0" smtClean="0"/>
              <a:t>Highly valid when combined with cognitive ability test and structured interviews</a:t>
            </a: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Lecture 7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880BB45-309E-468B-94F7-B8223F55EACE}" type="slidenum">
              <a:rPr lang="en-US" smtClean="0"/>
              <a:pPr/>
              <a:t>22</a:t>
            </a:fld>
            <a:endParaRPr lang="en-US" dirty="0"/>
          </a:p>
        </p:txBody>
      </p:sp>
      <p:sp>
        <p:nvSpPr>
          <p:cNvPr id="382978" name="AutoShape 2"/>
          <p:cNvSpPr>
            <a:spLocks noGrp="1" noChangeArrowheads="1"/>
          </p:cNvSpPr>
          <p:nvPr>
            <p:ph type="title"/>
          </p:nvPr>
        </p:nvSpPr>
        <p:spPr>
          <a:ln/>
        </p:spPr>
        <p:txBody>
          <a:bodyPr>
            <a:normAutofit fontScale="90000"/>
          </a:bodyPr>
          <a:lstStyle/>
          <a:p>
            <a:r>
              <a:rPr lang="en-US" dirty="0" smtClean="0"/>
              <a:t>Testing and Reviewing Work Samples</a:t>
            </a:r>
            <a:endParaRPr lang="en-US" dirty="0"/>
          </a:p>
        </p:txBody>
      </p:sp>
      <p:sp>
        <p:nvSpPr>
          <p:cNvPr id="3829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4419600" cy="4525963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Personality Tests</a:t>
            </a:r>
          </a:p>
          <a:p>
            <a:pPr lvl="1"/>
            <a:r>
              <a:rPr lang="en-US" dirty="0" smtClean="0"/>
              <a:t>Big Five personality traits</a:t>
            </a:r>
          </a:p>
          <a:p>
            <a:pPr lvl="1"/>
            <a:r>
              <a:rPr lang="en-US" dirty="0" smtClean="0"/>
              <a:t>People who score high on conscientiousness tend to excel at work</a:t>
            </a:r>
          </a:p>
          <a:p>
            <a:pPr lvl="1"/>
            <a:r>
              <a:rPr lang="en-US" dirty="0" smtClean="0"/>
              <a:t>For people related jobs like sales and management, extroversion and agreeableness seem to be associated with success</a:t>
            </a:r>
            <a:endParaRPr lang="en-US" dirty="0"/>
          </a:p>
        </p:txBody>
      </p:sp>
      <p:pic>
        <p:nvPicPr>
          <p:cNvPr id="6" name="Picture 6" descr="C:\My Documents\PowerPoint Files\Books\South-Western\HRM10e\HRM10e GIFS\08-08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1600200"/>
            <a:ext cx="3962400" cy="4848225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 bwMode="auto">
          <a:xfrm>
            <a:off x="612775" y="274638"/>
            <a:ext cx="8229600" cy="1143000"/>
          </a:xfrm>
          <a:ln>
            <a:headEnd/>
            <a:tailEnd/>
          </a:ln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en-US" dirty="0" smtClean="0">
                <a:ea typeface="ＭＳ Ｐゴシック" pitchFamily="34" charset="-128"/>
              </a:rPr>
              <a:t>Summary of Lecture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775" y="1600200"/>
            <a:ext cx="8229600" cy="4800600"/>
          </a:xfrm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514350" indent="-514350">
              <a:buNone/>
              <a:defRPr/>
            </a:pPr>
            <a:r>
              <a:rPr lang="en-US" sz="2800" dirty="0" smtClean="0"/>
              <a:t>Why Careful Selection is Important?</a:t>
            </a:r>
          </a:p>
          <a:p>
            <a:pPr marL="514350" indent="-514350">
              <a:buNone/>
              <a:defRPr/>
            </a:pPr>
            <a:r>
              <a:rPr lang="en-US" sz="2800" dirty="0" smtClean="0">
                <a:ea typeface="ＭＳ Ｐゴシック" pitchFamily="34" charset="-128"/>
              </a:rPr>
              <a:t>What is employee selection?</a:t>
            </a:r>
          </a:p>
          <a:p>
            <a:pPr marL="514350" indent="-514350">
              <a:buNone/>
              <a:defRPr/>
            </a:pPr>
            <a:r>
              <a:rPr lang="en-US" sz="2800" dirty="0" smtClean="0">
                <a:ea typeface="ＭＳ Ｐゴシック" pitchFamily="34" charset="-128"/>
              </a:rPr>
              <a:t>Criteria for Measuring the Effectiveness of Selection Tools and Methods</a:t>
            </a:r>
          </a:p>
          <a:p>
            <a:pPr marL="514350" indent="-514350">
              <a:buNone/>
              <a:defRPr/>
            </a:pPr>
            <a:r>
              <a:rPr lang="en-US" sz="2800" dirty="0" smtClean="0">
                <a:ea typeface="ＭＳ Ｐゴシック" pitchFamily="34" charset="-128"/>
              </a:rPr>
              <a:t>The selection process</a:t>
            </a:r>
          </a:p>
          <a:p>
            <a:pPr marL="514350" indent="-514350">
              <a:buNone/>
              <a:defRPr/>
            </a:pPr>
            <a:r>
              <a:rPr lang="en-US" sz="2800" dirty="0" smtClean="0"/>
              <a:t>Screening Applications and Resumes</a:t>
            </a:r>
            <a:endParaRPr lang="en-US" sz="2800" dirty="0" smtClean="0">
              <a:ea typeface="ＭＳ Ｐゴシック" pitchFamily="34" charset="-128"/>
            </a:endParaRPr>
          </a:p>
          <a:p>
            <a:pPr marL="514350" indent="-514350">
              <a:buNone/>
              <a:defRPr/>
            </a:pPr>
            <a:r>
              <a:rPr lang="en-US" sz="2800" dirty="0" smtClean="0"/>
              <a:t>Testing and Reviewing Work Samples</a:t>
            </a:r>
            <a:endParaRPr lang="en-US" sz="2800" dirty="0" smtClean="0">
              <a:ea typeface="ＭＳ Ｐゴシック" pitchFamily="34" charset="-128"/>
            </a:endParaRPr>
          </a:p>
          <a:p>
            <a:endParaRPr lang="en-US" sz="2800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Reference books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2800" dirty="0" smtClean="0"/>
              <a:t>Human Resource Management (10</a:t>
            </a:r>
            <a:r>
              <a:rPr lang="en-US" sz="2800" baseline="30000" dirty="0" smtClean="0"/>
              <a:t>th</a:t>
            </a:r>
            <a:r>
              <a:rPr lang="en-US" sz="2800" dirty="0" smtClean="0"/>
              <a:t> Ed.) </a:t>
            </a:r>
          </a:p>
          <a:p>
            <a:pPr>
              <a:buNone/>
            </a:pPr>
            <a:r>
              <a:rPr lang="en-US" sz="2800" dirty="0" smtClean="0"/>
              <a:t>		</a:t>
            </a:r>
            <a:r>
              <a:rPr lang="en-US" sz="2400" dirty="0" smtClean="0"/>
              <a:t>Robert L. Mathis and John H. Jackson: </a:t>
            </a:r>
            <a:r>
              <a:rPr lang="en-US" sz="2400" dirty="0" err="1" smtClean="0"/>
              <a:t>Cengage</a:t>
            </a:r>
            <a:r>
              <a:rPr lang="en-US" sz="2400" dirty="0" smtClean="0"/>
              <a:t> 	Learning, Delhi</a:t>
            </a:r>
          </a:p>
          <a:p>
            <a:pPr lvl="0">
              <a:buNone/>
            </a:pPr>
            <a:r>
              <a:rPr lang="en-US" sz="2800" dirty="0"/>
              <a:t>Fundamental of Human </a:t>
            </a:r>
            <a:r>
              <a:rPr lang="en-US" sz="2800" dirty="0" smtClean="0"/>
              <a:t>Resource Management 	</a:t>
            </a:r>
            <a:r>
              <a:rPr lang="en-US" sz="2400" dirty="0" smtClean="0"/>
              <a:t>Raymond A. </a:t>
            </a:r>
            <a:r>
              <a:rPr lang="en-US" sz="2400" dirty="0" err="1" smtClean="0"/>
              <a:t>Noe</a:t>
            </a:r>
            <a:r>
              <a:rPr lang="en-US" sz="2400" dirty="0" smtClean="0"/>
              <a:t>, John R. Hollenbeck, Barry </a:t>
            </a:r>
            <a:r>
              <a:rPr lang="en-US" sz="2400" dirty="0" err="1" smtClean="0"/>
              <a:t>Gerhart</a:t>
            </a:r>
            <a:r>
              <a:rPr lang="en-US" sz="2400" dirty="0" smtClean="0"/>
              <a:t>, &amp; 	Patrick M. Wright: McGraw-Hill, New York</a:t>
            </a:r>
            <a:endParaRPr lang="en-US" sz="2400" dirty="0"/>
          </a:p>
          <a:p>
            <a:pPr lvl="0">
              <a:buNone/>
            </a:pPr>
            <a:r>
              <a:rPr lang="en-US" sz="2800" dirty="0"/>
              <a:t>A Framework for Human Resource Management (6</a:t>
            </a:r>
            <a:r>
              <a:rPr lang="en-US" sz="2800" baseline="30000" dirty="0"/>
              <a:t>th</a:t>
            </a:r>
            <a:r>
              <a:rPr lang="en-US" sz="2800" dirty="0"/>
              <a:t> Ed.)</a:t>
            </a:r>
          </a:p>
          <a:p>
            <a:pPr>
              <a:buNone/>
            </a:pPr>
            <a:r>
              <a:rPr lang="en-US" dirty="0" smtClean="0"/>
              <a:t>		</a:t>
            </a:r>
            <a:r>
              <a:rPr lang="en-US" sz="2400" dirty="0" smtClean="0"/>
              <a:t>Gary </a:t>
            </a:r>
            <a:r>
              <a:rPr lang="en-US" sz="2400" dirty="0" err="1"/>
              <a:t>Dessler</a:t>
            </a:r>
            <a:r>
              <a:rPr lang="en-US" sz="2400" dirty="0"/>
              <a:t>: Dorling Kindersley, India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pPr algn="ctr">
              <a:buNone/>
            </a:pPr>
            <a:r>
              <a:rPr lang="en-US" dirty="0" smtClean="0"/>
              <a:t>Thank you!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AC123B-E5F6-47BA-94D0-27662FC7483B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Lecture 7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1285</TotalTime>
  <Words>1326</Words>
  <Application>Microsoft Office PowerPoint</Application>
  <PresentationFormat>On-screen Show (4:3)</PresentationFormat>
  <Paragraphs>210</Paragraphs>
  <Slides>25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Office Theme</vt:lpstr>
      <vt:lpstr>Advances in Human Resource Development and Management</vt:lpstr>
      <vt:lpstr>Recap of lecture 6</vt:lpstr>
      <vt:lpstr>Learning Objectives: Lecture 7</vt:lpstr>
      <vt:lpstr>Why Careful Selection is Important?</vt:lpstr>
      <vt:lpstr>Selection</vt:lpstr>
      <vt:lpstr>Typical Division of HR Responsibilities: Selection</vt:lpstr>
      <vt:lpstr>A Strategic Approach to Personnel Selection</vt:lpstr>
      <vt:lpstr>Criteria for Measuring the Effectiveness of Selection Tools and Methods</vt:lpstr>
      <vt:lpstr>Reliability</vt:lpstr>
      <vt:lpstr>Validity</vt:lpstr>
      <vt:lpstr>Ability to Generalize</vt:lpstr>
      <vt:lpstr>Practical Value and Utility</vt:lpstr>
      <vt:lpstr>Steps in the Selection Process</vt:lpstr>
      <vt:lpstr>Screening Applications and Resumes</vt:lpstr>
      <vt:lpstr>Screening Applications and Resumes</vt:lpstr>
      <vt:lpstr>Sample Application Form</vt:lpstr>
      <vt:lpstr>Sample Application Form (cont’d)</vt:lpstr>
      <vt:lpstr>Screening Applications and Resumes</vt:lpstr>
      <vt:lpstr>Testing and Reviewing Work Samples</vt:lpstr>
      <vt:lpstr>Testing and Reviewing Work Samples</vt:lpstr>
      <vt:lpstr>Testing and Reviewing Work Samples</vt:lpstr>
      <vt:lpstr>Testing and Reviewing Work Samples</vt:lpstr>
      <vt:lpstr>Summary of Lecture 7</vt:lpstr>
      <vt:lpstr>Reference books</vt:lpstr>
      <vt:lpstr>Slide 25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Advances in Human Resource Development and Management</dc:title>
  <dc:creator>Dr. Amjad Ali</dc:creator>
  <cp:lastModifiedBy>Administrator</cp:lastModifiedBy>
  <cp:revision>92</cp:revision>
  <dcterms:created xsi:type="dcterms:W3CDTF">2013-05-29T05:42:39Z</dcterms:created>
  <dcterms:modified xsi:type="dcterms:W3CDTF">2013-06-07T11:36:42Z</dcterms:modified>
</cp:coreProperties>
</file>