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7" r:id="rId2"/>
    <p:sldId id="280" r:id="rId3"/>
    <p:sldId id="259" r:id="rId4"/>
    <p:sldId id="342" r:id="rId5"/>
    <p:sldId id="343" r:id="rId6"/>
    <p:sldId id="345" r:id="rId7"/>
    <p:sldId id="304" r:id="rId8"/>
    <p:sldId id="305" r:id="rId9"/>
    <p:sldId id="306" r:id="rId10"/>
    <p:sldId id="307" r:id="rId11"/>
    <p:sldId id="346" r:id="rId12"/>
    <p:sldId id="310" r:id="rId13"/>
    <p:sldId id="348" r:id="rId14"/>
    <p:sldId id="349" r:id="rId15"/>
    <p:sldId id="350" r:id="rId16"/>
    <p:sldId id="351" r:id="rId17"/>
    <p:sldId id="353" r:id="rId18"/>
    <p:sldId id="352" r:id="rId19"/>
    <p:sldId id="313" r:id="rId20"/>
    <p:sldId id="315" r:id="rId21"/>
    <p:sldId id="318" r:id="rId22"/>
    <p:sldId id="321" r:id="rId23"/>
    <p:sldId id="354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All companies have to make decisions in three areas of recruiting:</a:t>
            </a:r>
          </a:p>
          <a:p>
            <a:pPr>
              <a:buFont typeface="Calibri" pitchFamily="34" charset="0"/>
              <a:buAutoNum type="arabicPeriod"/>
            </a:pPr>
            <a:r>
              <a:rPr lang="en-US" dirty="0" smtClean="0">
                <a:ea typeface="ＭＳ Ｐゴシック" pitchFamily="34" charset="-128"/>
              </a:rPr>
              <a:t>Personnel policies</a:t>
            </a:r>
          </a:p>
          <a:p>
            <a:pPr>
              <a:buFont typeface="Calibri" pitchFamily="34" charset="0"/>
              <a:buAutoNum type="arabicPeriod"/>
            </a:pPr>
            <a:r>
              <a:rPr lang="en-US" dirty="0" smtClean="0">
                <a:ea typeface="ＭＳ Ｐゴシック" pitchFamily="34" charset="-128"/>
              </a:rPr>
              <a:t>Recruitment sources</a:t>
            </a:r>
          </a:p>
          <a:p>
            <a:pPr>
              <a:buFont typeface="Calibri" pitchFamily="34" charset="0"/>
              <a:buAutoNum type="arabicPeriod"/>
            </a:pPr>
            <a:r>
              <a:rPr lang="en-US" dirty="0" smtClean="0">
                <a:ea typeface="ＭＳ Ｐゴシック" pitchFamily="34" charset="-128"/>
              </a:rPr>
              <a:t>Characteristics and behavior of the recruiter</a:t>
            </a:r>
          </a:p>
          <a:p>
            <a:pPr>
              <a:buFont typeface="+mj-lt" charset="0"/>
              <a:buNone/>
            </a:pPr>
            <a:r>
              <a:rPr lang="en-US" dirty="0" smtClean="0">
                <a:ea typeface="ＭＳ Ｐゴシック" pitchFamily="34" charset="-128"/>
              </a:rPr>
              <a:t>These aspects of recruiting have different effects on whom the organization ultimately hires.</a:t>
            </a:r>
          </a:p>
          <a:p>
            <a:pPr>
              <a:buFont typeface="+mj-lt" charset="0"/>
              <a:buNone/>
            </a:pPr>
            <a:r>
              <a:rPr lang="en-US" dirty="0" smtClean="0">
                <a:ea typeface="ＭＳ Ｐゴシック" pitchFamily="34" charset="-128"/>
              </a:rPr>
              <a:t>This is shown in </a:t>
            </a:r>
            <a:r>
              <a:rPr lang="en-US" b="1" dirty="0" smtClean="0">
                <a:ea typeface="ＭＳ Ｐゴシック" pitchFamily="34" charset="-128"/>
              </a:rPr>
              <a:t>Figure 5.2</a:t>
            </a:r>
            <a:r>
              <a:rPr lang="en-US" dirty="0" smtClean="0">
                <a:ea typeface="ＭＳ Ｐゴシック" pitchFamily="34" charset="-128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32566F-3E4C-4571-BE04-DE4118DCE480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pitchFamily="34" charset="-128"/>
              </a:rPr>
              <a:t>An organization’s </a:t>
            </a:r>
            <a:r>
              <a:rPr lang="en-US" b="1" i="1" smtClean="0">
                <a:ea typeface="ＭＳ Ｐゴシック" pitchFamily="34" charset="-128"/>
              </a:rPr>
              <a:t>personnel policies</a:t>
            </a:r>
            <a:r>
              <a:rPr lang="en-US" smtClean="0">
                <a:ea typeface="ＭＳ Ｐゴシック" pitchFamily="34" charset="-128"/>
              </a:rPr>
              <a:t> are its decisions about how it will carry out human resource management, including how it will fill job vacancies.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93F1F-E061-407B-B45D-CEE45288E219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5870B-0C99-4B29-B097-AC122347AAFE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Another critical element of an organization’s recruitment strategy is its decisions about where to look for applicants.</a:t>
            </a:r>
          </a:p>
          <a:p>
            <a:r>
              <a:rPr lang="en-US" smtClean="0">
                <a:ea typeface="ＭＳ Ｐゴシック" pitchFamily="34" charset="-128"/>
              </a:rPr>
              <a:t>The total labor market is enormous and spread over the entire globe.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34BA1-44FC-4138-870F-87D74F62DD3E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Despite the advantages of internal recruitment, organizations often have good reasons to recruit externally. For entry-level positions and perhaps for specialized upper-level positions, the organization has no internal recruits from which to draw. Also, bringing in outsiders may expose the organization to new ideas or new ways of doing business.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DA067-6C00-4E7C-B613-3A39422B4B4A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Despite the advantages of internal recruitment, organizations often have good reasons to recruit externally. For entry-level positions and perhaps for specialized upper-level positions, the organization has no internal recruits from which to draw. Also, bringing in outsiders may expose the organization to new ideas or new ways of doing business.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DA067-6C00-4E7C-B613-3A39422B4B4A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Despite the advantages of internal recruitment, organizations often have good reasons to recruit externally. For entry-level positions and perhaps for specialized upper-level positions, the organization has no internal recruits from which to draw. Also, bringing in outsiders may expose the organization to new ideas or new ways of doing business.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DA067-6C00-4E7C-B613-3A39422B4B4A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Despite the advantages of internal recruitment, organizations often have good reasons to recruit externally. For entry-level positions and perhaps for specialized upper-level positions, the organization has no internal recruits from which to draw. Also, bringing in outsiders may expose the organization to new ideas or new ways of doing business.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DA067-6C00-4E7C-B613-3A39422B4B4A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Despite the advantages of internal recruitment, organizations often have good reasons to recruit externally. For entry-level positions and perhaps for specialized upper-level positions, the organization has no internal recruits from which to draw. Also, bringing in outsiders may expose the organization to new ideas or new ways of doing business.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DA067-6C00-4E7C-B613-3A39422B4B4A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>
                <a:ea typeface="ＭＳ Ｐゴシック" pitchFamily="34" charset="-128"/>
              </a:rPr>
              <a:t>Table 5.3 </a:t>
            </a:r>
            <a:r>
              <a:rPr lang="en-US" smtClean="0">
                <a:ea typeface="ＭＳ Ｐゴシック" pitchFamily="34" charset="-128"/>
              </a:rPr>
              <a:t>shows how the </a:t>
            </a:r>
            <a:r>
              <a:rPr lang="en-US" i="1" smtClean="0">
                <a:ea typeface="ＭＳ Ｐゴシック" pitchFamily="34" charset="-128"/>
              </a:rPr>
              <a:t>yield ratio</a:t>
            </a:r>
            <a:r>
              <a:rPr lang="en-US" smtClean="0">
                <a:ea typeface="ＭＳ Ｐゴシック" pitchFamily="34" charset="-128"/>
              </a:rPr>
              <a:t> and </a:t>
            </a:r>
            <a:r>
              <a:rPr lang="en-US" i="1" smtClean="0">
                <a:ea typeface="ＭＳ Ｐゴシック" pitchFamily="34" charset="-128"/>
              </a:rPr>
              <a:t>cost per hire</a:t>
            </a:r>
            <a:r>
              <a:rPr lang="en-US" smtClean="0">
                <a:ea typeface="ＭＳ Ｐゴシック" pitchFamily="34" charset="-128"/>
              </a:rPr>
              <a:t> measures are used by HR professionals.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635D76-560E-49E9-9D8C-92152EFDC608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third influence on recruitment outcomes is the recruiter – including this person’s characteristics and the way he or she behaves.</a:t>
            </a:r>
          </a:p>
          <a:p>
            <a:r>
              <a:rPr lang="en-US" smtClean="0">
                <a:ea typeface="ＭＳ Ｐゴシック" pitchFamily="34" charset="-128"/>
              </a:rPr>
              <a:t>The recruiter affects the nature of both the job vacancy and the applicants generated.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47B9A9-7F06-4610-BBED-14F7C59FF2C0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Researchers have tried to find the conditions in which recruiters do make a difference. Such research suggests that an organization can take several steps to increase the positive impact that recruiters have on job candidates.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Through such positive behavior, recruiters can give organizations a better chance of competing for talented human resources.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07E67-A4A8-40B1-B0F0-CA0B90E09B9A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983E3-2224-477E-8C25-23449BB360C1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FE8A-B2B5-40CB-8071-3EDBFAAED1DA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19020-20BB-4594-B0B2-AB7D97CC729F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B672C-73E8-4990-A58E-B39A218A1337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E42C-B8D6-4407-AC35-96146BB369D9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F300-C5F7-43B7-A914-EFA8C1EB64E7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7F1B5-2899-4FCA-9EEB-86311FBDB451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F2E92-41F9-47DC-978F-49DB002755BE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ECC2E-F0EC-4691-8B06-6737E68C0325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F9F9-2833-45E6-9B74-3DD3D80500B6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A73A4-B68F-42E9-9579-5BE4071CC511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3941E-4737-4A76-A8AB-62C143BE9E4B}" type="datetime1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What is Job Design?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Various approaches to job design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Designing efficient jobs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Designing jobs that motivate</a:t>
            </a:r>
          </a:p>
          <a:p>
            <a:pPr lvl="1"/>
            <a:r>
              <a:rPr lang="en-US" dirty="0" smtClean="0"/>
              <a:t>Designing ergonomic jobs</a:t>
            </a:r>
          </a:p>
          <a:p>
            <a:pPr lvl="1"/>
            <a:r>
              <a:rPr lang="en-US" dirty="0" smtClean="0"/>
              <a:t>Designing Jobs That Meet Mental Capabilities and Limitations</a:t>
            </a: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6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Labor Market Components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Strategic Recruiting Decisions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Recruiting Human Resources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Personnel Policies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Recruiting sources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Recruiter Traits and Behaviors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791200" y="6324600"/>
            <a:ext cx="2895600" cy="365125"/>
          </a:xfrm>
        </p:spPr>
        <p:txBody>
          <a:bodyPr/>
          <a:lstStyle/>
          <a:p>
            <a:fld id="{C06D2AAD-4842-4115-90AA-B30728C9E9E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68642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/>
              <a:t>Labor Market </a:t>
            </a:r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Recruiting</a:t>
            </a:r>
          </a:p>
          <a:p>
            <a:pPr lvl="1"/>
            <a:r>
              <a:rPr lang="en-US" dirty="0" smtClean="0"/>
              <a:t>The process of generating a pool of qualified applicants for organizational jobs.</a:t>
            </a:r>
          </a:p>
          <a:p>
            <a:r>
              <a:rPr lang="en-US" dirty="0" smtClean="0"/>
              <a:t>Labor </a:t>
            </a:r>
            <a:r>
              <a:rPr lang="en-US" dirty="0"/>
              <a:t>Force Population</a:t>
            </a:r>
          </a:p>
          <a:p>
            <a:pPr lvl="1"/>
            <a:r>
              <a:rPr lang="en-US" dirty="0"/>
              <a:t>All individuals who are available for selection if all possible recruitment strategies are used.</a:t>
            </a:r>
          </a:p>
          <a:p>
            <a:r>
              <a:rPr lang="en-US" dirty="0"/>
              <a:t>Applicant Population</a:t>
            </a:r>
          </a:p>
          <a:p>
            <a:pPr lvl="1"/>
            <a:r>
              <a:rPr lang="en-US" dirty="0"/>
              <a:t>A subset of the labor force that is available for selection using a particular recruiting approach.</a:t>
            </a:r>
          </a:p>
          <a:p>
            <a:r>
              <a:rPr lang="en-US" dirty="0"/>
              <a:t>Applicant Pool</a:t>
            </a:r>
          </a:p>
          <a:p>
            <a:pPr lvl="1"/>
            <a:r>
              <a:rPr lang="en-US" dirty="0"/>
              <a:t>All persons who are actually evaluated for selection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00400" y="6324600"/>
            <a:ext cx="2895600" cy="365125"/>
          </a:xfrm>
        </p:spPr>
        <p:txBody>
          <a:bodyPr/>
          <a:lstStyle/>
          <a:p>
            <a:r>
              <a:rPr lang="en-US" dirty="0" smtClean="0"/>
              <a:t>Lecture 6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172200" y="6356350"/>
            <a:ext cx="2895600" cy="365125"/>
          </a:xfrm>
        </p:spPr>
        <p:txBody>
          <a:bodyPr/>
          <a:lstStyle/>
          <a:p>
            <a:fld id="{2527307A-A5E5-47BF-95A4-2B714516469E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35879" name="Picture 7" descr="C:\My Documents\PowerPoint Files\Books\South-Western\HRM10e\HRM10e GIFS\07-0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77925"/>
            <a:ext cx="5788025" cy="5146675"/>
          </a:xfrm>
          <a:prstGeom prst="rect">
            <a:avLst/>
          </a:prstGeom>
          <a:noFill/>
        </p:spPr>
      </p:pic>
      <p:sp>
        <p:nvSpPr>
          <p:cNvPr id="335874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 i="1"/>
              <a:t>Labor Market Components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Lecture 6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/>
              <a:t>Strategic Recruiting Decisions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Organizational based vs. Outsourcing</a:t>
            </a:r>
          </a:p>
          <a:p>
            <a:pPr lvl="1"/>
            <a:r>
              <a:rPr lang="en-US" dirty="0" smtClean="0"/>
              <a:t>Outsourcing- placing ads, initial screening of resumes, initial contacts with applicants</a:t>
            </a:r>
          </a:p>
          <a:p>
            <a:r>
              <a:rPr lang="en-US" dirty="0" smtClean="0"/>
              <a:t>Regular vs. Flexible Staffing</a:t>
            </a:r>
          </a:p>
          <a:p>
            <a:pPr lvl="1"/>
            <a:r>
              <a:rPr lang="en-US" dirty="0" smtClean="0"/>
              <a:t>Flexible staffing makes use of recruiting sources and workers who are not traditional employees.</a:t>
            </a:r>
          </a:p>
          <a:p>
            <a:pPr lvl="2"/>
            <a:r>
              <a:rPr lang="en-US" dirty="0" smtClean="0"/>
              <a:t>Temporary workers</a:t>
            </a:r>
          </a:p>
          <a:p>
            <a:pPr lvl="2"/>
            <a:r>
              <a:rPr lang="en-US" dirty="0" smtClean="0"/>
              <a:t>Independent contractors- workers who perform specific services on contract basis.</a:t>
            </a:r>
          </a:p>
          <a:p>
            <a:r>
              <a:rPr lang="en-US" dirty="0" smtClean="0"/>
              <a:t>Diversity Consideration/Equal Employment Opportunity</a:t>
            </a:r>
          </a:p>
          <a:p>
            <a:r>
              <a:rPr lang="en-US" dirty="0" smtClean="0"/>
              <a:t>Develop flexible work options</a:t>
            </a:r>
          </a:p>
          <a:p>
            <a:r>
              <a:rPr lang="en-US" dirty="0" smtClean="0"/>
              <a:t>Develop flexible </a:t>
            </a:r>
            <a:r>
              <a:rPr lang="en-US" smtClean="0"/>
              <a:t>benefit options</a:t>
            </a:r>
            <a:endParaRPr lang="en-US" dirty="0" smtClean="0"/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8"/>
          <p:cNvSpPr>
            <a:spLocks noGrp="1"/>
          </p:cNvSpPr>
          <p:nvPr>
            <p:ph type="title"/>
          </p:nvPr>
        </p:nvSpPr>
        <p:spPr bwMode="auto"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85000"/>
              </a:lnSpc>
            </a:pPr>
            <a:r>
              <a:rPr lang="en-US" sz="4000" dirty="0" smtClean="0">
                <a:ea typeface="ＭＳ Ｐゴシック" pitchFamily="34" charset="-128"/>
              </a:rPr>
              <a:t>Recruiting Human Resources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838199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Three aspects of recruiting</a:t>
            </a:r>
            <a:endParaRPr lang="en-US" dirty="0"/>
          </a:p>
        </p:txBody>
      </p:sp>
      <p:pic>
        <p:nvPicPr>
          <p:cNvPr id="1027" name="Picture 3" descr="C:\Users\Dr. Amjad Ali\Desktop\Untitle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9925" y="1804988"/>
            <a:ext cx="7802563" cy="45196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3"/>
          <p:cNvSpPr>
            <a:spLocks noGrp="1"/>
          </p:cNvSpPr>
          <p:nvPr>
            <p:ph type="title"/>
          </p:nvPr>
        </p:nvSpPr>
        <p:spPr bwMode="auto">
          <a:ln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600" dirty="0" smtClean="0">
                <a:ea typeface="ＭＳ Ｐゴシック" pitchFamily="34" charset="-128"/>
              </a:rPr>
              <a:t>Personnel Policies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Personnel Policies</a:t>
            </a:r>
          </a:p>
          <a:p>
            <a:pPr lvl="1">
              <a:buNone/>
            </a:pPr>
            <a:r>
              <a:rPr lang="en-US" dirty="0" smtClean="0"/>
              <a:t>Decisions about how it will carry out human resource management,</a:t>
            </a:r>
          </a:p>
          <a:p>
            <a:pPr lvl="1">
              <a:buNone/>
            </a:pPr>
            <a:r>
              <a:rPr lang="en-US" dirty="0" smtClean="0"/>
              <a:t>including how it will fill job vacancies. Affect vacancy characteristics</a:t>
            </a:r>
          </a:p>
          <a:p>
            <a:pPr lvl="1"/>
            <a:r>
              <a:rPr lang="en-US" dirty="0" smtClean="0"/>
              <a:t>Internal </a:t>
            </a:r>
            <a:r>
              <a:rPr lang="en-US" dirty="0" err="1" smtClean="0"/>
              <a:t>vs</a:t>
            </a:r>
            <a:r>
              <a:rPr lang="en-US" dirty="0" smtClean="0"/>
              <a:t> external recruiting</a:t>
            </a:r>
          </a:p>
          <a:p>
            <a:pPr lvl="2">
              <a:buNone/>
            </a:pPr>
            <a:r>
              <a:rPr lang="en-US" dirty="0" smtClean="0"/>
              <a:t>Internal recruitment- promoting from within the organization</a:t>
            </a:r>
          </a:p>
          <a:p>
            <a:pPr lvl="2">
              <a:buNone/>
            </a:pPr>
            <a:r>
              <a:rPr lang="en-US" dirty="0" smtClean="0"/>
              <a:t>External recruitment- hiring from outside the organization</a:t>
            </a:r>
          </a:p>
          <a:p>
            <a:pPr lvl="2">
              <a:buNone/>
            </a:pPr>
            <a:r>
              <a:rPr lang="en-US" dirty="0" smtClean="0"/>
              <a:t>Affect the attractiveness of position, recruitment sources, and nature of applicants</a:t>
            </a:r>
          </a:p>
          <a:p>
            <a:pPr lvl="1"/>
            <a:r>
              <a:rPr lang="en-US" dirty="0" smtClean="0"/>
              <a:t>Lead-the-market pay strategy</a:t>
            </a:r>
          </a:p>
          <a:p>
            <a:pPr lvl="2">
              <a:buNone/>
            </a:pPr>
            <a:r>
              <a:rPr lang="en-US" dirty="0" smtClean="0"/>
              <a:t>Can make up for job’s less desirable features- shift differential</a:t>
            </a:r>
          </a:p>
          <a:p>
            <a:pPr lvl="1"/>
            <a:r>
              <a:rPr lang="en-US" dirty="0" smtClean="0"/>
              <a:t>Employment-at-will Policy</a:t>
            </a:r>
          </a:p>
          <a:p>
            <a:pPr lvl="1">
              <a:buNone/>
            </a:pPr>
            <a:r>
              <a:rPr lang="en-US" dirty="0" smtClean="0"/>
              <a:t>	Employment principle that if there is no specific employment contract saying otherwise, the employer or employee may end an employment relationship at any time, regardless of cause.</a:t>
            </a:r>
          </a:p>
          <a:p>
            <a:pPr lvl="1"/>
            <a:r>
              <a:rPr lang="en-US" dirty="0" smtClean="0"/>
              <a:t>Image advertising</a:t>
            </a:r>
          </a:p>
          <a:p>
            <a:pPr lvl="1">
              <a:buNone/>
            </a:pPr>
            <a:r>
              <a:rPr lang="en-US" dirty="0" smtClean="0"/>
              <a:t>	Advertising designed to create a generally favorable impression of the organization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noe81470_p050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-8223" r="-8223"/>
          <a:stretch>
            <a:fillRect/>
          </a:stretch>
        </p:blipFill>
        <p:spPr>
          <a:xfrm>
            <a:off x="3697288" y="273050"/>
            <a:ext cx="5111750" cy="58531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9438" y="815975"/>
            <a:ext cx="3230562" cy="5127625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>
                <a:ea typeface="ＭＳ Ｐゴシック" pitchFamily="34" charset="-128"/>
              </a:rPr>
              <a:t> Image advertising promotes a whole profession or organization as opposed to a specific job opening.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ea typeface="ＭＳ Ｐゴシック" pitchFamily="34" charset="-128"/>
              </a:rPr>
              <a:t> This ad is designed to create a positive impression of the profession, which is now facing a shortage of workers.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 bwMode="auto">
          <a:xfrm>
            <a:off x="601663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dirty="0" smtClean="0">
                <a:ea typeface="ＭＳ Ｐゴシック" pitchFamily="34" charset="-128"/>
              </a:rPr>
              <a:t>Recruitment Sources: Internal Sources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1663" y="16002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ea typeface="ＭＳ Ｐゴシック" pitchFamily="34" charset="-128"/>
              </a:rPr>
              <a:t>Internal Sources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</a:rPr>
              <a:t>	Employees who currently hold other positions in the organization</a:t>
            </a:r>
          </a:p>
          <a:p>
            <a:r>
              <a:rPr lang="en-US" dirty="0" smtClean="0">
                <a:ea typeface="ＭＳ Ｐゴシック" pitchFamily="34" charset="-128"/>
              </a:rPr>
              <a:t>Organizational Databases</a:t>
            </a:r>
          </a:p>
          <a:p>
            <a:r>
              <a:rPr lang="en-US" dirty="0" smtClean="0">
                <a:ea typeface="ＭＳ Ｐゴシック" pitchFamily="34" charset="-128"/>
              </a:rPr>
              <a:t>Promotions and Job Transfers</a:t>
            </a:r>
          </a:p>
          <a:p>
            <a:r>
              <a:rPr lang="en-US" dirty="0" smtClean="0">
                <a:ea typeface="ＭＳ Ｐゴシック" pitchFamily="34" charset="-128"/>
              </a:rPr>
              <a:t>Job Posting:</a:t>
            </a:r>
            <a:r>
              <a:rPr lang="en-US" i="1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the process of communicating information about a job vacancy - </a:t>
            </a:r>
            <a:r>
              <a:rPr lang="en-US" sz="2600" dirty="0" smtClean="0">
                <a:ea typeface="ＭＳ Ｐゴシック" pitchFamily="34" charset="-128"/>
              </a:rPr>
              <a:t>On company bulletin boards, employee publications , corporate intranets, anywhere else the organization communicates with employees</a:t>
            </a:r>
          </a:p>
          <a:p>
            <a:r>
              <a:rPr lang="en-US" dirty="0" smtClean="0">
                <a:ea typeface="ＭＳ Ｐゴシック" pitchFamily="34" charset="-128"/>
              </a:rPr>
              <a:t>Re-Recruiting Former Employees</a:t>
            </a:r>
          </a:p>
          <a:p>
            <a:pPr lvl="1">
              <a:buClr>
                <a:srgbClr val="10224E"/>
              </a:buClr>
              <a:buNone/>
            </a:pPr>
            <a:endParaRPr lang="en-US" sz="2600" dirty="0" smtClean="0">
              <a:ea typeface="ＭＳ Ｐゴシック" pitchFamily="34" charset="-128"/>
            </a:endParaRPr>
          </a:p>
          <a:p>
            <a:pPr lvl="1">
              <a:buClr>
                <a:srgbClr val="10224E"/>
              </a:buClr>
              <a:buNone/>
            </a:pPr>
            <a:r>
              <a:rPr lang="en-US" sz="2600" dirty="0" smtClean="0">
                <a:ea typeface="ＭＳ Ｐゴシック" pitchFamily="34" charset="-128"/>
              </a:rPr>
              <a:t>Internal sources affect the kind of people the organization recruits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Sources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Morale of </a:t>
            </a:r>
            <a:r>
              <a:rPr lang="en-US" dirty="0" err="1" smtClean="0"/>
              <a:t>promotee</a:t>
            </a:r>
            <a:endParaRPr lang="en-US" dirty="0" smtClean="0"/>
          </a:p>
          <a:p>
            <a:r>
              <a:rPr lang="en-US" dirty="0" smtClean="0"/>
              <a:t>Better assessment of abilities</a:t>
            </a:r>
          </a:p>
          <a:p>
            <a:r>
              <a:rPr lang="en-US" dirty="0" smtClean="0">
                <a:ea typeface="ＭＳ Ｐゴシック" pitchFamily="34" charset="-128"/>
              </a:rPr>
              <a:t>Applicants are relatively knowledgeable about the organization’s vacancies</a:t>
            </a:r>
            <a:endParaRPr lang="en-US" dirty="0" smtClean="0"/>
          </a:p>
          <a:p>
            <a:r>
              <a:rPr lang="en-US" dirty="0" smtClean="0"/>
              <a:t>Lower cost for some jobs</a:t>
            </a:r>
          </a:p>
          <a:p>
            <a:r>
              <a:rPr lang="en-US" dirty="0" smtClean="0"/>
              <a:t>Motivator for good performance</a:t>
            </a:r>
          </a:p>
          <a:p>
            <a:r>
              <a:rPr lang="en-US" dirty="0" smtClean="0"/>
              <a:t>Have to hire only at entry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Inbreeding</a:t>
            </a:r>
          </a:p>
          <a:p>
            <a:r>
              <a:rPr lang="en-US" dirty="0" smtClean="0"/>
              <a:t>Possible morale problems of those not promoted</a:t>
            </a:r>
          </a:p>
          <a:p>
            <a:r>
              <a:rPr lang="en-US" dirty="0" smtClean="0"/>
              <a:t>Political fighting for promotions</a:t>
            </a:r>
          </a:p>
          <a:p>
            <a:r>
              <a:rPr lang="en-US" dirty="0" smtClean="0"/>
              <a:t>Need for management development program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 bwMode="auto"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z="4000" dirty="0" smtClean="0">
                <a:ea typeface="ＭＳ Ｐゴシック" pitchFamily="34" charset="-128"/>
              </a:rPr>
              <a:t>Recruitment Sources: External Sources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1. Direct Applicants and Referrals</a:t>
            </a:r>
          </a:p>
          <a:p>
            <a:r>
              <a:rPr lang="en-US" dirty="0" smtClean="0"/>
              <a:t>Direct applicants </a:t>
            </a:r>
          </a:p>
          <a:p>
            <a:pPr>
              <a:buNone/>
            </a:pPr>
            <a:r>
              <a:rPr lang="en-US" dirty="0" smtClean="0"/>
              <a:t>	People who apply for a vacancy without prompting from the organization.</a:t>
            </a:r>
          </a:p>
          <a:p>
            <a:r>
              <a:rPr lang="en-US" dirty="0" smtClean="0"/>
              <a:t>Referrals</a:t>
            </a:r>
          </a:p>
          <a:p>
            <a:pPr>
              <a:buNone/>
            </a:pPr>
            <a:r>
              <a:rPr lang="en-US" dirty="0" smtClean="0"/>
              <a:t>	People who apply for a vacancy because someone in the organization prompted them to do so.</a:t>
            </a:r>
          </a:p>
          <a:p>
            <a:pPr lvl="1"/>
            <a:r>
              <a:rPr lang="en-US" dirty="0" smtClean="0"/>
              <a:t>The process of self selection/ aided self selection</a:t>
            </a:r>
          </a:p>
          <a:p>
            <a:pPr lvl="1"/>
            <a:r>
              <a:rPr lang="en-US" dirty="0" smtClean="0"/>
              <a:t>Low cost source of recruiting</a:t>
            </a:r>
          </a:p>
          <a:p>
            <a:pPr lvl="1"/>
            <a:r>
              <a:rPr lang="en-US" dirty="0" smtClean="0"/>
              <a:t>Some employers offer financial incentives to employees for referring applicants who are hired and perform acceptably.</a:t>
            </a:r>
          </a:p>
          <a:p>
            <a:pPr lvl="1"/>
            <a:r>
              <a:rPr lang="en-US" dirty="0" smtClean="0"/>
              <a:t>Fresh viewpoints may be restricted</a:t>
            </a:r>
          </a:p>
          <a:p>
            <a:pPr lvl="1"/>
            <a:r>
              <a:rPr lang="en-US" dirty="0" smtClean="0"/>
              <a:t>May lead to nepotism: the practice of hiring relatives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 bwMode="auto"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z="4000" dirty="0" smtClean="0">
                <a:ea typeface="ＭＳ Ｐゴシック" pitchFamily="34" charset="-128"/>
              </a:rPr>
              <a:t>Recruitment Sources: External Sources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914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2. Advertisements in Newspapers and Magazines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800" dirty="0" smtClean="0"/>
              <a:t>Typically generate less desirable group of applicants</a:t>
            </a:r>
          </a:p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6" descr="C:\My Documents\PowerPoint Files\Books\South-Western\HRM10e\HRM10e GIFS\07-08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2286000"/>
            <a:ext cx="7315200" cy="44735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 bwMode="auto"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z="4000" dirty="0" smtClean="0">
                <a:ea typeface="ＭＳ Ｐゴシック" pitchFamily="34" charset="-128"/>
              </a:rPr>
              <a:t>Recruitment Sources: External Sources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3. Employment Agencies and Search Firms</a:t>
            </a:r>
          </a:p>
          <a:p>
            <a:r>
              <a:rPr lang="en-US" dirty="0" smtClean="0"/>
              <a:t>For a fee collected form employee/employer, these agencies do some preliminary screening and put the organization in touch with applicants.</a:t>
            </a:r>
          </a:p>
          <a:p>
            <a:pPr lvl="1"/>
            <a:r>
              <a:rPr lang="en-US" dirty="0" smtClean="0"/>
              <a:t>Differ in level of service, cost, policies, type of applicants they provide</a:t>
            </a:r>
          </a:p>
          <a:p>
            <a:pPr lvl="1"/>
            <a:r>
              <a:rPr lang="en-US" dirty="0" smtClean="0"/>
              <a:t>Employment agencies focusing their efforts on executive, managerial, and professional positions are called ‘Executive Search Firms’ or ‘Headhunters’.</a:t>
            </a:r>
          </a:p>
          <a:p>
            <a:pPr lvl="2"/>
            <a:r>
              <a:rPr lang="en-US" dirty="0" smtClean="0"/>
              <a:t>They may charge one-third to one-half of first year salary of the executive </a:t>
            </a:r>
          </a:p>
          <a:p>
            <a:pPr lvl="2"/>
            <a:r>
              <a:rPr lang="en-US" dirty="0" smtClean="0"/>
              <a:t>Convincing a person to change his job requires the employer to offer something more attractive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 bwMode="auto"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z="4000" dirty="0" smtClean="0">
                <a:ea typeface="ＭＳ Ｐゴシック" pitchFamily="34" charset="-128"/>
              </a:rPr>
              <a:t>Recruitment Sources: External Sources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4. Colleges and Universities</a:t>
            </a:r>
          </a:p>
          <a:p>
            <a:pPr>
              <a:buNone/>
            </a:pPr>
            <a:r>
              <a:rPr lang="en-US" dirty="0" smtClean="0"/>
              <a:t>A significant source for entry level professional</a:t>
            </a:r>
          </a:p>
          <a:p>
            <a:pPr>
              <a:buNone/>
            </a:pPr>
            <a:r>
              <a:rPr lang="en-US" dirty="0" smtClean="0"/>
              <a:t>and technical employees</a:t>
            </a:r>
          </a:p>
          <a:p>
            <a:pPr>
              <a:buNone/>
            </a:pPr>
            <a:r>
              <a:rPr lang="en-US" dirty="0" smtClean="0"/>
              <a:t>	Determinants of employer’s selection of college/university:</a:t>
            </a:r>
          </a:p>
          <a:p>
            <a:pPr lvl="1"/>
            <a:r>
              <a:rPr lang="en-US" dirty="0" smtClean="0"/>
              <a:t>Available job openings</a:t>
            </a:r>
          </a:p>
          <a:p>
            <a:pPr lvl="1"/>
            <a:r>
              <a:rPr lang="en-US" dirty="0" smtClean="0"/>
              <a:t>Reputation of university/college</a:t>
            </a:r>
          </a:p>
          <a:p>
            <a:pPr lvl="1"/>
            <a:r>
              <a:rPr lang="en-US" dirty="0" smtClean="0"/>
              <a:t>Experience with placement office and previous students</a:t>
            </a:r>
          </a:p>
          <a:p>
            <a:pPr lvl="1"/>
            <a:r>
              <a:rPr lang="en-US" dirty="0" smtClean="0"/>
              <a:t>Typical salary offered</a:t>
            </a:r>
          </a:p>
          <a:p>
            <a:pPr>
              <a:buNone/>
            </a:pPr>
            <a:r>
              <a:rPr lang="en-US" dirty="0" smtClean="0"/>
              <a:t>Allow employers to attract students in high demand specialties to accept internships or part-time jobs during their studies.	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 bwMode="auto"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z="4000" dirty="0" smtClean="0">
                <a:ea typeface="ＭＳ Ｐゴシック" pitchFamily="34" charset="-128"/>
              </a:rPr>
              <a:t>Recruitment Sources: External Sources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5. Electronic Recruiting </a:t>
            </a:r>
          </a:p>
          <a:p>
            <a:pPr>
              <a:buNone/>
            </a:pPr>
            <a:r>
              <a:rPr lang="en-US" dirty="0" smtClean="0"/>
              <a:t>Employer web-sites</a:t>
            </a:r>
          </a:p>
          <a:p>
            <a:pPr>
              <a:buNone/>
            </a:pPr>
            <a:r>
              <a:rPr lang="en-US" dirty="0" smtClean="0"/>
              <a:t>	employers have employment and career information on their web-sites. Job seekers email resume or complete online applications</a:t>
            </a:r>
          </a:p>
          <a:p>
            <a:pPr>
              <a:buNone/>
            </a:pPr>
            <a:r>
              <a:rPr lang="en-US" dirty="0" smtClean="0"/>
              <a:t>Job Boards</a:t>
            </a:r>
          </a:p>
          <a:p>
            <a:pPr>
              <a:buNone/>
            </a:pPr>
            <a:r>
              <a:rPr lang="en-US" dirty="0" smtClean="0"/>
              <a:t>	Provide places for employers to post jobs and search for candidates. Job seekers may submit their resumes on these sites. For instance brightspire.com, rozee.com, mustaqbil.com</a:t>
            </a:r>
          </a:p>
          <a:p>
            <a:pPr lvl="2"/>
            <a:r>
              <a:rPr lang="en-US" sz="2900" dirty="0" smtClean="0"/>
              <a:t>Offer an efficient way to find a match</a:t>
            </a:r>
          </a:p>
          <a:p>
            <a:pPr lvl="2"/>
            <a:r>
              <a:rPr lang="en-US" sz="2900" dirty="0" smtClean="0"/>
              <a:t>Big websites may provide too many leads of inferior quality</a:t>
            </a:r>
          </a:p>
          <a:p>
            <a:pPr>
              <a:buNone/>
            </a:pPr>
            <a:r>
              <a:rPr lang="en-US" dirty="0" smtClean="0"/>
              <a:t>Niche Boards</a:t>
            </a:r>
          </a:p>
          <a:p>
            <a:pPr>
              <a:buNone/>
            </a:pPr>
            <a:r>
              <a:rPr lang="en-US" dirty="0" smtClean="0"/>
              <a:t>	Smaller, more tailored websites focus on certain industries, occupations or geographic areas. Professional associations may have employment sections at their web-sites.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Recruiting Sources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blood brings new perspectives</a:t>
            </a:r>
          </a:p>
          <a:p>
            <a:r>
              <a:rPr lang="en-US" dirty="0" smtClean="0"/>
              <a:t>Cheaper and faster than training professionals</a:t>
            </a:r>
          </a:p>
          <a:p>
            <a:r>
              <a:rPr lang="en-US" dirty="0" smtClean="0"/>
              <a:t>No group of political supporters in organization</a:t>
            </a:r>
          </a:p>
          <a:p>
            <a:r>
              <a:rPr lang="en-US" dirty="0" smtClean="0"/>
              <a:t>May bring new industry insights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May not select someone who will ‘fit’ the job or organization</a:t>
            </a:r>
          </a:p>
          <a:p>
            <a:r>
              <a:rPr lang="en-US" dirty="0" smtClean="0"/>
              <a:t>May cause morale problems for internal candidates not selected</a:t>
            </a:r>
          </a:p>
          <a:p>
            <a:r>
              <a:rPr lang="en-US" dirty="0" smtClean="0"/>
              <a:t>Longer adjustment or orientation time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Evaluating the Quality of a Source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a typeface="ＭＳ Ｐゴシック" pitchFamily="34" charset="-128"/>
              </a:rPr>
              <a:t>Yield Ratio</a:t>
            </a:r>
          </a:p>
          <a:p>
            <a:pPr>
              <a:buNone/>
            </a:pPr>
            <a:r>
              <a:rPr lang="en-US" dirty="0" smtClean="0">
                <a:latin typeface="Arial Narrow" pitchFamily="34" charset="0"/>
                <a:ea typeface="ＭＳ Ｐゴシック" pitchFamily="34" charset="-128"/>
              </a:rPr>
              <a:t>	Expresses the percentage of applicants who successfully move from one stage of the recruitment and selection process to the next.</a:t>
            </a:r>
          </a:p>
          <a:p>
            <a:r>
              <a:rPr lang="en-US" dirty="0" smtClean="0">
                <a:latin typeface="Arial Narrow" pitchFamily="34" charset="0"/>
                <a:ea typeface="ＭＳ Ｐゴシック" pitchFamily="34" charset="-128"/>
              </a:rPr>
              <a:t>Cost per hire</a:t>
            </a:r>
          </a:p>
          <a:p>
            <a:pPr>
              <a:buNone/>
            </a:pPr>
            <a:r>
              <a:rPr lang="en-US" dirty="0" smtClean="0">
                <a:latin typeface="Arial Narrow" pitchFamily="34" charset="0"/>
                <a:ea typeface="ＭＳ Ｐゴシック" pitchFamily="34" charset="-128"/>
              </a:rPr>
              <a:t>	The cost of using a particular recruitment source for a particular type of vacancy.</a:t>
            </a:r>
          </a:p>
          <a:p>
            <a:pPr>
              <a:buNone/>
            </a:pPr>
            <a:endParaRPr lang="en-US" dirty="0" smtClean="0">
              <a:latin typeface="Arial Narrow" pitchFamily="34" charset="0"/>
              <a:ea typeface="ＭＳ Ｐゴシック" pitchFamily="34" charset="-128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6"/>
          <p:cNvSpPr>
            <a:spLocks noGrp="1"/>
          </p:cNvSpPr>
          <p:nvPr>
            <p:ph type="title"/>
          </p:nvPr>
        </p:nvSpPr>
        <p:spPr bwMode="auto">
          <a:xfrm>
            <a:off x="601663" y="579438"/>
            <a:ext cx="8261350" cy="944562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75000"/>
              </a:lnSpc>
            </a:pPr>
            <a:r>
              <a:rPr lang="en-US" sz="3600" dirty="0" smtClean="0">
                <a:ea typeface="ＭＳ Ｐゴシック" pitchFamily="34" charset="-128"/>
              </a:rPr>
              <a:t>Results of a Hypothetical Recruiting Effort</a:t>
            </a:r>
          </a:p>
        </p:txBody>
      </p:sp>
      <p:pic>
        <p:nvPicPr>
          <p:cNvPr id="5" name="Content Placeholder 4" descr="noe81470_tb0503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lum bright="-4000"/>
          </a:blip>
          <a:srcRect l="-1052" r="-1052"/>
          <a:stretch>
            <a:fillRect/>
          </a:stretch>
        </p:blipFill>
        <p:spPr>
          <a:xfrm>
            <a:off x="381000" y="1447800"/>
            <a:ext cx="8450263" cy="49434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 bwMode="auto">
          <a:xfrm>
            <a:off x="635000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Recruiter Traits and Behaviors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Recruiters may be HR Specialists or experts at jobs – supervisors or current job holders. Affect the both job vacancy and the applicant generated but become involved late in the process</a:t>
            </a:r>
          </a:p>
          <a:p>
            <a:r>
              <a:rPr lang="en-US" dirty="0" smtClean="0"/>
              <a:t>Characteristics of the recruiter</a:t>
            </a:r>
          </a:p>
          <a:p>
            <a:pPr lvl="1"/>
            <a:r>
              <a:rPr lang="en-US" dirty="0" smtClean="0"/>
              <a:t>Applicants perceive HR specialists as less credible</a:t>
            </a:r>
          </a:p>
          <a:p>
            <a:pPr lvl="1"/>
            <a:r>
              <a:rPr lang="en-US" dirty="0" smtClean="0"/>
              <a:t>Applicants respond positively to recruiters whom they perceive warm and informative	</a:t>
            </a:r>
          </a:p>
          <a:p>
            <a:pPr lvl="1"/>
            <a:r>
              <a:rPr lang="en-US" dirty="0" smtClean="0"/>
              <a:t>Effect of recruiter’s age, gender, and race is inconsistent</a:t>
            </a:r>
          </a:p>
          <a:p>
            <a:r>
              <a:rPr lang="en-US" dirty="0" smtClean="0"/>
              <a:t>Behavior of the recruiter</a:t>
            </a:r>
          </a:p>
          <a:p>
            <a:pPr>
              <a:buNone/>
            </a:pPr>
            <a:r>
              <a:rPr lang="en-US" dirty="0" smtClean="0"/>
              <a:t>	Level of realism in recruiter’s message- recruiter may inflate or deflate qualities of a job</a:t>
            </a:r>
          </a:p>
          <a:p>
            <a:pPr lvl="1"/>
            <a:r>
              <a:rPr lang="en-US" dirty="0" smtClean="0"/>
              <a:t>Employer may be perceived as deceitful</a:t>
            </a:r>
          </a:p>
          <a:p>
            <a:pPr lvl="1"/>
            <a:r>
              <a:rPr lang="en-US" dirty="0" smtClean="0"/>
              <a:t>Turnover may be high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 bwMode="auto">
          <a:xfrm>
            <a:off x="546100" y="274638"/>
            <a:ext cx="8261350" cy="13589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ea typeface="ＭＳ Ｐゴシック" pitchFamily="34" charset="-128"/>
              </a:rPr>
              <a:t>Enhancing the Recruiter’s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88" y="1722438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Recruiters should provide timely feedback</a:t>
            </a:r>
          </a:p>
          <a:p>
            <a:r>
              <a:rPr lang="en-US" dirty="0" smtClean="0">
                <a:ea typeface="ＭＳ Ｐゴシック" pitchFamily="34" charset="-128"/>
              </a:rPr>
              <a:t>Recruiters should avoid offensive behavior</a:t>
            </a:r>
          </a:p>
          <a:p>
            <a:r>
              <a:rPr lang="en-US" dirty="0" smtClean="0">
                <a:ea typeface="ＭＳ Ｐゴシック" pitchFamily="34" charset="-128"/>
              </a:rPr>
              <a:t>They should avoid behaving in ways that might convey the wrong impression about the organization</a:t>
            </a:r>
          </a:p>
          <a:p>
            <a:r>
              <a:rPr lang="en-US" dirty="0" smtClean="0">
                <a:ea typeface="ＭＳ Ｐゴシック" pitchFamily="34" charset="-128"/>
              </a:rPr>
              <a:t>The organization can recruit with teams rather than individual recruiters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6002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Labor Market Components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Strategic Recruiting Decisions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Recruiting Human Resources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Personnel Policies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Recruiting sources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Recruiter Traits and Behaviors</a:t>
            </a:r>
            <a:endParaRPr lang="en-US" dirty="0" smtClean="0"/>
          </a:p>
          <a:p>
            <a:endParaRPr lang="en-US" sz="2800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sz="2800" dirty="0" smtClean="0"/>
              <a:t>Fundamentals </a:t>
            </a:r>
            <a:r>
              <a:rPr lang="en-US" sz="2800" dirty="0"/>
              <a:t>of Human </a:t>
            </a:r>
            <a:r>
              <a:rPr lang="en-US" sz="2800" dirty="0" smtClean="0"/>
              <a:t>Resource Management 	</a:t>
            </a:r>
            <a:r>
              <a:rPr lang="en-US" sz="2400" dirty="0" smtClean="0"/>
              <a:t>Raymond A. </a:t>
            </a:r>
            <a:r>
              <a:rPr lang="en-US" sz="2400" dirty="0" err="1" smtClean="0"/>
              <a:t>Noe</a:t>
            </a:r>
            <a:r>
              <a:rPr lang="en-US" sz="2400" dirty="0" smtClean="0"/>
              <a:t>, John R. Hollenbeck, Barry </a:t>
            </a:r>
            <a:r>
              <a:rPr lang="en-US" sz="2400" dirty="0" err="1" smtClean="0"/>
              <a:t>Gerhart</a:t>
            </a:r>
            <a:r>
              <a:rPr lang="en-US" sz="2400" dirty="0" smtClean="0"/>
              <a:t>, &amp; 	Patrick M. Wright: McGraw-Hill, New York</a:t>
            </a:r>
            <a:endParaRPr lang="en-US" sz="2400" dirty="0"/>
          </a:p>
          <a:p>
            <a:pPr>
              <a:buNone/>
            </a:pPr>
            <a:r>
              <a:rPr lang="en-US" sz="2800" dirty="0" smtClean="0"/>
              <a:t>Human Resource Management (10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Robert L. Mathis and John H. Jackson: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Delhi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1306</Words>
  <Application>Microsoft Office PowerPoint</Application>
  <PresentationFormat>On-screen Show (4:3)</PresentationFormat>
  <Paragraphs>242</Paragraphs>
  <Slides>24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Advances in Human Resource Development and Management</vt:lpstr>
      <vt:lpstr>Recap of lecture 5</vt:lpstr>
      <vt:lpstr>Learning Objectives: Lecture 6</vt:lpstr>
      <vt:lpstr>Labor Market Components</vt:lpstr>
      <vt:lpstr>Labor Market Components</vt:lpstr>
      <vt:lpstr>Strategic Recruiting Decisions</vt:lpstr>
      <vt:lpstr>Recruiting Human Resources</vt:lpstr>
      <vt:lpstr>Personnel Policies</vt:lpstr>
      <vt:lpstr>Slide 9</vt:lpstr>
      <vt:lpstr>Recruitment Sources: Internal Sources</vt:lpstr>
      <vt:lpstr>Internal Sources</vt:lpstr>
      <vt:lpstr>Recruitment Sources: External Sources</vt:lpstr>
      <vt:lpstr>Recruitment Sources: External Sources</vt:lpstr>
      <vt:lpstr>Recruitment Sources: External Sources</vt:lpstr>
      <vt:lpstr>Recruitment Sources: External Sources</vt:lpstr>
      <vt:lpstr>Recruitment Sources: External Sources</vt:lpstr>
      <vt:lpstr>External Recruiting Sources</vt:lpstr>
      <vt:lpstr>Evaluating the Quality of a Source</vt:lpstr>
      <vt:lpstr>Results of a Hypothetical Recruiting Effort</vt:lpstr>
      <vt:lpstr>Recruiter Traits and Behaviors</vt:lpstr>
      <vt:lpstr>Enhancing the Recruiter’s Impact</vt:lpstr>
      <vt:lpstr>Summary of Lecture 6</vt:lpstr>
      <vt:lpstr>Reference books</vt:lpstr>
      <vt:lpstr>Slide 24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65</cp:revision>
  <dcterms:created xsi:type="dcterms:W3CDTF">2013-05-29T05:42:39Z</dcterms:created>
  <dcterms:modified xsi:type="dcterms:W3CDTF">2013-06-05T10:57:25Z</dcterms:modified>
</cp:coreProperties>
</file>