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9" r:id="rId4"/>
    <p:sldId id="313" r:id="rId5"/>
    <p:sldId id="323" r:id="rId6"/>
    <p:sldId id="324" r:id="rId7"/>
    <p:sldId id="325" r:id="rId8"/>
    <p:sldId id="351" r:id="rId9"/>
    <p:sldId id="327" r:id="rId10"/>
    <p:sldId id="347" r:id="rId11"/>
    <p:sldId id="348" r:id="rId12"/>
    <p:sldId id="349" r:id="rId13"/>
    <p:sldId id="350" r:id="rId14"/>
    <p:sldId id="352" r:id="rId15"/>
    <p:sldId id="353" r:id="rId16"/>
    <p:sldId id="335" r:id="rId17"/>
    <p:sldId id="337" r:id="rId18"/>
    <p:sldId id="354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11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BBDB1-3F62-49D9-8EB9-977334BDF2AD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868AD-F427-486A-A28E-301A0C7BA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As shown </a:t>
            </a:r>
            <a:r>
              <a:rPr lang="en-US" b="1" smtClean="0"/>
              <a:t>in Figure 4.5</a:t>
            </a:r>
            <a:r>
              <a:rPr lang="en-US" smtClean="0"/>
              <a:t>, the available approaches to job design emphasize different aspects of the job:</a:t>
            </a:r>
          </a:p>
          <a:p>
            <a:pPr>
              <a:buFontTx/>
              <a:buChar char="•"/>
            </a:pPr>
            <a:r>
              <a:rPr lang="en-US" smtClean="0"/>
              <a:t>The mechanics of doing a job efficiently.</a:t>
            </a:r>
          </a:p>
          <a:p>
            <a:pPr>
              <a:buFontTx/>
              <a:buChar char="•"/>
            </a:pPr>
            <a:r>
              <a:rPr lang="en-US" smtClean="0"/>
              <a:t>The job’s impact on motivation.</a:t>
            </a:r>
          </a:p>
          <a:p>
            <a:pPr>
              <a:buFontTx/>
              <a:buChar char="•"/>
            </a:pPr>
            <a:r>
              <a:rPr lang="en-US" smtClean="0"/>
              <a:t>The use of safe work practices.</a:t>
            </a:r>
          </a:p>
          <a:p>
            <a:pPr>
              <a:buFontTx/>
              <a:buChar char="•"/>
            </a:pPr>
            <a:r>
              <a:rPr lang="en-US" smtClean="0"/>
              <a:t>The mental demands of the job.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5EADE-101C-4385-AC5F-2801D67B3EEE}" type="slidenum">
              <a:rPr lang="en-US" smtClean="0">
                <a:ea typeface="MS PGothic" pitchFamily="34" charset="-128"/>
              </a:rPr>
              <a:pPr/>
              <a:t>5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If workers perform tasks as efficiently as possible, not only does the organization benefit from lower costs and greater output per worker, but workers should be less fatigued.</a:t>
            </a:r>
          </a:p>
          <a:p>
            <a:r>
              <a:rPr lang="en-US" smtClean="0"/>
              <a:t>Industrial engineering provides measurable and practical benefits.</a:t>
            </a:r>
          </a:p>
          <a:p>
            <a:r>
              <a:rPr lang="en-US" smtClean="0"/>
              <a:t>However, a focus on efficiency alone can create jobs that are so simple and repetitive that workers get bored.</a:t>
            </a:r>
          </a:p>
          <a:p>
            <a:r>
              <a:rPr lang="en-US" smtClean="0"/>
              <a:t>Industrial engineering is usually combined with other approaches to job design.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90A0D0-D1C4-4D85-9F43-76E1BE9FDDC4}" type="slidenum">
              <a:rPr lang="en-US" smtClean="0">
                <a:ea typeface="MS PGothic" pitchFamily="34" charset="-128"/>
              </a:rPr>
              <a:pPr/>
              <a:t>6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A model that shows how to make jobs more motivating is the </a:t>
            </a:r>
            <a:r>
              <a:rPr lang="en-US" b="1" smtClean="0"/>
              <a:t>Job Characteristics Model</a:t>
            </a:r>
            <a:r>
              <a:rPr lang="en-US" smtClean="0"/>
              <a:t>, developed by Richard Hackman and Greg Oldham. This model describes jobs in terms of five characteristics: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45AC73-B10D-44AF-BF47-E583CE27DA2D}" type="slidenum">
              <a:rPr lang="en-US" smtClean="0">
                <a:ea typeface="MS PGothic" pitchFamily="34" charset="-128"/>
              </a:rPr>
              <a:pPr/>
              <a:t>7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As shown in </a:t>
            </a:r>
            <a:r>
              <a:rPr lang="en-US" b="1" smtClean="0"/>
              <a:t>Figure 4.6</a:t>
            </a:r>
            <a:r>
              <a:rPr lang="en-US" smtClean="0"/>
              <a:t>, the more of each of these characteristics a job has, the more motivating the job will be, according to the </a:t>
            </a:r>
            <a:r>
              <a:rPr lang="en-US" b="1" i="1" smtClean="0"/>
              <a:t>Job Characteristics Model</a:t>
            </a:r>
            <a:r>
              <a:rPr lang="en-US" smtClean="0"/>
              <a:t>.</a:t>
            </a: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8AB41A-E99F-4651-8B87-32D4AB098BA2}" type="slidenum">
              <a:rPr lang="en-US" smtClean="0">
                <a:ea typeface="MS PGothic" pitchFamily="34" charset="-128"/>
              </a:rPr>
              <a:pPr/>
              <a:t>9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The way people use their bodies when they work affects their physical well-being and may affect how long they can work.</a:t>
            </a: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9FA77A-4FA7-43D7-B426-26101DF27D60}" type="slidenum">
              <a:rPr lang="en-US" smtClean="0">
                <a:ea typeface="MS PGothic" pitchFamily="34" charset="-128"/>
              </a:rPr>
              <a:pPr/>
              <a:t>16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Just as the human body has capabilities and limitations, addressed by ergonomics, the mind, too, has capabilities and limitations.</a:t>
            </a: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D5980A-0D1D-4B63-BF34-50BCE656E3C5}" type="slidenum">
              <a:rPr lang="en-US" smtClean="0">
                <a:ea typeface="MS PGothic" pitchFamily="34" charset="-128"/>
              </a:rPr>
              <a:pPr/>
              <a:t>17</a:t>
            </a:fld>
            <a:endParaRPr lang="en-US" smtClean="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035-AFCF-4865-8001-CA2BF5F9EFA4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D0C7-CAB6-49C3-8331-5F1A2135389F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F86E-6DCC-40A4-9952-7D35B84C0312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B822A-FA7D-4D9B-8259-33392945D043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2FE09-31D5-428F-9645-A9BFC9D9386A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161C-E124-432A-A3CD-EFCCB4672E78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33286-8227-433E-A8EB-DF9B0A904B3B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3D56A-5E8C-4583-94CA-CEF3D9DC1083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2703D-736E-4E84-B5BE-95630AA95E50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3DC7-77DE-4DE0-98DE-DBDD3E164365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5C72E-E003-4582-AA03-247B8777A0A9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D3160-6E32-4AC4-A22F-C43573426BBF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Word_97_-_2003_Document1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HRM and Jobs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Work flow in organizations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Job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analysis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Behavioral aspects of job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description and job specification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Competency approach to job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5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What is Job Design?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Various approaches to job design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efficient jobs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jobs that motivate</a:t>
            </a:r>
          </a:p>
          <a:p>
            <a:pPr lvl="1"/>
            <a:r>
              <a:rPr lang="en-US" dirty="0" smtClean="0"/>
              <a:t>Designing ergonomic jobs</a:t>
            </a:r>
          </a:p>
          <a:p>
            <a:pPr lvl="1"/>
            <a:r>
              <a:rPr lang="en-US" dirty="0" smtClean="0"/>
              <a:t>Designing Jobs That Meet Mental Capabilities and Limitations</a:t>
            </a:r>
            <a:endParaRPr lang="en-US" altLang="en-US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7BBEEA-0B06-45C6-AA41-6F632BC2C8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6454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mtClean="0"/>
              <a:t>Designing Jobs</a:t>
            </a:r>
            <a:endParaRPr lang="en-US" dirty="0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job may be motivating to one not to others</a:t>
            </a:r>
          </a:p>
          <a:p>
            <a:r>
              <a:rPr lang="en-US" dirty="0" smtClean="0"/>
              <a:t>Jobs may provide opportunity to satisfy job related needs</a:t>
            </a:r>
          </a:p>
          <a:p>
            <a:r>
              <a:rPr lang="en-US" dirty="0" smtClean="0"/>
              <a:t>Job </a:t>
            </a:r>
            <a:r>
              <a:rPr lang="en-US" dirty="0"/>
              <a:t>Design</a:t>
            </a:r>
          </a:p>
          <a:p>
            <a:pPr lvl="1"/>
            <a:r>
              <a:rPr lang="en-US" dirty="0"/>
              <a:t>Organizing tasks, duties, and responsibilities into a productive unit of work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To design jobs effectively, manager must understand:</a:t>
            </a:r>
          </a:p>
          <a:p>
            <a:pPr lvl="2"/>
            <a:r>
              <a:rPr lang="en-US" dirty="0" smtClean="0"/>
              <a:t>The job through job analysis</a:t>
            </a:r>
          </a:p>
          <a:p>
            <a:pPr lvl="2"/>
            <a:r>
              <a:rPr lang="en-US" dirty="0" smtClean="0"/>
              <a:t>Its place in the larger work unit’s work flow process</a:t>
            </a:r>
          </a:p>
          <a:p>
            <a:pPr lvl="1"/>
            <a:r>
              <a:rPr lang="en-US" dirty="0" smtClean="0"/>
              <a:t>Many situations may require redesign of jobs</a:t>
            </a:r>
          </a:p>
          <a:p>
            <a:pPr lvl="1"/>
            <a:r>
              <a:rPr lang="en-US" dirty="0" smtClean="0"/>
              <a:t>Person-job fit involves matching characteristics of people with characteristics of jobs</a:t>
            </a:r>
          </a:p>
          <a:p>
            <a:pPr lvl="2"/>
            <a:r>
              <a:rPr lang="en-US" dirty="0" smtClean="0"/>
              <a:t>Better fit can be achieved by redesigning jobs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79438" y="274638"/>
            <a:ext cx="8229600" cy="1143000"/>
          </a:xfrm>
          <a:ln>
            <a:headEnd/>
            <a:tailEnd/>
          </a:ln>
        </p:spPr>
        <p:txBody>
          <a:bodyPr anchor="t"/>
          <a:lstStyle/>
          <a:p>
            <a:pPr algn="l">
              <a:lnSpc>
                <a:spcPct val="85000"/>
              </a:lnSpc>
            </a:pPr>
            <a:r>
              <a:rPr lang="en-US" sz="4000" dirty="0" smtClean="0"/>
              <a:t>Approaches to Job Design</a:t>
            </a:r>
          </a:p>
        </p:txBody>
      </p:sp>
      <p:pic>
        <p:nvPicPr>
          <p:cNvPr id="6" name="Content Placeholder 5" descr="noe81470_0405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-4000"/>
          </a:blip>
          <a:srcRect t="-5263" b="-5263"/>
          <a:stretch>
            <a:fillRect/>
          </a:stretch>
        </p:blipFill>
        <p:spPr bwMode="auto">
          <a:xfrm>
            <a:off x="579438" y="1600200"/>
            <a:ext cx="8229600" cy="4800600"/>
          </a:xfrm>
          <a:solidFill>
            <a:srgbClr val="FFAE37"/>
          </a:solidFill>
          <a:ln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/>
          <a:lstStyle/>
          <a:p>
            <a:r>
              <a:rPr lang="en-US" dirty="0" smtClean="0"/>
              <a:t>Designing Efficient Jobs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>
                <a:ea typeface="ＭＳ Ｐゴシック" pitchFamily="34" charset="-128"/>
              </a:rPr>
              <a:t>Industrial Engineering</a:t>
            </a:r>
            <a:r>
              <a:rPr lang="en-US" b="1" i="1" dirty="0" smtClean="0">
                <a:ea typeface="ＭＳ Ｐゴシック" pitchFamily="34" charset="-128"/>
              </a:rPr>
              <a:t> </a:t>
            </a:r>
          </a:p>
          <a:p>
            <a:pPr>
              <a:buNone/>
              <a:defRPr/>
            </a:pPr>
            <a:r>
              <a:rPr lang="en-US" b="1" i="1" dirty="0" smtClean="0">
                <a:ea typeface="ＭＳ Ｐゴシック" pitchFamily="34" charset="-128"/>
              </a:rPr>
              <a:t>	</a:t>
            </a:r>
            <a:r>
              <a:rPr lang="en-US" dirty="0" smtClean="0">
                <a:ea typeface="ＭＳ Ｐゴシック" pitchFamily="34" charset="-128"/>
              </a:rPr>
              <a:t>The study of jobs to find the simplest way to structure work in order to maximize efficiency.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Reduces the complexity of work.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Allows almost anyone to be trained quickly and easily perform the job.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Used for highly specialized and repetitive jobs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With extremely simple and repetitive tasks, workers may get bored</a:t>
            </a:r>
          </a:p>
          <a:p>
            <a:pPr lvl="2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Organizations combine industrial engineering with other approaches to job design	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>
            <a:normAutofit/>
          </a:bodyPr>
          <a:lstStyle/>
          <a:p>
            <a:pPr algn="l"/>
            <a:r>
              <a:rPr lang="en-US" sz="3600" dirty="0" smtClean="0"/>
              <a:t>Designing Jobs That Motivate</a:t>
            </a:r>
            <a:endParaRPr lang="en-US" sz="3600" i="1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299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To attract skilled and competent workforce, organizations need to design interesting and satisfying jobs</a:t>
            </a:r>
          </a:p>
          <a:p>
            <a:pPr>
              <a:buNone/>
            </a:pPr>
            <a:r>
              <a:rPr lang="en-US" dirty="0" smtClean="0"/>
              <a:t>Important tool to design such jobs is Job Characteristics Model developed by </a:t>
            </a:r>
            <a:r>
              <a:rPr lang="en-US" dirty="0" err="1" smtClean="0"/>
              <a:t>Hackman</a:t>
            </a:r>
            <a:r>
              <a:rPr lang="en-US" dirty="0" smtClean="0"/>
              <a:t> and Oldham: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87041" name="Object 1"/>
          <p:cNvGraphicFramePr>
            <a:graphicFrameLocks noChangeAspect="1"/>
          </p:cNvGraphicFramePr>
          <p:nvPr/>
        </p:nvGraphicFramePr>
        <p:xfrm>
          <a:off x="685800" y="2895600"/>
          <a:ext cx="7607300" cy="3810000"/>
        </p:xfrm>
        <a:graphic>
          <a:graphicData uri="http://schemas.openxmlformats.org/presentationml/2006/ole">
            <p:oleObj spid="_x0000_s87041" name="Document" r:id="rId4" imgW="5596958" imgH="3121089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7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FAD33F-03E0-49F3-A827-6D518CB63CC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37926" name="Picture 6" descr="C:\My Documents\PowerPoint Files\Books\South-Western\HRM10e\HRM10e GIFS\06-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075" y="1143000"/>
            <a:ext cx="7413625" cy="5305425"/>
          </a:xfrm>
          <a:prstGeom prst="rect">
            <a:avLst/>
          </a:prstGeom>
          <a:noFill/>
        </p:spPr>
      </p:pic>
      <p:sp>
        <p:nvSpPr>
          <p:cNvPr id="33792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Job Characteristics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635000" y="274638"/>
            <a:ext cx="8229600" cy="1143000"/>
          </a:xfrm>
          <a:ln>
            <a:headEnd/>
            <a:tailEnd/>
          </a:ln>
        </p:spPr>
        <p:txBody>
          <a:bodyPr anchor="t">
            <a:normAutofit/>
          </a:bodyPr>
          <a:lstStyle/>
          <a:p>
            <a:pPr algn="l"/>
            <a:r>
              <a:rPr lang="en-US" sz="3600" dirty="0" smtClean="0"/>
              <a:t>Characteristics of a Motivating Job</a:t>
            </a:r>
          </a:p>
        </p:txBody>
      </p:sp>
      <p:pic>
        <p:nvPicPr>
          <p:cNvPr id="6" name="Content Placeholder 5" descr="noe30468_040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19138" y="1866900"/>
            <a:ext cx="7988300" cy="339883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1. Job Enlargement</a:t>
            </a:r>
          </a:p>
          <a:p>
            <a:pPr>
              <a:buNone/>
            </a:pPr>
            <a:r>
              <a:rPr lang="en-US" dirty="0" smtClean="0"/>
              <a:t>Broadening the types of tasks performed in a job.</a:t>
            </a:r>
          </a:p>
          <a:p>
            <a:pPr lvl="2"/>
            <a:r>
              <a:rPr lang="en-US" dirty="0" smtClean="0"/>
              <a:t>Makes jobs less repetitive and more interesting</a:t>
            </a:r>
          </a:p>
          <a:p>
            <a:pPr lvl="1"/>
            <a:r>
              <a:rPr lang="en-US" dirty="0" smtClean="0"/>
              <a:t>Job Extension</a:t>
            </a:r>
          </a:p>
          <a:p>
            <a:pPr lvl="1">
              <a:buNone/>
            </a:pPr>
            <a:r>
              <a:rPr lang="en-US" dirty="0" smtClean="0"/>
              <a:t>Enlarging jobs by combining several relatively simple jobs to form a job with a wider range of tasks.</a:t>
            </a:r>
          </a:p>
          <a:p>
            <a:pPr lvl="1"/>
            <a:r>
              <a:rPr lang="en-US" dirty="0" smtClean="0"/>
              <a:t>Job Rotation</a:t>
            </a:r>
          </a:p>
          <a:p>
            <a:pPr lvl="1">
              <a:buNone/>
            </a:pPr>
            <a:r>
              <a:rPr lang="en-US" dirty="0" smtClean="0"/>
              <a:t>Enlarging jobs by moving employees among several different jobs.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2. Job Enrichment</a:t>
            </a:r>
          </a:p>
          <a:p>
            <a:pPr marL="342900" lvl="1" indent="-342900">
              <a:buNone/>
            </a:pPr>
            <a:r>
              <a:rPr lang="en-US" dirty="0" smtClean="0"/>
              <a:t>Increasing the depth of a job by adding the</a:t>
            </a:r>
          </a:p>
          <a:p>
            <a:pPr marL="342900" lvl="1" indent="-342900">
              <a:buNone/>
            </a:pPr>
            <a:r>
              <a:rPr lang="en-US" dirty="0" smtClean="0"/>
              <a:t>responsibility for planning, organizing , controlling, and</a:t>
            </a:r>
          </a:p>
          <a:p>
            <a:pPr marL="342900" lvl="1" indent="-342900">
              <a:buNone/>
            </a:pPr>
            <a:r>
              <a:rPr lang="en-US" dirty="0" smtClean="0"/>
              <a:t>evaluating the job.</a:t>
            </a:r>
          </a:p>
          <a:p>
            <a:pPr>
              <a:buNone/>
            </a:pPr>
            <a:r>
              <a:rPr lang="en-US" dirty="0" smtClean="0"/>
              <a:t>Based on Herzberg’s two factor theory</a:t>
            </a:r>
          </a:p>
          <a:p>
            <a:pPr lvl="1"/>
            <a:r>
              <a:rPr lang="en-US" dirty="0" smtClean="0"/>
              <a:t>Intrinsic motivation: achievement, recognition, growth, responsibility, and performance of job</a:t>
            </a:r>
          </a:p>
          <a:p>
            <a:pPr lvl="1"/>
            <a:r>
              <a:rPr lang="en-US" dirty="0" smtClean="0"/>
              <a:t>Extrinsic motivation: pay, supervision, working conditions, and interpersonal relations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3. Flexible Work Schedules</a:t>
            </a:r>
          </a:p>
          <a:p>
            <a:pPr lvl="1"/>
            <a:r>
              <a:rPr lang="en-US" dirty="0" smtClean="0"/>
              <a:t>Flextime</a:t>
            </a:r>
          </a:p>
          <a:p>
            <a:pPr lvl="1">
              <a:buNone/>
            </a:pPr>
            <a:r>
              <a:rPr lang="en-US" dirty="0" smtClean="0"/>
              <a:t>A scheduling policy in which full-time employees may choose starting and ending times within guidelines specified by the organization.</a:t>
            </a:r>
          </a:p>
          <a:p>
            <a:pPr lvl="2">
              <a:buNone/>
            </a:pPr>
            <a:r>
              <a:rPr lang="en-US" dirty="0" smtClean="0"/>
              <a:t>Employees be at work between certain hours (10:00 am -03:00 pm)</a:t>
            </a:r>
          </a:p>
          <a:p>
            <a:pPr lvl="2">
              <a:buNone/>
            </a:pPr>
            <a:r>
              <a:rPr lang="en-US" dirty="0" smtClean="0"/>
              <a:t>Enables workers to adjust a particular day’s hours</a:t>
            </a:r>
          </a:p>
          <a:p>
            <a:pPr lvl="1"/>
            <a:r>
              <a:rPr lang="en-US" dirty="0" smtClean="0"/>
              <a:t>Job Sharing</a:t>
            </a:r>
          </a:p>
          <a:p>
            <a:pPr lvl="1">
              <a:buNone/>
            </a:pPr>
            <a:r>
              <a:rPr lang="en-US" dirty="0" smtClean="0"/>
              <a:t>A work option in which two part time employees may carry out the tasks associated with a single job.</a:t>
            </a:r>
          </a:p>
          <a:p>
            <a:pPr lvl="1"/>
            <a:r>
              <a:rPr lang="en-US" dirty="0" smtClean="0"/>
              <a:t>Compressed Workweek</a:t>
            </a:r>
          </a:p>
          <a:p>
            <a:pPr lvl="1">
              <a:buNone/>
            </a:pPr>
            <a:r>
              <a:rPr lang="en-US" dirty="0" smtClean="0"/>
              <a:t>In a compressed workweek schedule, full time workers complete their weekly hours in fewer than five days.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Telework</a:t>
            </a:r>
            <a:endParaRPr lang="en-US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broad term for doing one’s work away from a centrally located office is </a:t>
            </a:r>
            <a:r>
              <a:rPr lang="en-US" dirty="0" err="1" smtClean="0">
                <a:ea typeface="ＭＳ Ｐゴシック" pitchFamily="34" charset="-128"/>
              </a:rPr>
              <a:t>telework</a:t>
            </a:r>
            <a:r>
              <a:rPr lang="en-US" dirty="0" smtClean="0">
                <a:ea typeface="ＭＳ Ｐゴシック" pitchFamily="34" charset="-128"/>
              </a:rPr>
              <a:t> or telecommuting.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IBM gave each </a:t>
            </a:r>
            <a:r>
              <a:rPr lang="en-US" dirty="0" err="1" smtClean="0">
                <a:ea typeface="ＭＳ Ｐゴシック" pitchFamily="34" charset="-128"/>
              </a:rPr>
              <a:t>teleworker</a:t>
            </a:r>
            <a:r>
              <a:rPr lang="en-US" dirty="0" smtClean="0">
                <a:ea typeface="ＭＳ Ｐゴシック" pitchFamily="34" charset="-128"/>
              </a:rPr>
              <a:t> an IBM ThinkPad, printer, and home phone line; marketing employees were supplied with cell phone, pagers, faxes, and personal copiers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Advantages: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less need for office space by employer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greater flexibility to employees with special needs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defRPr/>
            </a:pPr>
            <a:r>
              <a:rPr lang="en-US" dirty="0" smtClean="0">
                <a:ea typeface="ＭＳ Ｐゴシック" pitchFamily="34" charset="-128"/>
              </a:rPr>
              <a:t>Employee productivity is high because of reduced commuting time and avoidance of distractions from coworkers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Easy to implement for managerial, professional, or sales jobs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Difficult to set up for manufacturing workers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Telework</a:t>
            </a:r>
            <a:endParaRPr lang="en-US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broad term for doing one’s work away from a centrally located office is </a:t>
            </a:r>
            <a:r>
              <a:rPr lang="en-US" dirty="0" err="1" smtClean="0">
                <a:ea typeface="ＭＳ Ｐゴシック" pitchFamily="34" charset="-128"/>
              </a:rPr>
              <a:t>telework</a:t>
            </a:r>
            <a:r>
              <a:rPr lang="en-US" dirty="0" smtClean="0">
                <a:ea typeface="ＭＳ Ｐゴシック" pitchFamily="34" charset="-128"/>
              </a:rPr>
              <a:t> or telecommuting.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IBM gave each </a:t>
            </a:r>
            <a:r>
              <a:rPr lang="en-US" dirty="0" err="1" smtClean="0">
                <a:ea typeface="ＭＳ Ｐゴシック" pitchFamily="34" charset="-128"/>
              </a:rPr>
              <a:t>teleworker</a:t>
            </a:r>
            <a:r>
              <a:rPr lang="en-US" dirty="0" smtClean="0">
                <a:ea typeface="ＭＳ Ｐゴシック" pitchFamily="34" charset="-128"/>
              </a:rPr>
              <a:t> an IBM ThinkPad, printer, and home phone line; marketing employees were supplied with cell phone, pagers, faxes, and personal copiers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Advantages: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less need for office space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greater flexibility to employees with special needs</a:t>
            </a:r>
          </a:p>
          <a:p>
            <a:pPr lvl="1">
              <a:lnSpc>
                <a:spcPct val="90000"/>
              </a:lnSpc>
              <a:buClr>
                <a:srgbClr val="10224E"/>
              </a:buClr>
              <a:defRPr/>
            </a:pPr>
            <a:r>
              <a:rPr lang="en-US" dirty="0" smtClean="0">
                <a:ea typeface="ＭＳ Ｐゴシック" pitchFamily="34" charset="-128"/>
              </a:rPr>
              <a:t>Employee productivity is high because of reduced commuting time and avoidance of distractions from coworkers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Easy to implement for managerial, professional, or sales jobs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Difficult to set up for manufacturing workers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Jobs That Motivate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dirty="0" smtClean="0">
                <a:ea typeface="ＭＳ Ｐゴシック" pitchFamily="34" charset="-128"/>
              </a:rPr>
              <a:t>Self-Managing Work Team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A self-managing work team is composed of individuals who have authority for an entire work process or segment:</a:t>
            </a:r>
          </a:p>
          <a:p>
            <a:pPr lvl="1">
              <a:lnSpc>
                <a:spcPct val="85000"/>
              </a:lnSpc>
              <a:buClr>
                <a:srgbClr val="193374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schedule work</a:t>
            </a:r>
          </a:p>
          <a:p>
            <a:pPr lvl="1">
              <a:lnSpc>
                <a:spcPct val="85000"/>
              </a:lnSpc>
              <a:buClr>
                <a:srgbClr val="193374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hire team members</a:t>
            </a:r>
          </a:p>
          <a:p>
            <a:pPr lvl="1">
              <a:lnSpc>
                <a:spcPct val="85000"/>
              </a:lnSpc>
              <a:buClr>
                <a:srgbClr val="193374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resolve team performance problems</a:t>
            </a:r>
          </a:p>
          <a:p>
            <a:pPr lvl="1">
              <a:lnSpc>
                <a:spcPct val="85000"/>
              </a:lnSpc>
              <a:buClr>
                <a:srgbClr val="193374"/>
              </a:buClr>
              <a:buFont typeface="Arial" charset="0"/>
              <a:buChar char="–"/>
              <a:defRPr/>
            </a:pPr>
            <a:r>
              <a:rPr lang="en-US" dirty="0" smtClean="0">
                <a:ea typeface="ＭＳ Ｐゴシック" pitchFamily="34" charset="-128"/>
              </a:rPr>
              <a:t>perform other duties traditionally handled by management</a:t>
            </a:r>
          </a:p>
          <a:p>
            <a:pPr>
              <a:lnSpc>
                <a:spcPct val="85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Team work keeps members motivated by autonomy, skill variety, and task identity.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579438" y="274638"/>
            <a:ext cx="8229600" cy="1143000"/>
          </a:xfrm>
          <a:ln>
            <a:headEnd/>
            <a:tailEnd/>
          </a:ln>
        </p:spPr>
        <p:txBody>
          <a:bodyPr anchor="t"/>
          <a:lstStyle/>
          <a:p>
            <a:r>
              <a:rPr lang="en-US" smtClean="0"/>
              <a:t>Designing Ergonomic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Ergonomics  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The study of the interface between individuals’ physiology and the characteristics of the physical work environment.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The goal is to minimize physical strain on the worker by structuring the physical work environment around the way the human body works.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Redesigning work to make it more worker- friendly can lead to increased efficiencies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Adjusting the height of a computer keyboard</a:t>
            </a:r>
          </a:p>
          <a:p>
            <a:pPr lvl="1"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The design of chairs and desks to fit posture requirements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>
            <a:normAutofit fontScale="90000"/>
          </a:bodyPr>
          <a:lstStyle/>
          <a:p>
            <a:r>
              <a:rPr lang="en-US" sz="3600" dirty="0" smtClean="0"/>
              <a:t>Designing Jobs That Meet Mental Capabilities and Limitations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Work is designed to reduce the information- processing requirements of the job.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Workers may be less likely to make mistakes or have accidents.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Organizations can provide easy to understand gauges and displays, simple to operate equipment, and clear instructions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Employees try to simplify their jobs by creating checklists, charts, or other aids.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Electronic cash registers have simplified the job of cashier 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Simplifying the mental demands of a job may make it less interesting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Technology tools may be distracting employees from their primary task thus resulting in increased mistakes and accidents.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Job Design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efficient jobs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jobs that motivate</a:t>
            </a:r>
          </a:p>
          <a:p>
            <a:r>
              <a:rPr lang="en-US" dirty="0" smtClean="0"/>
              <a:t>Designing ergonomic jobs</a:t>
            </a:r>
          </a:p>
          <a:p>
            <a:r>
              <a:rPr lang="en-US" dirty="0" smtClean="0"/>
              <a:t>Designing Jobs That Meet Mental Capabilities and Limitations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1138</Words>
  <Application>Microsoft Office PowerPoint</Application>
  <PresentationFormat>On-screen Show (4:3)</PresentationFormat>
  <Paragraphs>183</Paragraphs>
  <Slides>20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Document</vt:lpstr>
      <vt:lpstr>Advances in Human Resource Development and Management</vt:lpstr>
      <vt:lpstr>Recap of Lecture 4</vt:lpstr>
      <vt:lpstr>Learning Objectives: Lecture 5</vt:lpstr>
      <vt:lpstr>Designing Jobs</vt:lpstr>
      <vt:lpstr>Approaches to Job Design</vt:lpstr>
      <vt:lpstr>Designing Efficient Jobs</vt:lpstr>
      <vt:lpstr>Designing Jobs That Motivate</vt:lpstr>
      <vt:lpstr>Job Characteristics Model</vt:lpstr>
      <vt:lpstr>Characteristics of a Motivating Job</vt:lpstr>
      <vt:lpstr>Designing Jobs That Motivate </vt:lpstr>
      <vt:lpstr>Designing Jobs That Motivate </vt:lpstr>
      <vt:lpstr>Designing Jobs That Motivate </vt:lpstr>
      <vt:lpstr>Designing Jobs That Motivate </vt:lpstr>
      <vt:lpstr>Designing Jobs That Motivate </vt:lpstr>
      <vt:lpstr>Designing Jobs That Motivate </vt:lpstr>
      <vt:lpstr>Designing Ergonomic Jobs</vt:lpstr>
      <vt:lpstr>Designing Jobs That Meet Mental Capabilities and Limitations</vt:lpstr>
      <vt:lpstr>Summary of Lecture 5</vt:lpstr>
      <vt:lpstr>Reference books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99</cp:revision>
  <dcterms:created xsi:type="dcterms:W3CDTF">2013-05-29T05:42:39Z</dcterms:created>
  <dcterms:modified xsi:type="dcterms:W3CDTF">2013-06-05T09:16:37Z</dcterms:modified>
</cp:coreProperties>
</file>