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59" r:id="rId4"/>
    <p:sldId id="314" r:id="rId5"/>
    <p:sldId id="316" r:id="rId6"/>
    <p:sldId id="348" r:id="rId7"/>
    <p:sldId id="328" r:id="rId8"/>
    <p:sldId id="330" r:id="rId9"/>
    <p:sldId id="332" r:id="rId10"/>
    <p:sldId id="333" r:id="rId11"/>
    <p:sldId id="336" r:id="rId12"/>
    <p:sldId id="341" r:id="rId13"/>
    <p:sldId id="342" r:id="rId14"/>
    <p:sldId id="343" r:id="rId15"/>
    <p:sldId id="344" r:id="rId16"/>
    <p:sldId id="352" r:id="rId17"/>
    <p:sldId id="353" r:id="rId18"/>
    <p:sldId id="311" r:id="rId19"/>
    <p:sldId id="354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98180C-B977-5C43-BEC2-D7F0166B3CDF}" type="doc">
      <dgm:prSet loTypeId="urn:microsoft.com/office/officeart/2005/8/layout/hierarchy3" loCatId="hierarchy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60250D7-D940-B34C-A025-C47826A78611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Job Analysis</a:t>
          </a:r>
          <a:endParaRPr lang="en-US" dirty="0">
            <a:solidFill>
              <a:schemeClr val="bg1"/>
            </a:solidFill>
          </a:endParaRPr>
        </a:p>
      </dgm:t>
    </dgm:pt>
    <dgm:pt modelId="{E0653AD3-D11A-7546-94D8-A0912B1D4AAD}" type="parTrans" cxnId="{2EFE9E8B-DE68-354D-9B78-7951582C6C69}">
      <dgm:prSet/>
      <dgm:spPr/>
      <dgm:t>
        <a:bodyPr/>
        <a:lstStyle/>
        <a:p>
          <a:endParaRPr lang="en-US"/>
        </a:p>
      </dgm:t>
    </dgm:pt>
    <dgm:pt modelId="{957E29B3-D5F8-6943-B342-6F9421113465}" type="sibTrans" cxnId="{2EFE9E8B-DE68-354D-9B78-7951582C6C69}">
      <dgm:prSet/>
      <dgm:spPr/>
      <dgm:t>
        <a:bodyPr/>
        <a:lstStyle/>
        <a:p>
          <a:endParaRPr lang="en-US"/>
        </a:p>
      </dgm:t>
    </dgm:pt>
    <dgm:pt modelId="{34DC42EB-2AE7-D047-9465-A719A204048E}">
      <dgm:prSet phldrT="[Text]"/>
      <dgm:spPr/>
      <dgm:t>
        <a:bodyPr/>
        <a:lstStyle/>
        <a:p>
          <a:r>
            <a:rPr lang="en-US" dirty="0" smtClean="0"/>
            <a:t>Job Descriptions</a:t>
          </a:r>
          <a:endParaRPr lang="en-US" dirty="0"/>
        </a:p>
      </dgm:t>
    </dgm:pt>
    <dgm:pt modelId="{09E3944E-3E32-BE4A-9E3D-7DBFAB60F584}" type="parTrans" cxnId="{9DAAC910-48F2-FA4C-BFE5-B6A48FFF8EBF}">
      <dgm:prSet/>
      <dgm:spPr/>
      <dgm:t>
        <a:bodyPr/>
        <a:lstStyle/>
        <a:p>
          <a:endParaRPr lang="en-US" dirty="0"/>
        </a:p>
      </dgm:t>
    </dgm:pt>
    <dgm:pt modelId="{98CC949A-3D6E-F046-BDAD-19330ABC8351}" type="sibTrans" cxnId="{9DAAC910-48F2-FA4C-BFE5-B6A48FFF8EBF}">
      <dgm:prSet/>
      <dgm:spPr/>
      <dgm:t>
        <a:bodyPr/>
        <a:lstStyle/>
        <a:p>
          <a:endParaRPr lang="en-US"/>
        </a:p>
      </dgm:t>
    </dgm:pt>
    <dgm:pt modelId="{68AC8F1D-1A40-1B4A-AAB9-B8A1778C8697}">
      <dgm:prSet phldrT="[Text]"/>
      <dgm:spPr/>
      <dgm:t>
        <a:bodyPr/>
        <a:lstStyle/>
        <a:p>
          <a:r>
            <a:rPr lang="en-US" dirty="0" smtClean="0"/>
            <a:t>Job Specifications</a:t>
          </a:r>
          <a:endParaRPr lang="en-US" dirty="0"/>
        </a:p>
      </dgm:t>
    </dgm:pt>
    <dgm:pt modelId="{06E01500-9ACA-504B-B182-B263355D9C9A}" type="parTrans" cxnId="{8917B1F5-6DF5-3641-8D2A-6F23AE5D1B2B}">
      <dgm:prSet/>
      <dgm:spPr/>
      <dgm:t>
        <a:bodyPr/>
        <a:lstStyle/>
        <a:p>
          <a:endParaRPr lang="en-US" dirty="0"/>
        </a:p>
      </dgm:t>
    </dgm:pt>
    <dgm:pt modelId="{F0D95029-490E-844D-B8AC-FE6B80619645}" type="sibTrans" cxnId="{8917B1F5-6DF5-3641-8D2A-6F23AE5D1B2B}">
      <dgm:prSet/>
      <dgm:spPr/>
      <dgm:t>
        <a:bodyPr/>
        <a:lstStyle/>
        <a:p>
          <a:endParaRPr lang="en-US"/>
        </a:p>
      </dgm:t>
    </dgm:pt>
    <dgm:pt modelId="{33D973EF-D2A5-E74B-BF03-EA776684BE95}" type="pres">
      <dgm:prSet presAssocID="{0598180C-B977-5C43-BEC2-D7F0166B3CD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28008E9-9632-A546-93D1-377A80B55C55}" type="pres">
      <dgm:prSet presAssocID="{460250D7-D940-B34C-A025-C47826A78611}" presName="root" presStyleCnt="0"/>
      <dgm:spPr/>
    </dgm:pt>
    <dgm:pt modelId="{15801C9E-A834-F94E-9E30-5D61D96112AD}" type="pres">
      <dgm:prSet presAssocID="{460250D7-D940-B34C-A025-C47826A78611}" presName="rootComposite" presStyleCnt="0"/>
      <dgm:spPr/>
    </dgm:pt>
    <dgm:pt modelId="{7CB257F4-AA57-304E-8E92-FBB332101777}" type="pres">
      <dgm:prSet presAssocID="{460250D7-D940-B34C-A025-C47826A78611}" presName="rootText" presStyleLbl="node1" presStyleIdx="0" presStyleCnt="1"/>
      <dgm:spPr/>
      <dgm:t>
        <a:bodyPr/>
        <a:lstStyle/>
        <a:p>
          <a:endParaRPr lang="en-US"/>
        </a:p>
      </dgm:t>
    </dgm:pt>
    <dgm:pt modelId="{F3B99069-AF8E-C041-9665-FE29E5C7BB44}" type="pres">
      <dgm:prSet presAssocID="{460250D7-D940-B34C-A025-C47826A78611}" presName="rootConnector" presStyleLbl="node1" presStyleIdx="0" presStyleCnt="1"/>
      <dgm:spPr/>
      <dgm:t>
        <a:bodyPr/>
        <a:lstStyle/>
        <a:p>
          <a:endParaRPr lang="en-US"/>
        </a:p>
      </dgm:t>
    </dgm:pt>
    <dgm:pt modelId="{EFBA2731-9FD2-EE4B-B32E-2074B32A4D17}" type="pres">
      <dgm:prSet presAssocID="{460250D7-D940-B34C-A025-C47826A78611}" presName="childShape" presStyleCnt="0"/>
      <dgm:spPr/>
    </dgm:pt>
    <dgm:pt modelId="{7978E781-C58E-034C-9C16-93FF37AF7A14}" type="pres">
      <dgm:prSet presAssocID="{09E3944E-3E32-BE4A-9E3D-7DBFAB60F584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68A76FD-276C-1144-BC4D-3F48A16DFE66}" type="pres">
      <dgm:prSet presAssocID="{34DC42EB-2AE7-D047-9465-A719A204048E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37F4EC-0739-DB4F-92E4-877275B78903}" type="pres">
      <dgm:prSet presAssocID="{06E01500-9ACA-504B-B182-B263355D9C9A}" presName="Name13" presStyleLbl="parChTrans1D2" presStyleIdx="1" presStyleCnt="2"/>
      <dgm:spPr/>
      <dgm:t>
        <a:bodyPr/>
        <a:lstStyle/>
        <a:p>
          <a:endParaRPr lang="en-US"/>
        </a:p>
      </dgm:t>
    </dgm:pt>
    <dgm:pt modelId="{98A84D48-5658-0643-BBDB-F72C824AAACD}" type="pres">
      <dgm:prSet presAssocID="{68AC8F1D-1A40-1B4A-AAB9-B8A1778C8697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FE9E8B-DE68-354D-9B78-7951582C6C69}" srcId="{0598180C-B977-5C43-BEC2-D7F0166B3CDF}" destId="{460250D7-D940-B34C-A025-C47826A78611}" srcOrd="0" destOrd="0" parTransId="{E0653AD3-D11A-7546-94D8-A0912B1D4AAD}" sibTransId="{957E29B3-D5F8-6943-B342-6F9421113465}"/>
    <dgm:cxn modelId="{18052B4C-67E2-4204-BCF5-79816762CDD2}" type="presOf" srcId="{460250D7-D940-B34C-A025-C47826A78611}" destId="{7CB257F4-AA57-304E-8E92-FBB332101777}" srcOrd="0" destOrd="0" presId="urn:microsoft.com/office/officeart/2005/8/layout/hierarchy3"/>
    <dgm:cxn modelId="{BCF23DC9-8F3B-4279-AAF3-CFAE7D2F2012}" type="presOf" srcId="{68AC8F1D-1A40-1B4A-AAB9-B8A1778C8697}" destId="{98A84D48-5658-0643-BBDB-F72C824AAACD}" srcOrd="0" destOrd="0" presId="urn:microsoft.com/office/officeart/2005/8/layout/hierarchy3"/>
    <dgm:cxn modelId="{B132A89F-ACA3-4379-A9BA-11360AFEEB06}" type="presOf" srcId="{06E01500-9ACA-504B-B182-B263355D9C9A}" destId="{0E37F4EC-0739-DB4F-92E4-877275B78903}" srcOrd="0" destOrd="0" presId="urn:microsoft.com/office/officeart/2005/8/layout/hierarchy3"/>
    <dgm:cxn modelId="{FDF9A33E-4FE8-4E04-ACE9-6F47ABBDACEF}" type="presOf" srcId="{460250D7-D940-B34C-A025-C47826A78611}" destId="{F3B99069-AF8E-C041-9665-FE29E5C7BB44}" srcOrd="1" destOrd="0" presId="urn:microsoft.com/office/officeart/2005/8/layout/hierarchy3"/>
    <dgm:cxn modelId="{6E281CE5-B9A2-410F-BF44-578C1B38B84A}" type="presOf" srcId="{09E3944E-3E32-BE4A-9E3D-7DBFAB60F584}" destId="{7978E781-C58E-034C-9C16-93FF37AF7A14}" srcOrd="0" destOrd="0" presId="urn:microsoft.com/office/officeart/2005/8/layout/hierarchy3"/>
    <dgm:cxn modelId="{89FAB5BB-2B82-4D05-9B93-4AFA4FC4FFD7}" type="presOf" srcId="{0598180C-B977-5C43-BEC2-D7F0166B3CDF}" destId="{33D973EF-D2A5-E74B-BF03-EA776684BE95}" srcOrd="0" destOrd="0" presId="urn:microsoft.com/office/officeart/2005/8/layout/hierarchy3"/>
    <dgm:cxn modelId="{4F61A282-67AC-4B51-9B89-92D1A5FBFE49}" type="presOf" srcId="{34DC42EB-2AE7-D047-9465-A719A204048E}" destId="{168A76FD-276C-1144-BC4D-3F48A16DFE66}" srcOrd="0" destOrd="0" presId="urn:microsoft.com/office/officeart/2005/8/layout/hierarchy3"/>
    <dgm:cxn modelId="{8917B1F5-6DF5-3641-8D2A-6F23AE5D1B2B}" srcId="{460250D7-D940-B34C-A025-C47826A78611}" destId="{68AC8F1D-1A40-1B4A-AAB9-B8A1778C8697}" srcOrd="1" destOrd="0" parTransId="{06E01500-9ACA-504B-B182-B263355D9C9A}" sibTransId="{F0D95029-490E-844D-B8AC-FE6B80619645}"/>
    <dgm:cxn modelId="{9DAAC910-48F2-FA4C-BFE5-B6A48FFF8EBF}" srcId="{460250D7-D940-B34C-A025-C47826A78611}" destId="{34DC42EB-2AE7-D047-9465-A719A204048E}" srcOrd="0" destOrd="0" parTransId="{09E3944E-3E32-BE4A-9E3D-7DBFAB60F584}" sibTransId="{98CC949A-3D6E-F046-BDAD-19330ABC8351}"/>
    <dgm:cxn modelId="{41535B2C-EB71-449D-B2F8-2CBB2A254257}" type="presParOf" srcId="{33D973EF-D2A5-E74B-BF03-EA776684BE95}" destId="{428008E9-9632-A546-93D1-377A80B55C55}" srcOrd="0" destOrd="0" presId="urn:microsoft.com/office/officeart/2005/8/layout/hierarchy3"/>
    <dgm:cxn modelId="{CD84D7DF-9345-4EC0-B5DC-6853DB2AC41E}" type="presParOf" srcId="{428008E9-9632-A546-93D1-377A80B55C55}" destId="{15801C9E-A834-F94E-9E30-5D61D96112AD}" srcOrd="0" destOrd="0" presId="urn:microsoft.com/office/officeart/2005/8/layout/hierarchy3"/>
    <dgm:cxn modelId="{25637672-1A50-4C98-9038-C314C1AD4AC5}" type="presParOf" srcId="{15801C9E-A834-F94E-9E30-5D61D96112AD}" destId="{7CB257F4-AA57-304E-8E92-FBB332101777}" srcOrd="0" destOrd="0" presId="urn:microsoft.com/office/officeart/2005/8/layout/hierarchy3"/>
    <dgm:cxn modelId="{C4CF9564-D493-4D61-84D0-2C1856A8C572}" type="presParOf" srcId="{15801C9E-A834-F94E-9E30-5D61D96112AD}" destId="{F3B99069-AF8E-C041-9665-FE29E5C7BB44}" srcOrd="1" destOrd="0" presId="urn:microsoft.com/office/officeart/2005/8/layout/hierarchy3"/>
    <dgm:cxn modelId="{ADFA7D28-F109-478D-ACFC-1A1AD2E9A20E}" type="presParOf" srcId="{428008E9-9632-A546-93D1-377A80B55C55}" destId="{EFBA2731-9FD2-EE4B-B32E-2074B32A4D17}" srcOrd="1" destOrd="0" presId="urn:microsoft.com/office/officeart/2005/8/layout/hierarchy3"/>
    <dgm:cxn modelId="{B256F679-6AB1-40FD-9EE9-93813508E8BD}" type="presParOf" srcId="{EFBA2731-9FD2-EE4B-B32E-2074B32A4D17}" destId="{7978E781-C58E-034C-9C16-93FF37AF7A14}" srcOrd="0" destOrd="0" presId="urn:microsoft.com/office/officeart/2005/8/layout/hierarchy3"/>
    <dgm:cxn modelId="{51CAEAA6-A1C0-4ABC-8AD3-9C8FFFB6F1EC}" type="presParOf" srcId="{EFBA2731-9FD2-EE4B-B32E-2074B32A4D17}" destId="{168A76FD-276C-1144-BC4D-3F48A16DFE66}" srcOrd="1" destOrd="0" presId="urn:microsoft.com/office/officeart/2005/8/layout/hierarchy3"/>
    <dgm:cxn modelId="{CE73FDEC-4244-4FA9-8436-22C36AB44515}" type="presParOf" srcId="{EFBA2731-9FD2-EE4B-B32E-2074B32A4D17}" destId="{0E37F4EC-0739-DB4F-92E4-877275B78903}" srcOrd="2" destOrd="0" presId="urn:microsoft.com/office/officeart/2005/8/layout/hierarchy3"/>
    <dgm:cxn modelId="{E2DDA85F-AFFD-49B7-AE19-DCD248AB23B7}" type="presParOf" srcId="{EFBA2731-9FD2-EE4B-B32E-2074B32A4D17}" destId="{98A84D48-5658-0643-BBDB-F72C824AAACD}" srcOrd="3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BBDB1-3F62-49D9-8EB9-977334BDF2AD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868AD-F427-486A-A28E-301A0C7BA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4A531-1D26-4909-9F54-C21D4AB33BF2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281CB-85E8-47EC-8C56-8C5748CC1810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EC46-DA36-485D-9804-FF7DC05261C0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A365E-B93F-4556-ACFA-C49F96A8D8AB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0AFB-FA87-4697-A9EB-259204A0470A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DB815-DA07-425A-A6DC-102FB9A2F486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3508-DCE1-432A-8845-CE2160468978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ACFD-E2EA-45EC-8459-F08E23CAE6CE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2F948-A6C0-4F7A-AADC-B79DE3CF3219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7A717-32D7-4E06-AF66-2AFB79914B08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E448-89CF-4D36-8F1A-BDCEAA9FB414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91081-ADF2-4703-8E8A-F7AC0D2FFABC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Managing Human Resource Surplus or shortage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Assessing HR effectiveness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HR performance and Benchmarking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Human Resource Information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Contents of Lecture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HRM and Jobs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Work flow in organizations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What is Job Analysis?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Job analysis process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Job analysis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Behavioral aspects of job analysis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Job description and job specification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Competency approach to job analysis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</a:t>
            </a:r>
            <a:r>
              <a:rPr lang="en-US">
                <a:cs typeface="Arial" pitchFamily="34" charset="0"/>
              </a:rPr>
              <a:t>–</a:t>
            </a:r>
            <a:fld id="{86736B4E-0DD8-489C-A89C-66493FD17C3A}" type="slidenum">
              <a:rPr lang="en-US"/>
              <a:pPr/>
              <a:t>4</a:t>
            </a:fld>
            <a:endParaRPr lang="en-US"/>
          </a:p>
        </p:txBody>
      </p:sp>
      <p:sp>
        <p:nvSpPr>
          <p:cNvPr id="36045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HR Management and Jobs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Jobs are rarely designed in an organization rather managers redesign and reengineer existing jobs</a:t>
            </a:r>
          </a:p>
          <a:p>
            <a:r>
              <a:rPr lang="en-US" dirty="0" smtClean="0"/>
              <a:t>Dividing </a:t>
            </a:r>
            <a:r>
              <a:rPr lang="en-US" dirty="0"/>
              <a:t>Work into Jobs</a:t>
            </a:r>
          </a:p>
          <a:p>
            <a:pPr lvl="1"/>
            <a:r>
              <a:rPr lang="en-US" dirty="0" smtClean="0"/>
              <a:t>Work</a:t>
            </a:r>
          </a:p>
          <a:p>
            <a:pPr lvl="2"/>
            <a:r>
              <a:rPr lang="en-US" dirty="0" smtClean="0"/>
              <a:t>Effort directed toward producing or accomplishing results.</a:t>
            </a:r>
          </a:p>
          <a:p>
            <a:pPr lvl="1"/>
            <a:r>
              <a:rPr lang="en-US" dirty="0" smtClean="0"/>
              <a:t>Job</a:t>
            </a:r>
            <a:endParaRPr lang="en-US" dirty="0"/>
          </a:p>
          <a:p>
            <a:pPr lvl="2"/>
            <a:r>
              <a:rPr lang="en-US" dirty="0"/>
              <a:t>A grouping of tasks, duties, and responsibilities that constitutes the total work assignment for an employee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Position</a:t>
            </a:r>
          </a:p>
          <a:p>
            <a:pPr lvl="2"/>
            <a:r>
              <a:rPr lang="en-US" dirty="0" smtClean="0"/>
              <a:t>A set of duties performed by one person.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409929-6F48-43C7-8F0B-54FCA8C7858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6147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Workflow Analysis</a:t>
            </a:r>
          </a:p>
        </p:txBody>
      </p:sp>
      <p:sp>
        <p:nvSpPr>
          <p:cNvPr id="361486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144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Workflow Analysis</a:t>
            </a:r>
          </a:p>
          <a:p>
            <a:pPr lvl="1">
              <a:buNone/>
            </a:pPr>
            <a:r>
              <a:rPr lang="en-US" dirty="0"/>
              <a:t>A study of the way work (inputs, activities, and outputs) moves through an organization.</a:t>
            </a:r>
          </a:p>
        </p:txBody>
      </p:sp>
      <p:sp>
        <p:nvSpPr>
          <p:cNvPr id="361475" name="AutoShape 3"/>
          <p:cNvSpPr>
            <a:spLocks noChangeArrowheads="1"/>
          </p:cNvSpPr>
          <p:nvPr/>
        </p:nvSpPr>
        <p:spPr bwMode="auto">
          <a:xfrm>
            <a:off x="2057400" y="3803650"/>
            <a:ext cx="1816100" cy="304800"/>
          </a:xfrm>
          <a:prstGeom prst="rightArrow">
            <a:avLst>
              <a:gd name="adj1" fmla="val 64583"/>
              <a:gd name="adj2" fmla="val 97402"/>
            </a:avLst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</a:pPr>
            <a:endParaRPr lang="en-US" sz="1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609600" y="3162300"/>
            <a:ext cx="1462088" cy="163195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 eaLnBrk="0" hangingPunct="0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Inputs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(People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0" hangingPunct="0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Materials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Equipment)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1477" name="Text Box 5"/>
          <p:cNvSpPr txBox="1">
            <a:spLocks noChangeArrowheads="1"/>
          </p:cNvSpPr>
          <p:nvPr/>
        </p:nvSpPr>
        <p:spPr bwMode="auto">
          <a:xfrm>
            <a:off x="3859213" y="3162300"/>
            <a:ext cx="1462087" cy="1631950"/>
          </a:xfrm>
          <a:prstGeom prst="rect">
            <a:avLst/>
          </a:prstGeom>
          <a:solidFill>
            <a:srgbClr val="3399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 eaLnBrk="0" hangingPunct="0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Activities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(Tasks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Jobs)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1478" name="Text Box 6"/>
          <p:cNvSpPr txBox="1">
            <a:spLocks noChangeArrowheads="1"/>
          </p:cNvSpPr>
          <p:nvPr/>
        </p:nvSpPr>
        <p:spPr bwMode="auto">
          <a:xfrm>
            <a:off x="7061200" y="3162300"/>
            <a:ext cx="1524000" cy="1631950"/>
          </a:xfrm>
          <a:prstGeom prst="rect">
            <a:avLst/>
          </a:prstGeom>
          <a:solidFill>
            <a:srgbClr val="CC33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algn="ctr" eaLnBrk="0" hangingPunct="0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Outputs</a:t>
            </a:r>
            <a:b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(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Goods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</a:t>
            </a: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Services)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1479" name="AutoShape 7"/>
          <p:cNvSpPr>
            <a:spLocks noChangeArrowheads="1"/>
          </p:cNvSpPr>
          <p:nvPr/>
        </p:nvSpPr>
        <p:spPr bwMode="auto">
          <a:xfrm>
            <a:off x="5321300" y="3803650"/>
            <a:ext cx="1752600" cy="304800"/>
          </a:xfrm>
          <a:prstGeom prst="rightArrow">
            <a:avLst>
              <a:gd name="adj1" fmla="val 64583"/>
              <a:gd name="adj2" fmla="val 96366"/>
            </a:avLst>
          </a:prstGeom>
          <a:solidFill>
            <a:srgbClr val="3366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00000"/>
              </a:lnSpc>
            </a:pPr>
            <a:endParaRPr lang="en-US" sz="1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295400" y="4800600"/>
            <a:ext cx="6553200" cy="762000"/>
            <a:chOff x="816" y="2160"/>
            <a:chExt cx="4128" cy="528"/>
          </a:xfrm>
        </p:grpSpPr>
        <p:sp>
          <p:nvSpPr>
            <p:cNvPr id="361481" name="Freeform 9"/>
            <p:cNvSpPr>
              <a:spLocks/>
            </p:cNvSpPr>
            <p:nvPr/>
          </p:nvSpPr>
          <p:spPr bwMode="auto">
            <a:xfrm rot="5400000" flipH="1">
              <a:off x="1200" y="1776"/>
              <a:ext cx="528" cy="1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00"/>
                </a:cxn>
                <a:cxn ang="0">
                  <a:pos x="912" y="1200"/>
                </a:cxn>
              </a:cxnLst>
              <a:rect l="0" t="0" r="r" b="b"/>
              <a:pathLst>
                <a:path w="912" h="1200">
                  <a:moveTo>
                    <a:pt x="0" y="0"/>
                  </a:moveTo>
                  <a:lnTo>
                    <a:pt x="0" y="1200"/>
                  </a:lnTo>
                  <a:lnTo>
                    <a:pt x="912" y="1200"/>
                  </a:lnTo>
                </a:path>
              </a:pathLst>
            </a:custGeom>
            <a:noFill/>
            <a:ln w="63500" cap="flat" cmpd="sng">
              <a:solidFill>
                <a:schemeClr val="accent1"/>
              </a:solidFill>
              <a:prstDash val="solid"/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1482" name="Freeform 10"/>
            <p:cNvSpPr>
              <a:spLocks/>
            </p:cNvSpPr>
            <p:nvPr/>
          </p:nvSpPr>
          <p:spPr bwMode="auto">
            <a:xfrm rot="-5400000">
              <a:off x="4008" y="1752"/>
              <a:ext cx="528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00"/>
                </a:cxn>
                <a:cxn ang="0">
                  <a:pos x="912" y="1200"/>
                </a:cxn>
              </a:cxnLst>
              <a:rect l="0" t="0" r="r" b="b"/>
              <a:pathLst>
                <a:path w="912" h="1200">
                  <a:moveTo>
                    <a:pt x="0" y="0"/>
                  </a:moveTo>
                  <a:lnTo>
                    <a:pt x="0" y="1200"/>
                  </a:lnTo>
                  <a:lnTo>
                    <a:pt x="912" y="1200"/>
                  </a:lnTo>
                </a:path>
              </a:pathLst>
            </a:custGeom>
            <a:noFill/>
            <a:ln w="63500" cap="flat" cmpd="sng">
              <a:solidFill>
                <a:schemeClr val="accent1"/>
              </a:solidFill>
              <a:prstDash val="solid"/>
              <a:round/>
              <a:headEnd type="triangle" w="med" len="med"/>
              <a:tailEnd type="non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1483" name="Line 11"/>
            <p:cNvSpPr>
              <a:spLocks noChangeShapeType="1"/>
            </p:cNvSpPr>
            <p:nvPr/>
          </p:nvSpPr>
          <p:spPr bwMode="auto">
            <a:xfrm flipH="1" flipV="1">
              <a:off x="1968" y="2688"/>
              <a:ext cx="1684" cy="0"/>
            </a:xfrm>
            <a:prstGeom prst="line">
              <a:avLst/>
            </a:prstGeom>
            <a:noFill/>
            <a:ln w="76200">
              <a:solidFill>
                <a:srgbClr val="FFCC00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61484" name="Text Box 12"/>
            <p:cNvSpPr txBox="1">
              <a:spLocks noChangeArrowheads="1"/>
            </p:cNvSpPr>
            <p:nvPr/>
          </p:nvSpPr>
          <p:spPr bwMode="auto">
            <a:xfrm>
              <a:off x="2496" y="2409"/>
              <a:ext cx="925" cy="275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50000"/>
                </a:spcBef>
              </a:pPr>
              <a:r>
                <a:rPr lang="en-US" sz="20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Evaluation</a:t>
              </a:r>
            </a:p>
          </p:txBody>
        </p:sp>
      </p:grpSp>
      <p:sp>
        <p:nvSpPr>
          <p:cNvPr id="361485" name="Line 13"/>
          <p:cNvSpPr>
            <a:spLocks noChangeShapeType="1"/>
          </p:cNvSpPr>
          <p:nvPr/>
        </p:nvSpPr>
        <p:spPr bwMode="gray">
          <a:xfrm>
            <a:off x="4572000" y="4762500"/>
            <a:ext cx="0" cy="457200"/>
          </a:xfrm>
          <a:prstGeom prst="line">
            <a:avLst/>
          </a:prstGeom>
          <a:noFill/>
          <a:ln w="76200">
            <a:solidFill>
              <a:srgbClr val="FFCC00"/>
            </a:solidFill>
            <a:round/>
            <a:headEnd type="triangle" w="med" len="med"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1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1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5" grpId="0" animBg="1" autoUpdateAnimBg="0"/>
      <p:bldP spid="361476" grpId="0" animBg="1" autoUpdateAnimBg="0"/>
      <p:bldP spid="361477" grpId="0" animBg="1" autoUpdateAnimBg="0"/>
      <p:bldP spid="361478" grpId="0" animBg="1" autoUpdateAnimBg="0"/>
      <p:bldP spid="361479" grpId="0" animBg="1" autoUpdateAnimBg="0"/>
      <p:bldP spid="36148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Work Flow in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 the work fits within the context of organization’s structure</a:t>
            </a:r>
          </a:p>
          <a:p>
            <a:r>
              <a:rPr lang="en-US" dirty="0" smtClean="0"/>
              <a:t>organization’s structure brings together people who must collaborate to produce outputs efficiently – centralized </a:t>
            </a:r>
            <a:r>
              <a:rPr lang="en-US" dirty="0" err="1" smtClean="0"/>
              <a:t>vs</a:t>
            </a:r>
            <a:r>
              <a:rPr lang="en-US" dirty="0" smtClean="0"/>
              <a:t> decentralized</a:t>
            </a:r>
          </a:p>
          <a:p>
            <a:r>
              <a:rPr lang="en-US" dirty="0" smtClean="0"/>
              <a:t>Jobs may be grouped: </a:t>
            </a:r>
          </a:p>
          <a:p>
            <a:pPr lvl="1"/>
            <a:r>
              <a:rPr lang="en-US" dirty="0" smtClean="0"/>
              <a:t>Functions: Employees work individually on highly specialized jobs  </a:t>
            </a:r>
          </a:p>
          <a:p>
            <a:pPr lvl="1"/>
            <a:r>
              <a:rPr lang="en-US" dirty="0" smtClean="0"/>
              <a:t>Divisions: team work</a:t>
            </a:r>
          </a:p>
          <a:p>
            <a:r>
              <a:rPr lang="en-US" dirty="0" smtClean="0"/>
              <a:t>HR managers must understand this big picture before redesigning jobs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F66487-C1BF-4DCE-AAC7-BF1A3E770B4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7478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The Nature of Job Analysis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	Job </a:t>
            </a:r>
            <a:r>
              <a:rPr lang="en-US" dirty="0"/>
              <a:t>Analysis</a:t>
            </a:r>
          </a:p>
          <a:p>
            <a:pPr lvl="1">
              <a:buNone/>
            </a:pPr>
            <a:r>
              <a:rPr lang="en-US" dirty="0"/>
              <a:t>A systematic way to gather and analyze information about the content, context, and the human requirements of jobs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Job analysis is essential for work redesign, HR planning, staffing, training, performance appraisal, compensating, and other HR activities</a:t>
            </a:r>
          </a:p>
          <a:p>
            <a:pPr lvl="1"/>
            <a:r>
              <a:rPr lang="en-US" dirty="0" smtClean="0"/>
              <a:t>Done by line manager, HR manager or contracted to a third party</a:t>
            </a:r>
          </a:p>
          <a:p>
            <a:pPr lvl="1"/>
            <a:r>
              <a:rPr lang="en-US" dirty="0" smtClean="0"/>
              <a:t>Information on characteristics of a job is collected that differentiate it from other jobs:</a:t>
            </a:r>
            <a:endParaRPr lang="en-US" dirty="0"/>
          </a:p>
          <a:p>
            <a:pPr lvl="2"/>
            <a:r>
              <a:rPr lang="en-US" sz="2900" dirty="0"/>
              <a:t>Work activities and behaviors</a:t>
            </a:r>
          </a:p>
          <a:p>
            <a:pPr lvl="2"/>
            <a:r>
              <a:rPr lang="en-US" sz="2900" dirty="0"/>
              <a:t>Interactions with others</a:t>
            </a:r>
          </a:p>
          <a:p>
            <a:pPr lvl="2"/>
            <a:r>
              <a:rPr lang="en-US" sz="2900" dirty="0"/>
              <a:t>Performance standards</a:t>
            </a:r>
          </a:p>
          <a:p>
            <a:pPr lvl="2"/>
            <a:r>
              <a:rPr lang="en-US" sz="2900" dirty="0" smtClean="0"/>
              <a:t>Machines </a:t>
            </a:r>
            <a:r>
              <a:rPr lang="en-US" sz="2900" dirty="0"/>
              <a:t>and equipment used</a:t>
            </a:r>
          </a:p>
          <a:p>
            <a:pPr lvl="2"/>
            <a:r>
              <a:rPr lang="en-US" sz="2900" dirty="0"/>
              <a:t>Working conditions</a:t>
            </a:r>
          </a:p>
          <a:p>
            <a:pPr lvl="2"/>
            <a:r>
              <a:rPr lang="en-US" sz="2900" dirty="0"/>
              <a:t>Supervision given and received</a:t>
            </a:r>
          </a:p>
          <a:p>
            <a:pPr lvl="2"/>
            <a:r>
              <a:rPr lang="en-US" sz="2900" dirty="0"/>
              <a:t>Knowledge, skills, and abilities needed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21A9CA-3BF7-4457-9CE1-67C5F36C4BC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7581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Job </a:t>
            </a:r>
            <a:r>
              <a:rPr lang="en-US" dirty="0"/>
              <a:t>Analysis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6482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Task</a:t>
            </a:r>
          </a:p>
          <a:p>
            <a:pPr>
              <a:buNone/>
            </a:pPr>
            <a:r>
              <a:rPr lang="en-US" sz="2800" dirty="0" smtClean="0"/>
              <a:t>	A </a:t>
            </a:r>
            <a:r>
              <a:rPr lang="en-US" sz="2800" dirty="0"/>
              <a:t>distinct, identifiable </a:t>
            </a:r>
            <a:r>
              <a:rPr lang="en-US" sz="2800" dirty="0" smtClean="0"/>
              <a:t>work</a:t>
            </a:r>
          </a:p>
          <a:p>
            <a:pPr>
              <a:buNone/>
            </a:pPr>
            <a:r>
              <a:rPr lang="en-US" sz="2800" dirty="0" smtClean="0"/>
              <a:t>	activity </a:t>
            </a:r>
            <a:r>
              <a:rPr lang="en-US" sz="2800" dirty="0"/>
              <a:t>composed of motions</a:t>
            </a:r>
          </a:p>
          <a:p>
            <a:r>
              <a:rPr lang="en-US" dirty="0" smtClean="0"/>
              <a:t>Duty</a:t>
            </a:r>
          </a:p>
          <a:p>
            <a:pPr>
              <a:buNone/>
            </a:pPr>
            <a:r>
              <a:rPr lang="en-US" sz="2800" dirty="0" smtClean="0"/>
              <a:t>	A </a:t>
            </a:r>
            <a:r>
              <a:rPr lang="en-US" sz="2800" dirty="0"/>
              <a:t>larger work </a:t>
            </a:r>
            <a:r>
              <a:rPr lang="en-US" sz="2800" dirty="0" smtClean="0"/>
              <a:t>segment</a:t>
            </a:r>
          </a:p>
          <a:p>
            <a:pPr>
              <a:buNone/>
            </a:pPr>
            <a:r>
              <a:rPr lang="en-US" sz="2800" dirty="0" smtClean="0"/>
              <a:t>	composed </a:t>
            </a:r>
            <a:r>
              <a:rPr lang="en-US" sz="2800" dirty="0"/>
              <a:t>of several tasks </a:t>
            </a:r>
            <a:r>
              <a:rPr lang="en-US" sz="2800" dirty="0" smtClean="0"/>
              <a:t>that</a:t>
            </a:r>
          </a:p>
          <a:p>
            <a:pPr>
              <a:buNone/>
            </a:pPr>
            <a:r>
              <a:rPr lang="en-US" sz="2800" dirty="0" smtClean="0"/>
              <a:t>	are </a:t>
            </a:r>
            <a:r>
              <a:rPr lang="en-US" sz="2800" dirty="0"/>
              <a:t>performed by an individual</a:t>
            </a:r>
          </a:p>
          <a:p>
            <a:r>
              <a:rPr lang="en-US" dirty="0" smtClean="0"/>
              <a:t>Responsibilities</a:t>
            </a:r>
          </a:p>
          <a:p>
            <a:pPr>
              <a:buNone/>
            </a:pPr>
            <a:r>
              <a:rPr lang="en-US" sz="2800" dirty="0" smtClean="0"/>
              <a:t>	Obligations </a:t>
            </a:r>
            <a:r>
              <a:rPr lang="en-US" sz="2800" dirty="0"/>
              <a:t>to perform </a:t>
            </a:r>
            <a:r>
              <a:rPr lang="en-US" sz="2800" dirty="0" smtClean="0"/>
              <a:t>certain</a:t>
            </a:r>
          </a:p>
          <a:p>
            <a:pPr>
              <a:buNone/>
            </a:pPr>
            <a:r>
              <a:rPr lang="en-US" sz="2800" dirty="0" smtClean="0"/>
              <a:t>	tasks </a:t>
            </a:r>
            <a:r>
              <a:rPr lang="en-US" sz="2800" dirty="0"/>
              <a:t>and </a:t>
            </a:r>
            <a:r>
              <a:rPr lang="en-US" sz="2800" dirty="0" smtClean="0"/>
              <a:t>duties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5105400" y="1600200"/>
          <a:ext cx="3810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6</a:t>
            </a:r>
            <a:r>
              <a:rPr lang="en-US">
                <a:cs typeface="Arial" pitchFamily="34" charset="0"/>
              </a:rPr>
              <a:t>–</a:t>
            </a:r>
            <a:fld id="{A8DB8787-10DA-4874-9DED-10B0B9A0FB70}" type="slidenum">
              <a:rPr lang="en-US"/>
              <a:pPr/>
              <a:t>9</a:t>
            </a:fld>
            <a:endParaRPr lang="en-US"/>
          </a:p>
        </p:txBody>
      </p:sp>
      <p:pic>
        <p:nvPicPr>
          <p:cNvPr id="342022" name="Picture 6" descr="C:\My Documents\PowerPoint Files\Books\South-Western\HRM10e\HRM10e GIFS\06-0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228600"/>
            <a:ext cx="6248401" cy="6553200"/>
          </a:xfrm>
          <a:prstGeom prst="rect">
            <a:avLst/>
          </a:prstGeom>
          <a:noFill/>
        </p:spPr>
      </p:pic>
      <p:sp>
        <p:nvSpPr>
          <p:cNvPr id="342018" name="AutoShap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2590800" cy="914400"/>
          </a:xfrm>
          <a:ln/>
        </p:spPr>
        <p:txBody>
          <a:bodyPr/>
          <a:lstStyle/>
          <a:p>
            <a:r>
              <a:rPr lang="en-US" sz="2000" i="1" dirty="0" smtClean="0"/>
              <a:t>Job </a:t>
            </a:r>
            <a:r>
              <a:rPr lang="en-US" sz="2000" i="1" dirty="0"/>
              <a:t>Analysis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Job Analysis Methods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43839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Job analysis information can be gathered through:</a:t>
            </a:r>
          </a:p>
          <a:p>
            <a:r>
              <a:rPr lang="en-US" dirty="0" smtClean="0"/>
              <a:t>Observation – work sampling, employee diary</a:t>
            </a:r>
          </a:p>
          <a:p>
            <a:r>
              <a:rPr lang="en-US" dirty="0" smtClean="0"/>
              <a:t>Interviewing</a:t>
            </a:r>
          </a:p>
          <a:p>
            <a:r>
              <a:rPr lang="en-US" dirty="0" smtClean="0"/>
              <a:t>Questionnaires - </a:t>
            </a:r>
            <a:r>
              <a:rPr lang="en-US" sz="2600" dirty="0" smtClean="0"/>
              <a:t>Typical areas covered in a Questionnaire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A0FD2-143A-47A3-880E-3C17028BC78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0" name="Picture 6" descr="C:\My Documents\PowerPoint Files\Books\South-Western\HRM10e\HRM10e GIFS\06-08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657600"/>
            <a:ext cx="8229600" cy="2784475"/>
          </a:xfrm>
          <a:prstGeom prst="rect">
            <a:avLst/>
          </a:prstGeom>
          <a:noFill/>
          <a:ln w="38100">
            <a:solidFill>
              <a:srgbClr val="99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Behavioral Aspects of Job Analysis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Job inflation</a:t>
            </a:r>
          </a:p>
          <a:p>
            <a:r>
              <a:rPr lang="en-US" dirty="0" smtClean="0"/>
              <a:t>Managerial Straitjacket</a:t>
            </a:r>
          </a:p>
          <a:p>
            <a:r>
              <a:rPr lang="en-US" dirty="0" smtClean="0"/>
              <a:t>Current incumbent emphasis</a:t>
            </a:r>
          </a:p>
          <a:p>
            <a:r>
              <a:rPr lang="en-US" dirty="0" smtClean="0"/>
              <a:t>Employee anxieties</a:t>
            </a:r>
          </a:p>
          <a:p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8FD2A-CB08-41EA-A0FB-921E270E338E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227DC3-6C7B-423F-9288-69B4B0122A5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8400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dirty="0"/>
              <a:t>Job </a:t>
            </a:r>
            <a:r>
              <a:rPr lang="en-US" dirty="0" smtClean="0"/>
              <a:t>Description </a:t>
            </a:r>
            <a:r>
              <a:rPr lang="en-US" dirty="0"/>
              <a:t>and Job </a:t>
            </a:r>
            <a:r>
              <a:rPr lang="en-US" dirty="0" smtClean="0"/>
              <a:t>Specification</a:t>
            </a:r>
            <a:endParaRPr lang="en-US" dirty="0"/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Usually, job description and job specifications are combined in a single document that contains several sections:</a:t>
            </a:r>
          </a:p>
          <a:p>
            <a:r>
              <a:rPr lang="en-US" dirty="0" smtClean="0"/>
              <a:t>Job </a:t>
            </a:r>
            <a:r>
              <a:rPr lang="en-US" dirty="0"/>
              <a:t>Description</a:t>
            </a:r>
          </a:p>
          <a:p>
            <a:pPr lvl="1"/>
            <a:r>
              <a:rPr lang="en-US" dirty="0"/>
              <a:t>Identification of the tasks, duties, and responsibilities of a job</a:t>
            </a:r>
          </a:p>
          <a:p>
            <a:r>
              <a:rPr lang="en-US" dirty="0" smtClean="0"/>
              <a:t>Job </a:t>
            </a:r>
            <a:r>
              <a:rPr lang="en-US" dirty="0"/>
              <a:t>Specification</a:t>
            </a:r>
          </a:p>
          <a:p>
            <a:pPr lvl="1"/>
            <a:r>
              <a:rPr lang="en-US" dirty="0"/>
              <a:t>The knowledge, skills, and abilities (KSAs) an individual needs to perform a job satisfactorily.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6C65D0-3F4A-4AEA-BBF6-423B1240C27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4611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i="1"/>
              <a:t>Sample Job Description and Specifications</a:t>
            </a:r>
          </a:p>
        </p:txBody>
      </p:sp>
      <p:pic>
        <p:nvPicPr>
          <p:cNvPr id="346118" name="Picture 6" descr="C:\My Documents\PowerPoint Files\Books\South-Western\HRM10e\HRM10e GIFS\06-11.gif"/>
          <p:cNvPicPr>
            <a:picLocks noChangeAspect="1" noChangeArrowheads="1"/>
          </p:cNvPicPr>
          <p:nvPr/>
        </p:nvPicPr>
        <p:blipFill>
          <a:blip r:embed="rId3"/>
          <a:srcRect l="105" t="821" b="59219"/>
          <a:stretch>
            <a:fillRect/>
          </a:stretch>
        </p:blipFill>
        <p:spPr bwMode="auto">
          <a:xfrm>
            <a:off x="693738" y="1371600"/>
            <a:ext cx="7840662" cy="4002088"/>
          </a:xfrm>
          <a:prstGeom prst="rect">
            <a:avLst/>
          </a:prstGeom>
          <a:noFill/>
          <a:ln w="38100">
            <a:solidFill>
              <a:srgbClr val="CC66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7CEA40-E60F-4279-9EF8-8373DE27B0A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9117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i="1"/>
              <a:t>Sample Job Description and Specifications</a:t>
            </a:r>
          </a:p>
        </p:txBody>
      </p:sp>
      <p:pic>
        <p:nvPicPr>
          <p:cNvPr id="391172" name="Picture 4" descr="C:\My Documents\PowerPoint Files\Books\South-Western\HRM10e\HRM10e GIFS\06-11.gif"/>
          <p:cNvPicPr>
            <a:picLocks noChangeAspect="1" noChangeArrowheads="1"/>
          </p:cNvPicPr>
          <p:nvPr/>
        </p:nvPicPr>
        <p:blipFill>
          <a:blip r:embed="rId3"/>
          <a:srcRect l="105" t="40247" b="10760"/>
          <a:stretch>
            <a:fillRect/>
          </a:stretch>
        </p:blipFill>
        <p:spPr bwMode="auto">
          <a:xfrm>
            <a:off x="650875" y="1266825"/>
            <a:ext cx="7840663" cy="4905375"/>
          </a:xfrm>
          <a:prstGeom prst="rect">
            <a:avLst/>
          </a:prstGeom>
          <a:noFill/>
          <a:ln w="38100">
            <a:solidFill>
              <a:srgbClr val="CC66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A1736E-09D6-4044-A237-4C21CDD726F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9219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i="1"/>
              <a:t>Sample Job Description and Specifications</a:t>
            </a:r>
          </a:p>
        </p:txBody>
      </p:sp>
      <p:pic>
        <p:nvPicPr>
          <p:cNvPr id="392196" name="Picture 4" descr="C:\My Documents\PowerPoint Files\Books\South-Western\HRM10e\HRM10e GIFS\06-11.gif"/>
          <p:cNvPicPr>
            <a:picLocks noChangeAspect="1" noChangeArrowheads="1"/>
          </p:cNvPicPr>
          <p:nvPr/>
        </p:nvPicPr>
        <p:blipFill>
          <a:blip r:embed="rId3"/>
          <a:srcRect l="105" t="88707"/>
          <a:stretch>
            <a:fillRect/>
          </a:stretch>
        </p:blipFill>
        <p:spPr bwMode="auto">
          <a:xfrm>
            <a:off x="650875" y="1898650"/>
            <a:ext cx="7840663" cy="1130300"/>
          </a:xfrm>
          <a:prstGeom prst="rect">
            <a:avLst/>
          </a:prstGeom>
          <a:noFill/>
          <a:ln w="38100">
            <a:solidFill>
              <a:srgbClr val="CC66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Job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Organizations are being viewed as a field of work needing to be done, rather than as a set series of jobs held by individuals.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Over the past few years, job descriptions have become less detailed and restrictive: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	Work is being done in cross functional project teams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	Less focus on performing specific tasks and duties and 	more on fulfilling responsibilities and attaining results</a:t>
            </a:r>
          </a:p>
          <a:p>
            <a:pPr>
              <a:buNone/>
            </a:pPr>
            <a:r>
              <a:rPr lang="en-US" dirty="0" smtClean="0"/>
              <a:t>So, recruitment, selection, and compensation of such employees should be based on their competence and capabilities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Competency approach to Job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Describing the job in terms of measurable, observable, and behavioral competencies that an employee doing that job must exhibit to do the job well.</a:t>
            </a:r>
          </a:p>
          <a:p>
            <a:r>
              <a:rPr lang="en-US" dirty="0" smtClean="0"/>
              <a:t>Competencies are basic characteristics that can be linked to enhance performance by individuals or teams.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sz="2400" dirty="0" smtClean="0"/>
              <a:t>Leadership, team focus, innovation, adaptability, results orientation etc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HRM and Jobs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Work flow in organizations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Job Analysis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Job analysis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Job description and job specification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Competency approach to job analysis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 lvl="0">
              <a:buNone/>
            </a:pPr>
            <a:r>
              <a:rPr lang="en-US" sz="2800" dirty="0" smtClean="0"/>
              <a:t>Fundamentals </a:t>
            </a:r>
            <a:r>
              <a:rPr lang="en-US" sz="2800" dirty="0"/>
              <a:t>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 lvl="0">
              <a:buNone/>
            </a:pPr>
            <a:r>
              <a:rPr lang="en-US" sz="2800" dirty="0" smtClean="0"/>
              <a:t>A Framework for Human Resource Management (6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/>
              <a:t>Gary </a:t>
            </a:r>
            <a:r>
              <a:rPr lang="en-US" sz="2400" dirty="0" err="1" smtClean="0"/>
              <a:t>Dessler</a:t>
            </a:r>
            <a:r>
              <a:rPr lang="en-US" sz="2400" dirty="0" smtClean="0"/>
              <a:t>: Dorling Kindersley, India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548</Words>
  <Application>Microsoft Office PowerPoint</Application>
  <PresentationFormat>On-screen Show (4:3)</PresentationFormat>
  <Paragraphs>158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Advances in Human Resource Development and Management</vt:lpstr>
      <vt:lpstr>Recap of Lecture 3</vt:lpstr>
      <vt:lpstr>Contents of Lecture 4</vt:lpstr>
      <vt:lpstr>HR Management and Jobs</vt:lpstr>
      <vt:lpstr>Workflow Analysis</vt:lpstr>
      <vt:lpstr>Work Flow in Organizations</vt:lpstr>
      <vt:lpstr>The Nature of Job Analysis</vt:lpstr>
      <vt:lpstr>Job Analysis</vt:lpstr>
      <vt:lpstr>Job Analysis Process</vt:lpstr>
      <vt:lpstr>Job Analysis Methods</vt:lpstr>
      <vt:lpstr>Behavioral Aspects of Job Analysis</vt:lpstr>
      <vt:lpstr>Job Description and Job Specification</vt:lpstr>
      <vt:lpstr>Sample Job Description and Specifications</vt:lpstr>
      <vt:lpstr>Sample Job Description and Specifications</vt:lpstr>
      <vt:lpstr>Sample Job Description and Specifications</vt:lpstr>
      <vt:lpstr>Trends in Job Analysis</vt:lpstr>
      <vt:lpstr>Competency approach to Job Analysis</vt:lpstr>
      <vt:lpstr>Summary of Lecture 4</vt:lpstr>
      <vt:lpstr>Reference books</vt:lpstr>
      <vt:lpstr>Slide 20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73</cp:revision>
  <dcterms:created xsi:type="dcterms:W3CDTF">2013-05-29T05:42:39Z</dcterms:created>
  <dcterms:modified xsi:type="dcterms:W3CDTF">2013-06-01T16:44:56Z</dcterms:modified>
</cp:coreProperties>
</file>