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7" r:id="rId2"/>
    <p:sldId id="280" r:id="rId3"/>
    <p:sldId id="259" r:id="rId4"/>
    <p:sldId id="407" r:id="rId5"/>
    <p:sldId id="406" r:id="rId6"/>
    <p:sldId id="378" r:id="rId7"/>
    <p:sldId id="380" r:id="rId8"/>
    <p:sldId id="381" r:id="rId9"/>
    <p:sldId id="383" r:id="rId10"/>
    <p:sldId id="408" r:id="rId11"/>
    <p:sldId id="409" r:id="rId12"/>
    <p:sldId id="384" r:id="rId13"/>
    <p:sldId id="392" r:id="rId14"/>
    <p:sldId id="395" r:id="rId15"/>
    <p:sldId id="402" r:id="rId16"/>
    <p:sldId id="376" r:id="rId17"/>
    <p:sldId id="410" r:id="rId18"/>
    <p:sldId id="411" r:id="rId19"/>
    <p:sldId id="321" r:id="rId20"/>
    <p:sldId id="374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129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1A7000-BF57-4C55-A718-9796468BAAFA}" type="slidenum">
              <a:rPr lang="en-US"/>
              <a:pPr/>
              <a:t>4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2262D1-DABE-4EC4-8B55-9560CA80D659}" type="slidenum">
              <a:rPr lang="en-US"/>
              <a:pPr/>
              <a:t>6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5B9E40-E749-447C-B972-8A00371430BF}" type="slidenum">
              <a:rPr lang="en-US"/>
              <a:pPr/>
              <a:t>7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614657-4619-43B6-9FDB-640366F60D72}" type="slidenum">
              <a:rPr lang="en-US"/>
              <a:pPr/>
              <a:t>8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0DB609-1CF8-4A1A-BED3-7E527D6F6576}" type="slidenum">
              <a:rPr lang="en-US"/>
              <a:pPr/>
              <a:t>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0CC280-A3D1-423A-86F2-BE15DED551CC}" type="slidenum">
              <a:rPr lang="en-US"/>
              <a:pPr/>
              <a:t>12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07C85F-A155-4D95-8370-28797FBFA0D6}" type="slidenum">
              <a:rPr lang="en-US"/>
              <a:pPr/>
              <a:t>13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4706A4-67C8-4EDF-8CF8-D98F87727263}" type="slidenum">
              <a:rPr lang="en-US"/>
              <a:pPr/>
              <a:t>14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FA4E89-FD44-47C6-949B-DE3814EF7E6B}" type="slidenum">
              <a:rPr lang="en-US"/>
              <a:pPr/>
              <a:t>15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70DB-C571-4DFD-B41C-45E5BDA85721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5BDF5-0385-44DA-A0AE-83CC114FA890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E137-AE8B-458B-B4FE-1F42EB5E4BD1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92343-7CBA-4E66-B9B5-7ECB144B4949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1FB2B-C64D-4276-BDDF-484EBC2DE178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92857-31BD-42B8-9DDF-623837D40F8D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74CF-3B93-4327-88F0-E3E7A56B2058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3986-C0B3-4C93-9887-58D951FE6AB0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7028D-B3FD-4330-B710-7212116E4455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9F8E0-1E99-413D-9838-21F7CA72BE40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BA53-35D6-46C0-A688-1CA87C5A16B6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A899F-3914-4DC9-ADC9-D6C69E5B02D6}" type="datetime1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32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Management Development?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Management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Making Management Development Strategic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Management Education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Management Training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On-the-job Experiences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and Organization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Organization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Organization Development Theories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32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HRD and Employee Socialization/ Orientation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Why Employee Socialization and Orientation?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Organizational Socialization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Some Fundamental Concepts of Socialization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Content of Socialization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The Realistic Job Preview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Employee Orientation Programs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/>
              <a:t>Common Problems in Employee Orientation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dirty="0" smtClean="0">
                <a:solidFill>
                  <a:srgbClr val="FF0000"/>
                </a:solidFill>
              </a:rPr>
              <a:t>Summary of the Course: Advances in Human Resource Development and Management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AE3C4D-5272-4136-8DA6-52E342F79513}" type="slidenum">
              <a:rPr lang="en-US"/>
              <a:pPr/>
              <a:t>4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HRD and Employee Socialization/ Orientation</a:t>
            </a:r>
          </a:p>
        </p:txBody>
      </p:sp>
      <p:sp>
        <p:nvSpPr>
          <p:cNvPr id="2867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20000" cy="4114800"/>
          </a:xfrm>
        </p:spPr>
        <p:txBody>
          <a:bodyPr/>
          <a:lstStyle/>
          <a:p>
            <a:pPr eaLnBrk="1" hangingPunct="1"/>
            <a:r>
              <a:rPr lang="en-US" smtClean="0"/>
              <a:t>HRD staff designs and implements new employee orientation program</a:t>
            </a:r>
          </a:p>
          <a:p>
            <a:pPr eaLnBrk="1" hangingPunct="1"/>
            <a:r>
              <a:rPr lang="en-US" smtClean="0"/>
              <a:t>HRD schedules participation by various level of management</a:t>
            </a:r>
          </a:p>
          <a:p>
            <a:pPr eaLnBrk="1" hangingPunct="1"/>
            <a:r>
              <a:rPr lang="en-US" smtClean="0"/>
              <a:t>HRD staff evaluates orientation program and implements needed changes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Employee Socialization and Orientation?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Starting a new job may be stressful</a:t>
            </a:r>
          </a:p>
          <a:p>
            <a:r>
              <a:rPr lang="en-US" dirty="0" smtClean="0"/>
              <a:t>Work may be unfamiliar</a:t>
            </a:r>
          </a:p>
          <a:p>
            <a:r>
              <a:rPr lang="en-US" dirty="0" smtClean="0"/>
              <a:t>People around the work may be unknown</a:t>
            </a:r>
          </a:p>
          <a:p>
            <a:r>
              <a:rPr lang="en-US" dirty="0" smtClean="0"/>
              <a:t>Organizational value, norms and culture is new</a:t>
            </a:r>
          </a:p>
          <a:p>
            <a:r>
              <a:rPr lang="en-US" dirty="0" smtClean="0"/>
              <a:t>Employee are to unlearn the things that help them succeed in previous jobs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33F4A5-A0CB-4561-A85C-D5A122FA72EA}" type="slidenum">
              <a:rPr lang="en-US"/>
              <a:pPr/>
              <a:t>6</a:t>
            </a:fld>
            <a:endParaRPr lang="en-US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Organizational Socialization</a:t>
            </a:r>
          </a:p>
        </p:txBody>
      </p:sp>
      <p:sp>
        <p:nvSpPr>
          <p:cNvPr id="512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2800" dirty="0" smtClean="0"/>
              <a:t>The process of adjusting to a new organization is called organizational socialization.</a:t>
            </a:r>
          </a:p>
          <a:p>
            <a:pPr eaLnBrk="1" hangingPunct="1"/>
            <a:r>
              <a:rPr lang="en-US" sz="2800" dirty="0" smtClean="0"/>
              <a:t>It is critical to both employees and organization:</a:t>
            </a:r>
          </a:p>
          <a:p>
            <a:pPr lvl="1" eaLnBrk="1" hangingPunct="1"/>
            <a:r>
              <a:rPr lang="en-US" dirty="0" smtClean="0"/>
              <a:t>Employee satisfaction, commitment, and performance</a:t>
            </a:r>
          </a:p>
          <a:p>
            <a:pPr lvl="1" eaLnBrk="1" hangingPunct="1"/>
            <a:r>
              <a:rPr lang="en-US" dirty="0" smtClean="0"/>
              <a:t>Work group satisfaction and performance</a:t>
            </a:r>
          </a:p>
          <a:p>
            <a:pPr lvl="1" eaLnBrk="1" hangingPunct="1"/>
            <a:r>
              <a:rPr lang="en-US" dirty="0" smtClean="0"/>
              <a:t>Start-up costs for new employee</a:t>
            </a:r>
          </a:p>
          <a:p>
            <a:pPr lvl="1" eaLnBrk="1" hangingPunct="1"/>
            <a:r>
              <a:rPr lang="en-US" dirty="0" smtClean="0"/>
              <a:t>Likelihood of retention</a:t>
            </a:r>
          </a:p>
          <a:p>
            <a:pPr lvl="1" eaLnBrk="1" hangingPunct="1"/>
            <a:r>
              <a:rPr lang="en-US" dirty="0" smtClean="0"/>
              <a:t>Replacement costs</a:t>
            </a:r>
          </a:p>
          <a:p>
            <a:r>
              <a:rPr lang="en-US" sz="2800" dirty="0" smtClean="0"/>
              <a:t>Two Approaches to Socialization</a:t>
            </a:r>
          </a:p>
          <a:p>
            <a:pPr lvl="1"/>
            <a:r>
              <a:rPr lang="en-US" dirty="0" smtClean="0"/>
              <a:t>Realistic Job Preview (RJP)</a:t>
            </a:r>
          </a:p>
          <a:p>
            <a:pPr lvl="1"/>
            <a:r>
              <a:rPr lang="en-US" dirty="0" smtClean="0"/>
              <a:t>Employee Orientation</a:t>
            </a:r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71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6A956F-69CD-49DF-A8FC-791F23C74102}" type="slidenum">
              <a:rPr lang="en-US"/>
              <a:pPr/>
              <a:t>7</a:t>
            </a:fld>
            <a:endParaRPr lang="en-US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Organizational Socialization</a:t>
            </a:r>
          </a:p>
        </p:txBody>
      </p:sp>
      <p:sp>
        <p:nvSpPr>
          <p:cNvPr id="717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None/>
            </a:pPr>
            <a:r>
              <a:rPr lang="en-US" i="1" dirty="0" smtClean="0"/>
              <a:t>	The process by which an individual acquires the social knowledge and skills necessary to assume an organizational role.</a:t>
            </a:r>
          </a:p>
          <a:p>
            <a:pPr eaLnBrk="1" hangingPunct="1">
              <a:buNone/>
            </a:pPr>
            <a:r>
              <a:rPr lang="en-US" dirty="0" smtClean="0"/>
              <a:t>Consequently, the new employee ‘outsider’ has been transformed into a productive and accepted ‘insider’.</a:t>
            </a:r>
          </a:p>
          <a:p>
            <a:pPr eaLnBrk="1" hangingPunct="1">
              <a:buNone/>
            </a:pPr>
            <a:r>
              <a:rPr lang="en-US" dirty="0" smtClean="0"/>
              <a:t>This process can be applied to transferred and promoted employees. They are: </a:t>
            </a:r>
          </a:p>
          <a:p>
            <a:pPr lvl="1"/>
            <a:r>
              <a:rPr lang="en-US" dirty="0" smtClean="0"/>
              <a:t>Insiders in terms of understanding organizational goals and values</a:t>
            </a:r>
          </a:p>
          <a:p>
            <a:pPr lvl="1"/>
            <a:r>
              <a:rPr lang="en-US" dirty="0" smtClean="0"/>
              <a:t>But outsiders to the group they will join and face the challenge of gaining their new colleagues’ acceptance and establishing themselves in a new role.</a:t>
            </a:r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835C9C4-BE44-4988-BF6B-BB41C03F92CA}" type="slidenum">
              <a:rPr lang="en-US"/>
              <a:pPr/>
              <a:t>8</a:t>
            </a:fld>
            <a:endParaRPr lang="en-US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Some Fundamental Concepts of Socialization</a:t>
            </a:r>
          </a:p>
        </p:txBody>
      </p:sp>
      <p:sp>
        <p:nvSpPr>
          <p:cNvPr id="819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427913" cy="4419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1.  Organizational Roles</a:t>
            </a:r>
          </a:p>
          <a:p>
            <a:pPr eaLnBrk="1" hangingPunct="1">
              <a:buNone/>
            </a:pPr>
            <a:r>
              <a:rPr lang="en-US" dirty="0" smtClean="0"/>
              <a:t>	A set of behaviors expected of individuals who hold a given position in a group.</a:t>
            </a:r>
          </a:p>
          <a:p>
            <a:pPr lvl="1"/>
            <a:r>
              <a:rPr lang="en-US" dirty="0" smtClean="0"/>
              <a:t>How a person fit into the organization</a:t>
            </a:r>
          </a:p>
          <a:p>
            <a:pPr lvl="1"/>
            <a:r>
              <a:rPr lang="en-US" dirty="0" smtClean="0"/>
              <a:t>What he or she must do to perform effectively</a:t>
            </a:r>
          </a:p>
          <a:p>
            <a:pPr>
              <a:buNone/>
            </a:pPr>
            <a:r>
              <a:rPr lang="en-US" dirty="0" smtClean="0"/>
              <a:t>Dimensions of Organizational Roles</a:t>
            </a:r>
          </a:p>
          <a:p>
            <a:pPr lvl="1">
              <a:lnSpc>
                <a:spcPct val="90000"/>
              </a:lnSpc>
            </a:pPr>
            <a:r>
              <a:rPr lang="en-US" i="1" dirty="0" smtClean="0"/>
              <a:t>Inclusionary </a:t>
            </a:r>
            <a:r>
              <a:rPr lang="en-US" dirty="0" smtClean="0"/>
              <a:t>– social dimension (outsider, probationary, permanent status)</a:t>
            </a:r>
          </a:p>
          <a:p>
            <a:pPr lvl="1"/>
            <a:r>
              <a:rPr lang="en-US" i="1" dirty="0" smtClean="0"/>
              <a:t>Functional </a:t>
            </a:r>
            <a:r>
              <a:rPr lang="en-US" dirty="0" smtClean="0"/>
              <a:t>– task dimension (sales, engineering, administrative)</a:t>
            </a:r>
          </a:p>
          <a:p>
            <a:pPr lvl="1"/>
            <a:r>
              <a:rPr lang="en-US" i="1" dirty="0" smtClean="0"/>
              <a:t>Hierarchical </a:t>
            </a:r>
            <a:r>
              <a:rPr lang="en-US" dirty="0" smtClean="0"/>
              <a:t>– rank dimension (line employee, supervisor, management, officer)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195CD7-FB23-4A59-9BA6-4CBBDFC7BF4C}" type="slidenum">
              <a:rPr lang="en-US"/>
              <a:pPr/>
              <a:t>9</a:t>
            </a:fld>
            <a:endParaRPr lang="en-US"/>
          </a:p>
        </p:txBody>
      </p:sp>
      <p:sp>
        <p:nvSpPr>
          <p:cNvPr id="10244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Fundamental Concepts of Socialization</a:t>
            </a:r>
          </a:p>
        </p:txBody>
      </p:sp>
      <p:sp>
        <p:nvSpPr>
          <p:cNvPr id="10245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Role Communication</a:t>
            </a:r>
          </a:p>
          <a:p>
            <a:pPr lvl="1"/>
            <a:r>
              <a:rPr lang="en-US" dirty="0" smtClean="0"/>
              <a:t>Unfortunately, roles are not communicated clearly.</a:t>
            </a:r>
          </a:p>
          <a:p>
            <a:pPr lvl="1"/>
            <a:r>
              <a:rPr lang="en-US" dirty="0" smtClean="0"/>
              <a:t>Perception plays an important part on how roles are defined and communicated</a:t>
            </a:r>
          </a:p>
          <a:p>
            <a:pPr lvl="1"/>
            <a:r>
              <a:rPr lang="en-US" dirty="0" smtClean="0"/>
              <a:t>Different parties in an organization perceive a given role differently.</a:t>
            </a:r>
          </a:p>
          <a:p>
            <a:pPr lvl="1"/>
            <a:r>
              <a:rPr lang="en-US" dirty="0" smtClean="0"/>
              <a:t>Job description is considered as an official statement of an employee’s role – but JDs are often vague and open to interpretation.</a:t>
            </a:r>
            <a:endParaRPr lang="en-US" sz="2400" i="1" dirty="0" smtClean="0"/>
          </a:p>
          <a:p>
            <a:r>
              <a:rPr lang="en-US" i="1" dirty="0" smtClean="0"/>
              <a:t>Role overload</a:t>
            </a:r>
            <a:r>
              <a:rPr lang="en-US" dirty="0" smtClean="0"/>
              <a:t> – more than can be reasonably expected from an individual</a:t>
            </a:r>
          </a:p>
          <a:p>
            <a:r>
              <a:rPr lang="en-US" i="1" dirty="0" smtClean="0"/>
              <a:t>Role conflict</a:t>
            </a:r>
            <a:r>
              <a:rPr lang="en-US" dirty="0" smtClean="0"/>
              <a:t> – unclear expectations from others – mix massages</a:t>
            </a:r>
          </a:p>
          <a:p>
            <a:r>
              <a:rPr lang="en-US" i="1" dirty="0" smtClean="0"/>
              <a:t>Role ambiguity</a:t>
            </a:r>
            <a:r>
              <a:rPr lang="en-US" dirty="0" smtClean="0"/>
              <a:t> – role itself is unclear, this often the result of assuming a</a:t>
            </a:r>
            <a:r>
              <a:rPr lang="en-US" sz="2400" dirty="0" smtClean="0"/>
              <a:t> newly created position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900" dirty="0" smtClean="0"/>
              <a:t>It relates to stress – relate to job satisfaction, job performance, turnover, absenteeism</a:t>
            </a:r>
          </a:p>
          <a:p>
            <a:pPr>
              <a:buNone/>
            </a:pPr>
            <a:r>
              <a:rPr lang="en-US" dirty="0" smtClean="0"/>
              <a:t>Role Orientation</a:t>
            </a:r>
          </a:p>
          <a:p>
            <a:pPr>
              <a:buNone/>
            </a:pPr>
            <a:r>
              <a:rPr lang="en-US" sz="2900" dirty="0" smtClean="0"/>
              <a:t>The extent to which individuals are innovative in interpreting their organizational roles.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Fundamental Concepts of Socialization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Group Norms</a:t>
            </a:r>
          </a:p>
          <a:p>
            <a:pPr marL="514350" indent="-514350">
              <a:buNone/>
            </a:pPr>
            <a:r>
              <a:rPr lang="en-US" i="1" dirty="0" smtClean="0"/>
              <a:t>	Are the rules of conduct (typically unwritten) that are established by group members to influence or control behavior within the group.</a:t>
            </a:r>
          </a:p>
          <a:p>
            <a:pPr marL="514350" indent="-514350">
              <a:buNone/>
            </a:pPr>
            <a:r>
              <a:rPr lang="en-US" dirty="0" smtClean="0"/>
              <a:t>Groups do not develop norms for all behaviors but only for significant:</a:t>
            </a:r>
          </a:p>
          <a:p>
            <a:pPr marL="914400" lvl="1" indent="-514350"/>
            <a:r>
              <a:rPr lang="en-US" dirty="0" smtClean="0"/>
              <a:t>Pivotal behaviors</a:t>
            </a:r>
          </a:p>
          <a:p>
            <a:pPr marL="914400" lvl="1" indent="-514350"/>
            <a:r>
              <a:rPr lang="en-US" dirty="0" smtClean="0"/>
              <a:t>Relevant behaviors</a:t>
            </a:r>
          </a:p>
          <a:p>
            <a:pPr marL="914400" lvl="1" indent="-514350"/>
            <a:r>
              <a:rPr lang="en-US" dirty="0" smtClean="0"/>
              <a:t>Peripheral behaviors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Fundamental Concepts of Socialization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Expectations</a:t>
            </a:r>
          </a:p>
          <a:p>
            <a:pPr marL="514350" indent="-514350">
              <a:buNone/>
            </a:pPr>
            <a:r>
              <a:rPr lang="en-US" dirty="0" smtClean="0"/>
              <a:t>	</a:t>
            </a:r>
            <a:r>
              <a:rPr lang="en-US" i="1" dirty="0" smtClean="0"/>
              <a:t>Expectation is a belief about the likelihood that something will occur.</a:t>
            </a:r>
          </a:p>
          <a:p>
            <a:pPr marL="914400" lvl="1" indent="-514350"/>
            <a:r>
              <a:rPr lang="en-US" dirty="0" smtClean="0"/>
              <a:t>Newcomers’ expectations can affect their satisfaction, performance, commitment, and tendency to remain with the organization.</a:t>
            </a:r>
          </a:p>
          <a:p>
            <a:pPr marL="914400" lvl="1" indent="-514350"/>
            <a:r>
              <a:rPr lang="en-US" dirty="0" smtClean="0"/>
              <a:t>Recruiting practices have resulted in inflated expectations</a:t>
            </a:r>
          </a:p>
          <a:p>
            <a:pPr marL="914400" lvl="1" indent="-514350"/>
            <a:r>
              <a:rPr lang="en-US" dirty="0" smtClean="0"/>
              <a:t>Newcomers develop and test expectations throughout the socialization process.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313672-5193-42EB-9E99-27DFAA5B7938}" type="slidenum">
              <a:rPr lang="en-US"/>
              <a:pPr/>
              <a:t>12</a:t>
            </a:fld>
            <a:endParaRPr lang="en-US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Content of Socialization</a:t>
            </a:r>
          </a:p>
        </p:txBody>
      </p:sp>
      <p:sp>
        <p:nvSpPr>
          <p:cNvPr id="1126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  <a:buNone/>
            </a:pPr>
            <a:r>
              <a:rPr lang="en-US" dirty="0" smtClean="0"/>
              <a:t>Organizational socialization can be viewed as a learning process, in that newcomers must learn a wide  variety of information and behaviors to be accepted as organizational insider.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Preliminary learning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Learning about the organization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Learning to function in the work group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Learning to perform the job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Personal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3BBD294-F4B2-4A85-891C-61AA0F0F246F}" type="slidenum">
              <a:rPr lang="en-US"/>
              <a:pPr/>
              <a:t>13</a:t>
            </a:fld>
            <a:endParaRPr lang="en-US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Realistic Job Preview</a:t>
            </a:r>
          </a:p>
        </p:txBody>
      </p:sp>
      <p:sp>
        <p:nvSpPr>
          <p:cNvPr id="1946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Involves providing recruits with complete information about the job and the organization.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Vaccination Against Unrealistically High Expectations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000" dirty="0" smtClean="0"/>
              <a:t>Recruits are given information that permits them to adjust their expectations to the reality of the job.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Self-Selection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000" dirty="0" smtClean="0"/>
              <a:t>Does it meet individual and job needs?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Coping Effect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000" dirty="0" smtClean="0"/>
              <a:t>Develops coping strategies to perform their job effectively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Personal Commitment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000" dirty="0" smtClean="0"/>
              <a:t>Based on personal choice – employee will stay, satisfy, committed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157552-4AB6-44EC-97B4-415A8589155F}" type="slidenum">
              <a:rPr lang="en-US"/>
              <a:pPr/>
              <a:t>14</a:t>
            </a:fld>
            <a:endParaRPr lang="en-US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Employee Orientation Programs</a:t>
            </a:r>
          </a:p>
        </p:txBody>
      </p:sp>
      <p:sp>
        <p:nvSpPr>
          <p:cNvPr id="2253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buNone/>
            </a:pPr>
            <a:r>
              <a:rPr lang="en-US" sz="2400" i="1" dirty="0" smtClean="0"/>
              <a:t>Are designed to introduce new employees to the job, supervisor, coworkers, and the organization. </a:t>
            </a:r>
          </a:p>
          <a:p>
            <a:pPr eaLnBrk="1" hangingPunct="1">
              <a:buNone/>
            </a:pPr>
            <a:r>
              <a:rPr lang="en-US" sz="1800" dirty="0" smtClean="0"/>
              <a:t>Contents of an orientation program may cover:</a:t>
            </a:r>
          </a:p>
          <a:p>
            <a:pPr lvl="1"/>
            <a:r>
              <a:rPr lang="en-US" sz="1800" dirty="0" smtClean="0"/>
              <a:t>Information about company as a whole – HRD staff</a:t>
            </a:r>
          </a:p>
          <a:p>
            <a:pPr>
              <a:buNone/>
            </a:pPr>
            <a:r>
              <a:rPr lang="en-US" sz="1800" dirty="0" smtClean="0"/>
              <a:t>	Overview of company, Key policies and procedures, Mission statement, Company goals and strategy, Compensation, benefits, safety, Employee relations, Company facilities</a:t>
            </a:r>
          </a:p>
          <a:p>
            <a:pPr lvl="1"/>
            <a:r>
              <a:rPr lang="en-US" sz="1800" dirty="0" smtClean="0"/>
              <a:t>Job-specific information – immediate supervisor</a:t>
            </a:r>
          </a:p>
          <a:p>
            <a:pPr marL="396875" indent="-396875">
              <a:buNone/>
            </a:pPr>
            <a:r>
              <a:rPr lang="en-US" sz="1800" dirty="0" smtClean="0"/>
              <a:t>	Department functions, Job duties and responsibilities, Polices, rules, and procedures, Tour of department, Introduction to departmental employees</a:t>
            </a:r>
          </a:p>
          <a:p>
            <a:pPr eaLnBrk="1" hangingPunct="1">
              <a:buNone/>
            </a:pPr>
            <a:r>
              <a:rPr lang="en-US" sz="1800" dirty="0" smtClean="0"/>
              <a:t>Common objectives of orientation program are to:</a:t>
            </a:r>
          </a:p>
          <a:p>
            <a:pPr lvl="1"/>
            <a:r>
              <a:rPr lang="en-US" sz="1800" dirty="0" smtClean="0"/>
              <a:t>Reduce newcomer stress, start-up costs, turnover</a:t>
            </a:r>
          </a:p>
          <a:p>
            <a:pPr lvl="1"/>
            <a:r>
              <a:rPr lang="en-US" sz="1800" dirty="0" smtClean="0"/>
              <a:t>Speed up proficiency, adjustment to work group and norms</a:t>
            </a:r>
          </a:p>
          <a:p>
            <a:pPr lvl="1"/>
            <a:r>
              <a:rPr lang="en-US" sz="1800" dirty="0" smtClean="0"/>
              <a:t>Encourage positive attitude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C8D446-3274-4E5B-96FB-5157A56C663B}" type="slidenum">
              <a:rPr lang="en-US"/>
              <a:pPr/>
              <a:t>15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Common Problems in Employee Orientation</a:t>
            </a:r>
          </a:p>
        </p:txBody>
      </p:sp>
      <p:sp>
        <p:nvSpPr>
          <p:cNvPr id="2970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351713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Too much paperwork</a:t>
            </a:r>
          </a:p>
          <a:p>
            <a:pPr eaLnBrk="1" hangingPunct="1"/>
            <a:r>
              <a:rPr lang="en-US" dirty="0" smtClean="0"/>
              <a:t>Information overload</a:t>
            </a:r>
          </a:p>
          <a:p>
            <a:pPr eaLnBrk="1" hangingPunct="1"/>
            <a:r>
              <a:rPr lang="en-US" dirty="0" smtClean="0"/>
              <a:t>Information irrelevance</a:t>
            </a:r>
          </a:p>
          <a:p>
            <a:pPr eaLnBrk="1" hangingPunct="1"/>
            <a:r>
              <a:rPr lang="en-US" dirty="0" smtClean="0"/>
              <a:t>Scare tactics</a:t>
            </a:r>
          </a:p>
          <a:p>
            <a:pPr eaLnBrk="1" hangingPunct="1"/>
            <a:r>
              <a:rPr lang="en-US" dirty="0" smtClean="0"/>
              <a:t>Too much “selling” of the organization</a:t>
            </a:r>
          </a:p>
          <a:p>
            <a:r>
              <a:rPr lang="en-US" dirty="0" smtClean="0"/>
              <a:t>Too much one-way communication</a:t>
            </a:r>
          </a:p>
          <a:p>
            <a:r>
              <a:rPr lang="en-US" dirty="0" smtClean="0"/>
              <a:t>One-shot mentality</a:t>
            </a:r>
          </a:p>
          <a:p>
            <a:r>
              <a:rPr lang="en-US" dirty="0" smtClean="0"/>
              <a:t>No evaluation of program</a:t>
            </a:r>
          </a:p>
          <a:p>
            <a:r>
              <a:rPr lang="en-US" dirty="0" smtClean="0"/>
              <a:t>Lack of follow-up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Summary of the Course: Advances in Human Resource Development and Management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457200" y="1447800"/>
          <a:ext cx="822960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640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Topics Covered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Introduction to Human Resource Management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Strategic Planning and HR Planning, Developing</a:t>
                      </a:r>
                      <a:r>
                        <a:rPr lang="en-US" baseline="0" dirty="0" smtClean="0"/>
                        <a:t> HR Plans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Managing Human Resource Surplus or Shortage, HRIS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Job Analysis, Job</a:t>
                      </a:r>
                      <a:r>
                        <a:rPr lang="en-US" baseline="0" dirty="0" smtClean="0"/>
                        <a:t> Description, Job Specification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Job Design, Approaches</a:t>
                      </a:r>
                      <a:r>
                        <a:rPr lang="en-US" baseline="0" dirty="0" smtClean="0"/>
                        <a:t> to Job Design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dirty="0" smtClean="0"/>
                        <a:t>Strategic Recruiting Decisions,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>
                          <a:ea typeface="ＭＳ Ｐゴシック" pitchFamily="34" charset="-128"/>
                        </a:rPr>
                        <a:t>Recruiting Human Resources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Employee Selection,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>
                          <a:ea typeface="ＭＳ Ｐゴシック" pitchFamily="34" charset="-128"/>
                        </a:rPr>
                        <a:t>The selection Process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Selection Interview,</a:t>
                      </a:r>
                      <a:r>
                        <a:rPr lang="en-US" baseline="0" dirty="0" smtClean="0"/>
                        <a:t> Background Investigation, Job Offer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Performance Management, Process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Performance Management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Process of Performance Management, Solutions to Performance Problems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dirty="0" smtClean="0"/>
                        <a:t>Importance of Pay System,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Nature of Compensation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Development of a Base Pay System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Summary of the Course: Advances in Human Resource Development and Management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/>
        </p:nvGraphicFramePr>
        <p:xfrm>
          <a:off x="457200" y="1524000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640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Topics Covered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Designing Variable Pay Plans, Individual Incentives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Team Incentives,</a:t>
                      </a:r>
                      <a:r>
                        <a:rPr lang="en-US" baseline="0" dirty="0" smtClean="0"/>
                        <a:t> Company Wide</a:t>
                      </a:r>
                      <a:r>
                        <a:rPr lang="en-US" dirty="0" smtClean="0"/>
                        <a:t> Incentives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Benefits,</a:t>
                      </a:r>
                      <a:r>
                        <a:rPr lang="en-US" baseline="0" dirty="0" smtClean="0"/>
                        <a:t> Types of Benefits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 Health, Safety, and Security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Rights and Responsibilities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Introduction to Human Resource Development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Theories of Performance and Motivation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Theories of Learning,</a:t>
                      </a:r>
                      <a:r>
                        <a:rPr lang="en-US" baseline="0" dirty="0" smtClean="0"/>
                        <a:t> Adult Learning Process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Training</a:t>
                      </a:r>
                      <a:r>
                        <a:rPr lang="en-US" baseline="0" dirty="0" smtClean="0"/>
                        <a:t> Need Assessment, TNA Model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TNA Model, Output of TNA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Key Activities in HRD Design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Key Activities in HRD Design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Summary of the Course: Advances in Human Resource Development and Management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457200" y="1727200"/>
          <a:ext cx="8165465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665"/>
                <a:gridCol w="640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Topics Covered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Implementing HRD Programs, On-the-Job Training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Implementing HRD Programs, Classroom Training,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Computer Based Training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Training Environment,</a:t>
                      </a:r>
                      <a:r>
                        <a:rPr lang="en-US" baseline="0" dirty="0" smtClean="0"/>
                        <a:t> Techniques to Maintain Interest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HRD Evaluation, Models for HRD Evaluation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Data Collection for HRD Evaluation,</a:t>
                      </a:r>
                      <a:r>
                        <a:rPr lang="en-US" sz="1800" baseline="0" dirty="0" smtClean="0"/>
                        <a:t> Research Design</a:t>
                      </a:r>
                      <a:endParaRPr lang="en-US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Career Management and Development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Management Development, Organization Development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Lecture 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</a:t>
                      </a:r>
                      <a:r>
                        <a:rPr lang="en-US" baseline="0" dirty="0" smtClean="0"/>
                        <a:t> Socialization and Orientation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HRD and Employee Socialization/ Orientation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Employee Socialization and Orientation?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Organizational Socialization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Some Fundamental Concepts of Socialization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Content of Socialization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Realistic Job Preview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Employee Orientation Programs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Common Problems in Employee Orientation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0000"/>
                </a:solidFill>
              </a:rPr>
              <a:t>Summary of the Course: Advances in Human Resource Development and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2152</TotalTime>
  <Words>1007</Words>
  <Application>Microsoft Office PowerPoint</Application>
  <PresentationFormat>On-screen Show (4:3)</PresentationFormat>
  <Paragraphs>261</Paragraphs>
  <Slides>21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Advances in Human Resource Development and Management</vt:lpstr>
      <vt:lpstr>Recap of Lecture 31</vt:lpstr>
      <vt:lpstr>Learning Objectives: Lecture 32</vt:lpstr>
      <vt:lpstr>HRD and Employee Socialization/ Orientation</vt:lpstr>
      <vt:lpstr>Why Employee Socialization and Orientation?</vt:lpstr>
      <vt:lpstr>Organizational Socialization</vt:lpstr>
      <vt:lpstr>Organizational Socialization</vt:lpstr>
      <vt:lpstr>Some Fundamental Concepts of Socialization</vt:lpstr>
      <vt:lpstr>Some Fundamental Concepts of Socialization</vt:lpstr>
      <vt:lpstr>Some Fundamental Concepts of Socialization</vt:lpstr>
      <vt:lpstr>Some Fundamental Concepts of Socialization</vt:lpstr>
      <vt:lpstr>Content of Socialization</vt:lpstr>
      <vt:lpstr>The Realistic Job Preview</vt:lpstr>
      <vt:lpstr>Employee Orientation Programs</vt:lpstr>
      <vt:lpstr>Common Problems in Employee Orientation</vt:lpstr>
      <vt:lpstr>Summary of the Course: Advances in Human Resource Development and Management</vt:lpstr>
      <vt:lpstr>Summary of the Course: Advances in Human Resource Development and Management</vt:lpstr>
      <vt:lpstr>Summary of the Course: Advances in Human Resource Development and Management</vt:lpstr>
      <vt:lpstr>Summary of Lecture 32</vt:lpstr>
      <vt:lpstr>Reference books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199</cp:revision>
  <dcterms:created xsi:type="dcterms:W3CDTF">2013-05-29T05:42:39Z</dcterms:created>
  <dcterms:modified xsi:type="dcterms:W3CDTF">2013-06-29T14:37:10Z</dcterms:modified>
</cp:coreProperties>
</file>