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sldIdLst>
    <p:sldId id="257" r:id="rId2"/>
    <p:sldId id="280" r:id="rId3"/>
    <p:sldId id="259" r:id="rId4"/>
    <p:sldId id="375" r:id="rId5"/>
    <p:sldId id="376" r:id="rId6"/>
    <p:sldId id="377" r:id="rId7"/>
    <p:sldId id="381" r:id="rId8"/>
    <p:sldId id="382" r:id="rId9"/>
    <p:sldId id="380" r:id="rId10"/>
    <p:sldId id="389" r:id="rId11"/>
    <p:sldId id="390" r:id="rId12"/>
    <p:sldId id="378" r:id="rId13"/>
    <p:sldId id="379" r:id="rId14"/>
    <p:sldId id="391" r:id="rId15"/>
    <p:sldId id="383" r:id="rId16"/>
    <p:sldId id="384" r:id="rId17"/>
    <p:sldId id="385" r:id="rId18"/>
    <p:sldId id="386" r:id="rId19"/>
    <p:sldId id="392" r:id="rId20"/>
    <p:sldId id="321" r:id="rId21"/>
    <p:sldId id="374" r:id="rId22"/>
    <p:sldId id="279"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4" d="100"/>
          <a:sy n="64" d="100"/>
        </p:scale>
        <p:origin x="-1566" y="-1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F3E21A-A6C7-497E-8E19-3CC53FB9844C}" type="datetimeFigureOut">
              <a:rPr lang="en-US" smtClean="0"/>
              <a:pPr/>
              <a:t>29-Jun-13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76C6E8-7738-48C7-BF20-C74081DF120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4293E343-9619-4D1E-A9DB-C1F7FF07B332}" type="slidenum">
              <a:rPr lang="en-US"/>
              <a:pPr/>
              <a:t>3</a:t>
            </a:fld>
            <a:endParaRPr lang="en-US"/>
          </a:p>
        </p:txBody>
      </p:sp>
      <p:sp>
        <p:nvSpPr>
          <p:cNvPr id="2457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4578" name="Rectangle 2"/>
          <p:cNvSpPr txBox="1">
            <a:spLocks noGrp="1" noChangeArrowheads="1"/>
          </p:cNvSpPr>
          <p:nvPr>
            <p:ph type="body" idx="1"/>
          </p:nvPr>
        </p:nvSpPr>
        <p:spPr bwMode="auto">
          <a:xfrm>
            <a:off x="914400" y="4343400"/>
            <a:ext cx="5029200" cy="4208463"/>
          </a:xfrm>
          <a:prstGeom prst="rect">
            <a:avLst/>
          </a:prstGeom>
          <a:noFill/>
          <a:ln>
            <a:round/>
            <a:headEnd/>
            <a:tailEnd/>
          </a:ln>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dt" sz="quarter" idx="1"/>
          </p:nvPr>
        </p:nvSpPr>
        <p:spPr>
          <a:noFill/>
        </p:spPr>
        <p:txBody>
          <a:bodyPr/>
          <a:lstStyle/>
          <a:p>
            <a:fld id="{F017A1AD-CB16-4566-87E8-5BDAFE2C7370}" type="datetime1">
              <a:rPr lang="en-US"/>
              <a:pPr/>
              <a:t>29-Jun-13</a:t>
            </a:fld>
            <a:endParaRPr lang="en-US"/>
          </a:p>
        </p:txBody>
      </p:sp>
      <p:sp>
        <p:nvSpPr>
          <p:cNvPr id="26627" name="Rectangle 6"/>
          <p:cNvSpPr>
            <a:spLocks noGrp="1" noChangeArrowheads="1"/>
          </p:cNvSpPr>
          <p:nvPr>
            <p:ph type="ftr" sz="quarter" idx="4"/>
          </p:nvPr>
        </p:nvSpPr>
        <p:spPr>
          <a:noFill/>
        </p:spPr>
        <p:txBody>
          <a:bodyPr/>
          <a:lstStyle/>
          <a:p>
            <a:r>
              <a:rPr lang="en-US"/>
              <a:t>THRD-160-2</a:t>
            </a:r>
          </a:p>
        </p:txBody>
      </p:sp>
      <p:sp>
        <p:nvSpPr>
          <p:cNvPr id="26628" name="Rectangle 7"/>
          <p:cNvSpPr>
            <a:spLocks noGrp="1" noChangeArrowheads="1"/>
          </p:cNvSpPr>
          <p:nvPr>
            <p:ph type="sldNum" sz="quarter" idx="5"/>
          </p:nvPr>
        </p:nvSpPr>
        <p:spPr>
          <a:noFill/>
        </p:spPr>
        <p:txBody>
          <a:bodyPr/>
          <a:lstStyle/>
          <a:p>
            <a:fld id="{7ABD9B9F-9C80-4304-97AC-361468085AEB}" type="slidenum">
              <a:rPr lang="en-US"/>
              <a:pPr/>
              <a:t>15</a:t>
            </a:fld>
            <a:endParaRPr lang="en-US"/>
          </a:p>
        </p:txBody>
      </p:sp>
      <p:sp>
        <p:nvSpPr>
          <p:cNvPr id="26629" name="Rectangle 2"/>
          <p:cNvSpPr>
            <a:spLocks noGrp="1" noRot="1" noChangeAspect="1" noChangeArrowheads="1" noTextEdit="1"/>
          </p:cNvSpPr>
          <p:nvPr>
            <p:ph type="sldImg"/>
          </p:nvPr>
        </p:nvSpPr>
        <p:spPr>
          <a:ln/>
        </p:spPr>
      </p:sp>
      <p:sp>
        <p:nvSpPr>
          <p:cNvPr id="26630"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dt" sz="quarter" idx="1"/>
          </p:nvPr>
        </p:nvSpPr>
        <p:spPr>
          <a:noFill/>
        </p:spPr>
        <p:txBody>
          <a:bodyPr/>
          <a:lstStyle/>
          <a:p>
            <a:fld id="{7C2DC228-8DDB-4BB7-A258-1C9EE694CFE5}" type="datetime1">
              <a:rPr lang="en-US"/>
              <a:pPr/>
              <a:t>29-Jun-13</a:t>
            </a:fld>
            <a:endParaRPr lang="en-US"/>
          </a:p>
        </p:txBody>
      </p:sp>
      <p:sp>
        <p:nvSpPr>
          <p:cNvPr id="27651" name="Rectangle 6"/>
          <p:cNvSpPr>
            <a:spLocks noGrp="1" noChangeArrowheads="1"/>
          </p:cNvSpPr>
          <p:nvPr>
            <p:ph type="ftr" sz="quarter" idx="4"/>
          </p:nvPr>
        </p:nvSpPr>
        <p:spPr>
          <a:noFill/>
        </p:spPr>
        <p:txBody>
          <a:bodyPr/>
          <a:lstStyle/>
          <a:p>
            <a:r>
              <a:rPr lang="en-US"/>
              <a:t>THRD-160-2</a:t>
            </a:r>
          </a:p>
        </p:txBody>
      </p:sp>
      <p:sp>
        <p:nvSpPr>
          <p:cNvPr id="27652" name="Rectangle 7"/>
          <p:cNvSpPr>
            <a:spLocks noGrp="1" noChangeArrowheads="1"/>
          </p:cNvSpPr>
          <p:nvPr>
            <p:ph type="sldNum" sz="quarter" idx="5"/>
          </p:nvPr>
        </p:nvSpPr>
        <p:spPr>
          <a:noFill/>
        </p:spPr>
        <p:txBody>
          <a:bodyPr/>
          <a:lstStyle/>
          <a:p>
            <a:fld id="{D997565B-9B44-42E0-9D42-2365236FA332}" type="slidenum">
              <a:rPr lang="en-US"/>
              <a:pPr/>
              <a:t>16</a:t>
            </a:fld>
            <a:endParaRPr lang="en-US"/>
          </a:p>
        </p:txBody>
      </p:sp>
      <p:sp>
        <p:nvSpPr>
          <p:cNvPr id="27653" name="Rectangle 2"/>
          <p:cNvSpPr>
            <a:spLocks noGrp="1" noRot="1" noChangeAspect="1" noChangeArrowheads="1" noTextEdit="1"/>
          </p:cNvSpPr>
          <p:nvPr>
            <p:ph type="sldImg"/>
          </p:nvPr>
        </p:nvSpPr>
        <p:spPr>
          <a:ln/>
        </p:spPr>
      </p:sp>
      <p:sp>
        <p:nvSpPr>
          <p:cNvPr id="27654"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dt" sz="quarter" idx="1"/>
          </p:nvPr>
        </p:nvSpPr>
        <p:spPr>
          <a:noFill/>
        </p:spPr>
        <p:txBody>
          <a:bodyPr/>
          <a:lstStyle/>
          <a:p>
            <a:fld id="{2F919ADE-6B66-491B-ACCE-252B051092C6}" type="datetime1">
              <a:rPr lang="en-US"/>
              <a:pPr/>
              <a:t>29-Jun-13</a:t>
            </a:fld>
            <a:endParaRPr lang="en-US"/>
          </a:p>
        </p:txBody>
      </p:sp>
      <p:sp>
        <p:nvSpPr>
          <p:cNvPr id="28675" name="Rectangle 6"/>
          <p:cNvSpPr>
            <a:spLocks noGrp="1" noChangeArrowheads="1"/>
          </p:cNvSpPr>
          <p:nvPr>
            <p:ph type="ftr" sz="quarter" idx="4"/>
          </p:nvPr>
        </p:nvSpPr>
        <p:spPr>
          <a:noFill/>
        </p:spPr>
        <p:txBody>
          <a:bodyPr/>
          <a:lstStyle/>
          <a:p>
            <a:r>
              <a:rPr lang="en-US"/>
              <a:t>THRD-160-2</a:t>
            </a:r>
          </a:p>
        </p:txBody>
      </p:sp>
      <p:sp>
        <p:nvSpPr>
          <p:cNvPr id="28676" name="Rectangle 7"/>
          <p:cNvSpPr>
            <a:spLocks noGrp="1" noChangeArrowheads="1"/>
          </p:cNvSpPr>
          <p:nvPr>
            <p:ph type="sldNum" sz="quarter" idx="5"/>
          </p:nvPr>
        </p:nvSpPr>
        <p:spPr>
          <a:noFill/>
        </p:spPr>
        <p:txBody>
          <a:bodyPr/>
          <a:lstStyle/>
          <a:p>
            <a:fld id="{654E294E-7262-4603-9B7D-6119E7D9AB88}" type="slidenum">
              <a:rPr lang="en-US"/>
              <a:pPr/>
              <a:t>17</a:t>
            </a:fld>
            <a:endParaRPr lang="en-US"/>
          </a:p>
        </p:txBody>
      </p:sp>
      <p:sp>
        <p:nvSpPr>
          <p:cNvPr id="28677" name="Rectangle 2"/>
          <p:cNvSpPr>
            <a:spLocks noGrp="1" noRot="1" noChangeAspect="1" noChangeArrowheads="1" noTextEdit="1"/>
          </p:cNvSpPr>
          <p:nvPr>
            <p:ph type="sldImg"/>
          </p:nvPr>
        </p:nvSpPr>
        <p:spPr>
          <a:ln/>
        </p:spPr>
      </p:sp>
      <p:sp>
        <p:nvSpPr>
          <p:cNvPr id="28678"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dt" sz="quarter" idx="1"/>
          </p:nvPr>
        </p:nvSpPr>
        <p:spPr>
          <a:noFill/>
        </p:spPr>
        <p:txBody>
          <a:bodyPr/>
          <a:lstStyle/>
          <a:p>
            <a:fld id="{09410237-0F7B-4A39-951F-AD8FE119B0ED}" type="datetime1">
              <a:rPr lang="en-US"/>
              <a:pPr/>
              <a:t>29-Jun-13</a:t>
            </a:fld>
            <a:endParaRPr lang="en-US"/>
          </a:p>
        </p:txBody>
      </p:sp>
      <p:sp>
        <p:nvSpPr>
          <p:cNvPr id="29699" name="Rectangle 6"/>
          <p:cNvSpPr>
            <a:spLocks noGrp="1" noChangeArrowheads="1"/>
          </p:cNvSpPr>
          <p:nvPr>
            <p:ph type="ftr" sz="quarter" idx="4"/>
          </p:nvPr>
        </p:nvSpPr>
        <p:spPr>
          <a:noFill/>
        </p:spPr>
        <p:txBody>
          <a:bodyPr/>
          <a:lstStyle/>
          <a:p>
            <a:r>
              <a:rPr lang="en-US"/>
              <a:t>THRD-160-2</a:t>
            </a:r>
          </a:p>
        </p:txBody>
      </p:sp>
      <p:sp>
        <p:nvSpPr>
          <p:cNvPr id="29700" name="Rectangle 7"/>
          <p:cNvSpPr>
            <a:spLocks noGrp="1" noChangeArrowheads="1"/>
          </p:cNvSpPr>
          <p:nvPr>
            <p:ph type="sldNum" sz="quarter" idx="5"/>
          </p:nvPr>
        </p:nvSpPr>
        <p:spPr>
          <a:noFill/>
        </p:spPr>
        <p:txBody>
          <a:bodyPr/>
          <a:lstStyle/>
          <a:p>
            <a:fld id="{876CAAEF-AC08-4C40-B3D3-DA9ECE350221}" type="slidenum">
              <a:rPr lang="en-US"/>
              <a:pPr/>
              <a:t>18</a:t>
            </a:fld>
            <a:endParaRPr lang="en-US"/>
          </a:p>
        </p:txBody>
      </p:sp>
      <p:sp>
        <p:nvSpPr>
          <p:cNvPr id="29701" name="Rectangle 2"/>
          <p:cNvSpPr>
            <a:spLocks noGrp="1" noRot="1" noChangeAspect="1" noChangeArrowheads="1" noTextEdit="1"/>
          </p:cNvSpPr>
          <p:nvPr>
            <p:ph type="sldImg"/>
          </p:nvPr>
        </p:nvSpPr>
        <p:spPr>
          <a:ln/>
        </p:spPr>
      </p:sp>
      <p:sp>
        <p:nvSpPr>
          <p:cNvPr id="29702"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dt" sz="quarter" idx="1"/>
          </p:nvPr>
        </p:nvSpPr>
        <p:spPr>
          <a:noFill/>
        </p:spPr>
        <p:txBody>
          <a:bodyPr/>
          <a:lstStyle/>
          <a:p>
            <a:fld id="{09410237-0F7B-4A39-951F-AD8FE119B0ED}" type="datetime1">
              <a:rPr lang="en-US"/>
              <a:pPr/>
              <a:t>29-Jun-13</a:t>
            </a:fld>
            <a:endParaRPr lang="en-US"/>
          </a:p>
        </p:txBody>
      </p:sp>
      <p:sp>
        <p:nvSpPr>
          <p:cNvPr id="29699" name="Rectangle 6"/>
          <p:cNvSpPr>
            <a:spLocks noGrp="1" noChangeArrowheads="1"/>
          </p:cNvSpPr>
          <p:nvPr>
            <p:ph type="ftr" sz="quarter" idx="4"/>
          </p:nvPr>
        </p:nvSpPr>
        <p:spPr>
          <a:noFill/>
        </p:spPr>
        <p:txBody>
          <a:bodyPr/>
          <a:lstStyle/>
          <a:p>
            <a:r>
              <a:rPr lang="en-US"/>
              <a:t>THRD-160-2</a:t>
            </a:r>
          </a:p>
        </p:txBody>
      </p:sp>
      <p:sp>
        <p:nvSpPr>
          <p:cNvPr id="29700" name="Rectangle 7"/>
          <p:cNvSpPr>
            <a:spLocks noGrp="1" noChangeArrowheads="1"/>
          </p:cNvSpPr>
          <p:nvPr>
            <p:ph type="sldNum" sz="quarter" idx="5"/>
          </p:nvPr>
        </p:nvSpPr>
        <p:spPr>
          <a:noFill/>
        </p:spPr>
        <p:txBody>
          <a:bodyPr/>
          <a:lstStyle/>
          <a:p>
            <a:fld id="{876CAAEF-AC08-4C40-B3D3-DA9ECE350221}" type="slidenum">
              <a:rPr lang="en-US"/>
              <a:pPr/>
              <a:t>19</a:t>
            </a:fld>
            <a:endParaRPr lang="en-US"/>
          </a:p>
        </p:txBody>
      </p:sp>
      <p:sp>
        <p:nvSpPr>
          <p:cNvPr id="29701" name="Rectangle 2"/>
          <p:cNvSpPr>
            <a:spLocks noGrp="1" noRot="1" noChangeAspect="1" noChangeArrowheads="1" noTextEdit="1"/>
          </p:cNvSpPr>
          <p:nvPr>
            <p:ph type="sldImg"/>
          </p:nvPr>
        </p:nvSpPr>
        <p:spPr>
          <a:ln/>
        </p:spPr>
      </p:sp>
      <p:sp>
        <p:nvSpPr>
          <p:cNvPr id="29702"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a:lstStyle/>
          <a:p>
            <a:endParaRPr lang="en-US" smtClean="0">
              <a:ea typeface="ＭＳ Ｐゴシック" pitchFamily="34" charset="-128"/>
            </a:endParaRPr>
          </a:p>
        </p:txBody>
      </p:sp>
      <p:sp>
        <p:nvSpPr>
          <p:cNvPr id="4" name="Slide Number Placeholder 3"/>
          <p:cNvSpPr>
            <a:spLocks noGrp="1"/>
          </p:cNvSpPr>
          <p:nvPr>
            <p:ph type="sldNum" sz="quarter" idx="5"/>
          </p:nvPr>
        </p:nvSpPr>
        <p:spPr/>
        <p:txBody>
          <a:bodyPr/>
          <a:lstStyle/>
          <a:p>
            <a:fld id="{6402F2E1-EE5E-4E53-A66B-F9FF112F307C}" type="slidenum">
              <a:rPr lang="en-US"/>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EA5307-824A-45B2-A4C6-5F05CEDF6F0C}" type="datetime1">
              <a:rPr lang="en-US" smtClean="0"/>
              <a:pPr/>
              <a:t>29-Jun-13</a:t>
            </a:fld>
            <a:endParaRPr lang="en-US"/>
          </a:p>
        </p:txBody>
      </p:sp>
      <p:sp>
        <p:nvSpPr>
          <p:cNvPr id="5" name="Footer Placeholder 4"/>
          <p:cNvSpPr>
            <a:spLocks noGrp="1"/>
          </p:cNvSpPr>
          <p:nvPr>
            <p:ph type="ftr" sz="quarter" idx="11"/>
          </p:nvPr>
        </p:nvSpPr>
        <p:spPr/>
        <p:txBody>
          <a:bodyPr/>
          <a:lstStyle/>
          <a:p>
            <a:r>
              <a:rPr lang="en-US" smtClean="0"/>
              <a:t>Lecture 31</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6291BF-7460-416B-ADC7-3EA5DC9F9DAD}" type="datetime1">
              <a:rPr lang="en-US" smtClean="0"/>
              <a:pPr/>
              <a:t>29-Jun-13</a:t>
            </a:fld>
            <a:endParaRPr lang="en-US"/>
          </a:p>
        </p:txBody>
      </p:sp>
      <p:sp>
        <p:nvSpPr>
          <p:cNvPr id="5" name="Footer Placeholder 4"/>
          <p:cNvSpPr>
            <a:spLocks noGrp="1"/>
          </p:cNvSpPr>
          <p:nvPr>
            <p:ph type="ftr" sz="quarter" idx="11"/>
          </p:nvPr>
        </p:nvSpPr>
        <p:spPr/>
        <p:txBody>
          <a:bodyPr/>
          <a:lstStyle/>
          <a:p>
            <a:r>
              <a:rPr lang="en-US" smtClean="0"/>
              <a:t>Lecture 31</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B2C13F-62EC-4ABE-BD89-23EB0C3C1811}" type="datetime1">
              <a:rPr lang="en-US" smtClean="0"/>
              <a:pPr/>
              <a:t>29-Jun-13</a:t>
            </a:fld>
            <a:endParaRPr lang="en-US"/>
          </a:p>
        </p:txBody>
      </p:sp>
      <p:sp>
        <p:nvSpPr>
          <p:cNvPr id="5" name="Footer Placeholder 4"/>
          <p:cNvSpPr>
            <a:spLocks noGrp="1"/>
          </p:cNvSpPr>
          <p:nvPr>
            <p:ph type="ftr" sz="quarter" idx="11"/>
          </p:nvPr>
        </p:nvSpPr>
        <p:spPr/>
        <p:txBody>
          <a:bodyPr/>
          <a:lstStyle/>
          <a:p>
            <a:r>
              <a:rPr lang="en-US" smtClean="0"/>
              <a:t>Lecture 31</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DE9869D-0F67-41F7-BE42-7AE5866A632C}" type="datetime1">
              <a:rPr lang="en-US" smtClean="0"/>
              <a:pPr/>
              <a:t>29-Jun-13</a:t>
            </a:fld>
            <a:endParaRPr lang="en-US"/>
          </a:p>
        </p:txBody>
      </p:sp>
      <p:sp>
        <p:nvSpPr>
          <p:cNvPr id="6" name="Footer Placeholder 5"/>
          <p:cNvSpPr>
            <a:spLocks noGrp="1"/>
          </p:cNvSpPr>
          <p:nvPr>
            <p:ph type="ftr" sz="quarter" idx="11"/>
          </p:nvPr>
        </p:nvSpPr>
        <p:spPr/>
        <p:txBody>
          <a:bodyPr/>
          <a:lstStyle/>
          <a:p>
            <a:r>
              <a:rPr lang="en-US" smtClean="0"/>
              <a:t>Lecture 31</a:t>
            </a:r>
            <a:endParaRPr lang="en-US"/>
          </a:p>
        </p:txBody>
      </p:sp>
      <p:sp>
        <p:nvSpPr>
          <p:cNvPr id="7" name="Slide Number Placeholder 6"/>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6EFC273-FDE5-4670-A6AD-1E1F25216554}" type="datetime1">
              <a:rPr lang="en-US" smtClean="0"/>
              <a:pPr/>
              <a:t>29-Jun-13</a:t>
            </a:fld>
            <a:endParaRPr lang="en-US"/>
          </a:p>
        </p:txBody>
      </p:sp>
      <p:sp>
        <p:nvSpPr>
          <p:cNvPr id="8" name="Footer Placeholder 7"/>
          <p:cNvSpPr>
            <a:spLocks noGrp="1"/>
          </p:cNvSpPr>
          <p:nvPr>
            <p:ph type="ftr" sz="quarter" idx="11"/>
          </p:nvPr>
        </p:nvSpPr>
        <p:spPr/>
        <p:txBody>
          <a:bodyPr/>
          <a:lstStyle/>
          <a:p>
            <a:r>
              <a:rPr lang="en-US" smtClean="0"/>
              <a:t>Lecture 31</a:t>
            </a:r>
            <a:endParaRPr lang="en-US"/>
          </a:p>
        </p:txBody>
      </p:sp>
      <p:sp>
        <p:nvSpPr>
          <p:cNvPr id="9" name="Slide Number Placeholder 8"/>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747FEB-1267-4939-942B-BD65FEE948E6}" type="datetime1">
              <a:rPr lang="en-US" smtClean="0"/>
              <a:pPr/>
              <a:t>29-Jun-13</a:t>
            </a:fld>
            <a:endParaRPr lang="en-US"/>
          </a:p>
        </p:txBody>
      </p:sp>
      <p:sp>
        <p:nvSpPr>
          <p:cNvPr id="4" name="Footer Placeholder 3"/>
          <p:cNvSpPr>
            <a:spLocks noGrp="1"/>
          </p:cNvSpPr>
          <p:nvPr>
            <p:ph type="ftr" sz="quarter" idx="11"/>
          </p:nvPr>
        </p:nvSpPr>
        <p:spPr/>
        <p:txBody>
          <a:bodyPr/>
          <a:lstStyle/>
          <a:p>
            <a:r>
              <a:rPr lang="en-US" smtClean="0"/>
              <a:t>Lecture 31</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4978F5-0AE4-4AB0-B91D-8BDBF1235B77}" type="datetime1">
              <a:rPr lang="en-US" smtClean="0"/>
              <a:pPr/>
              <a:t>29-Jun-13</a:t>
            </a:fld>
            <a:endParaRPr lang="en-US"/>
          </a:p>
        </p:txBody>
      </p:sp>
      <p:sp>
        <p:nvSpPr>
          <p:cNvPr id="3" name="Footer Placeholder 2"/>
          <p:cNvSpPr>
            <a:spLocks noGrp="1"/>
          </p:cNvSpPr>
          <p:nvPr>
            <p:ph type="ftr" sz="quarter" idx="11"/>
          </p:nvPr>
        </p:nvSpPr>
        <p:spPr/>
        <p:txBody>
          <a:bodyPr/>
          <a:lstStyle/>
          <a:p>
            <a:r>
              <a:rPr lang="en-US" smtClean="0"/>
              <a:t>Lecture 31</a:t>
            </a:r>
            <a:endParaRPr lang="en-US"/>
          </a:p>
        </p:txBody>
      </p:sp>
      <p:sp>
        <p:nvSpPr>
          <p:cNvPr id="4" name="Slide Number Placeholder 3"/>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2ADA1D-895C-4458-8D0C-D55823FA9027}" type="datetime1">
              <a:rPr lang="en-US" smtClean="0"/>
              <a:pPr/>
              <a:t>29-Jun-13</a:t>
            </a:fld>
            <a:endParaRPr lang="en-US"/>
          </a:p>
        </p:txBody>
      </p:sp>
      <p:sp>
        <p:nvSpPr>
          <p:cNvPr id="6" name="Footer Placeholder 5"/>
          <p:cNvSpPr>
            <a:spLocks noGrp="1"/>
          </p:cNvSpPr>
          <p:nvPr>
            <p:ph type="ftr" sz="quarter" idx="11"/>
          </p:nvPr>
        </p:nvSpPr>
        <p:spPr/>
        <p:txBody>
          <a:bodyPr/>
          <a:lstStyle/>
          <a:p>
            <a:r>
              <a:rPr lang="en-US" smtClean="0"/>
              <a:t>Lecture 31</a:t>
            </a:r>
            <a:endParaRPr lang="en-US"/>
          </a:p>
        </p:txBody>
      </p:sp>
      <p:sp>
        <p:nvSpPr>
          <p:cNvPr id="7" name="Slide Number Placeholder 6"/>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22C9A8-1CA5-477F-BB3A-AB6075B8DC44}" type="datetime1">
              <a:rPr lang="en-US" smtClean="0"/>
              <a:pPr/>
              <a:t>29-Jun-13</a:t>
            </a:fld>
            <a:endParaRPr lang="en-US"/>
          </a:p>
        </p:txBody>
      </p:sp>
      <p:sp>
        <p:nvSpPr>
          <p:cNvPr id="6" name="Footer Placeholder 5"/>
          <p:cNvSpPr>
            <a:spLocks noGrp="1"/>
          </p:cNvSpPr>
          <p:nvPr>
            <p:ph type="ftr" sz="quarter" idx="11"/>
          </p:nvPr>
        </p:nvSpPr>
        <p:spPr/>
        <p:txBody>
          <a:bodyPr/>
          <a:lstStyle/>
          <a:p>
            <a:r>
              <a:rPr lang="en-US" smtClean="0"/>
              <a:t>Lecture 31</a:t>
            </a:r>
            <a:endParaRPr lang="en-US"/>
          </a:p>
        </p:txBody>
      </p:sp>
      <p:sp>
        <p:nvSpPr>
          <p:cNvPr id="7" name="Slide Number Placeholder 6"/>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E6F2E4-3E9D-42BE-B41A-B8ED75C31BC7}" type="datetime1">
              <a:rPr lang="en-US" smtClean="0"/>
              <a:pPr/>
              <a:t>29-Jun-13</a:t>
            </a:fld>
            <a:endParaRPr lang="en-US"/>
          </a:p>
        </p:txBody>
      </p:sp>
      <p:sp>
        <p:nvSpPr>
          <p:cNvPr id="5" name="Footer Placeholder 4"/>
          <p:cNvSpPr>
            <a:spLocks noGrp="1"/>
          </p:cNvSpPr>
          <p:nvPr>
            <p:ph type="ftr" sz="quarter" idx="11"/>
          </p:nvPr>
        </p:nvSpPr>
        <p:spPr/>
        <p:txBody>
          <a:bodyPr/>
          <a:lstStyle/>
          <a:p>
            <a:r>
              <a:rPr lang="en-US" smtClean="0"/>
              <a:t>Lecture 31</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B10F18-09D5-4ADC-864B-7E2FD69AA188}" type="datetime1">
              <a:rPr lang="en-US" smtClean="0"/>
              <a:pPr/>
              <a:t>29-Jun-13</a:t>
            </a:fld>
            <a:endParaRPr lang="en-US"/>
          </a:p>
        </p:txBody>
      </p:sp>
      <p:sp>
        <p:nvSpPr>
          <p:cNvPr id="5" name="Footer Placeholder 4"/>
          <p:cNvSpPr>
            <a:spLocks noGrp="1"/>
          </p:cNvSpPr>
          <p:nvPr>
            <p:ph type="ftr" sz="quarter" idx="11"/>
          </p:nvPr>
        </p:nvSpPr>
        <p:spPr/>
        <p:txBody>
          <a:bodyPr/>
          <a:lstStyle/>
          <a:p>
            <a:r>
              <a:rPr lang="en-US" smtClean="0"/>
              <a:t>Lecture 31</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8CA156-02F0-4E7F-831D-73B436A476B5}" type="datetime1">
              <a:rPr lang="en-US" smtClean="0"/>
              <a:pPr/>
              <a:t>29-Jun-13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Lecture 31</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AC123B-E5F6-47BA-94D0-27662FC7483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Advances in Human Resource Development and Management</a:t>
            </a:r>
            <a:endParaRPr lang="en-US" dirty="0"/>
          </a:p>
        </p:txBody>
      </p:sp>
      <p:sp>
        <p:nvSpPr>
          <p:cNvPr id="3" name="Subtitle 2"/>
          <p:cNvSpPr>
            <a:spLocks noGrp="1"/>
          </p:cNvSpPr>
          <p:nvPr>
            <p:ph type="subTitle" idx="1"/>
          </p:nvPr>
        </p:nvSpPr>
        <p:spPr/>
        <p:txBody>
          <a:bodyPr/>
          <a:lstStyle/>
          <a:p>
            <a:r>
              <a:rPr lang="en-US" dirty="0" smtClean="0"/>
              <a:t>Course Code: MGT 712</a:t>
            </a:r>
          </a:p>
          <a:p>
            <a:r>
              <a:rPr lang="en-US" dirty="0" smtClean="0"/>
              <a:t>Lecture 31</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of Lecture 30</a:t>
            </a:r>
            <a:endParaRPr lang="en-US" dirty="0"/>
          </a:p>
        </p:txBody>
      </p:sp>
      <p:sp>
        <p:nvSpPr>
          <p:cNvPr id="3" name="Content Placeholder 2"/>
          <p:cNvSpPr>
            <a:spLocks noGrp="1"/>
          </p:cNvSpPr>
          <p:nvPr>
            <p:ph idx="1"/>
          </p:nvPr>
        </p:nvSpPr>
        <p:spPr/>
        <p:txBody>
          <a:bodyPr>
            <a:normAutofit lnSpcReduction="10000"/>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Why to study careers?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The ‘New Employment Relationship’</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Impact of ‘New Employment Relationship’ on Organizational Career Management</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What is a Career?</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The Relationship of Career to Non-work Activities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Career Development</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Traditional Models of Career Development</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Contemporary Views of Career Development</a:t>
            </a:r>
          </a:p>
        </p:txBody>
      </p:sp>
      <p:sp>
        <p:nvSpPr>
          <p:cNvPr id="4" name="Slide Number Placeholder 3"/>
          <p:cNvSpPr>
            <a:spLocks noGrp="1"/>
          </p:cNvSpPr>
          <p:nvPr>
            <p:ph type="sldNum" sz="quarter" idx="12"/>
          </p:nvPr>
        </p:nvSpPr>
        <p:spPr/>
        <p:txBody>
          <a:bodyPr/>
          <a:lstStyle/>
          <a:p>
            <a:fld id="{78AC123B-E5F6-47BA-94D0-27662FC7483B}" type="slidenum">
              <a:rPr lang="en-US" smtClean="0"/>
              <a:pPr/>
              <a:t>2</a:t>
            </a:fld>
            <a:endParaRPr lang="en-US"/>
          </a:p>
        </p:txBody>
      </p:sp>
      <p:sp>
        <p:nvSpPr>
          <p:cNvPr id="5" name="Footer Placeholder 4"/>
          <p:cNvSpPr>
            <a:spLocks noGrp="1"/>
          </p:cNvSpPr>
          <p:nvPr>
            <p:ph type="ftr" sz="quarter" idx="11"/>
          </p:nvPr>
        </p:nvSpPr>
        <p:spPr/>
        <p:txBody>
          <a:bodyPr/>
          <a:lstStyle/>
          <a:p>
            <a:r>
              <a:rPr lang="en-US" smtClean="0"/>
              <a:t>Lecture 31</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Learning Objectives: Lecture 31</a:t>
            </a:r>
            <a:endParaRPr lang="en-US" dirty="0"/>
          </a:p>
        </p:txBody>
      </p:sp>
      <p:sp>
        <p:nvSpPr>
          <p:cNvPr id="4098" name="Rectangle 2"/>
          <p:cNvSpPr>
            <a:spLocks noGrp="1" noChangeArrowheads="1"/>
          </p:cNvSpPr>
          <p:nvPr>
            <p:ph idx="1"/>
          </p:nvPr>
        </p:nvSpPr>
        <p:spPr>
          <a:noFill/>
          <a:ln>
            <a:noFill/>
          </a:ln>
        </p:spPr>
        <p:txBody>
          <a:bodyPr anchor="t" anchorCtr="0">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Why Management Development?</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Management Development</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Making Management Development Strategic</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Management Education</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Management Training</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On-the-job Experiences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HRD and Organization Development</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Organization Development</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Organization Development Theories</a:t>
            </a:r>
          </a:p>
        </p:txBody>
      </p:sp>
      <p:sp>
        <p:nvSpPr>
          <p:cNvPr id="5" name="Slide Number Placeholder 4"/>
          <p:cNvSpPr>
            <a:spLocks noGrp="1"/>
          </p:cNvSpPr>
          <p:nvPr>
            <p:ph type="sldNum" sz="quarter" idx="12"/>
          </p:nvPr>
        </p:nvSpPr>
        <p:spPr/>
        <p:txBody>
          <a:bodyPr/>
          <a:lstStyle/>
          <a:p>
            <a:fld id="{5EE861DC-8DC2-4A35-B545-EDD8030E0D51}" type="slidenum">
              <a:rPr lang="en-US" smtClean="0">
                <a:cs typeface="Arial" charset="0"/>
              </a:rPr>
              <a:pPr/>
              <a:t>3</a:t>
            </a:fld>
            <a:endParaRPr lang="en-US" dirty="0">
              <a:cs typeface="Arial" charset="0"/>
            </a:endParaRPr>
          </a:p>
        </p:txBody>
      </p:sp>
      <p:sp>
        <p:nvSpPr>
          <p:cNvPr id="7" name="Footer Placeholder 6"/>
          <p:cNvSpPr>
            <a:spLocks noGrp="1"/>
          </p:cNvSpPr>
          <p:nvPr>
            <p:ph type="ftr" sz="quarter" idx="11"/>
          </p:nvPr>
        </p:nvSpPr>
        <p:spPr/>
        <p:txBody>
          <a:bodyPr/>
          <a:lstStyle/>
          <a:p>
            <a:r>
              <a:rPr lang="en-US" smtClean="0"/>
              <a:t>Lecture 31</a:t>
            </a:r>
            <a:endParaRPr lang="en-US"/>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Management Development?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Organizations must have a high quality, flexible, and adaptive management team in order to:</a:t>
            </a:r>
          </a:p>
          <a:p>
            <a:pPr lvl="1"/>
            <a:r>
              <a:rPr lang="en-US" dirty="0" smtClean="0"/>
              <a:t>Survive and succeed in today’s turbulent environment</a:t>
            </a:r>
          </a:p>
          <a:p>
            <a:pPr lvl="1"/>
            <a:r>
              <a:rPr lang="en-US" dirty="0" smtClean="0"/>
              <a:t>Implement new organizational structures – flat hierarchy with fewer permanent employees</a:t>
            </a:r>
          </a:p>
          <a:p>
            <a:pPr lvl="1"/>
            <a:r>
              <a:rPr lang="en-US" dirty="0" smtClean="0"/>
              <a:t>Empower employees to be more a part of organizational decision making</a:t>
            </a:r>
          </a:p>
          <a:p>
            <a:r>
              <a:rPr lang="en-US" dirty="0" smtClean="0"/>
              <a:t>Using few managers in an organization makes it more important that each manager is effective.</a:t>
            </a:r>
          </a:p>
          <a:p>
            <a:r>
              <a:rPr lang="en-US" dirty="0" smtClean="0"/>
              <a:t>Many have believed that ability to manage was primarily an inborn capability, the current view is that the KSAs required to be an effective manager can be learned and developed.</a:t>
            </a:r>
            <a:endParaRPr lang="en-US" dirty="0"/>
          </a:p>
        </p:txBody>
      </p:sp>
      <p:sp>
        <p:nvSpPr>
          <p:cNvPr id="4" name="Footer Placeholder 3"/>
          <p:cNvSpPr>
            <a:spLocks noGrp="1"/>
          </p:cNvSpPr>
          <p:nvPr>
            <p:ph type="ftr" sz="quarter" idx="11"/>
          </p:nvPr>
        </p:nvSpPr>
        <p:spPr/>
        <p:txBody>
          <a:bodyPr/>
          <a:lstStyle/>
          <a:p>
            <a:r>
              <a:rPr lang="en-US" smtClean="0"/>
              <a:t>Lecture 31</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Development</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i="1" dirty="0" smtClean="0"/>
              <a:t>An organization’s conscious effort to provide its managers (and potential managers) with opportunities to learn, grow, and change, in hopes of producing over the long term a cadre of managers with the skills necessary to function effectively in that organization.</a:t>
            </a:r>
          </a:p>
          <a:p>
            <a:pPr>
              <a:buNone/>
            </a:pPr>
            <a:endParaRPr lang="en-US" dirty="0" smtClean="0"/>
          </a:p>
          <a:p>
            <a:r>
              <a:rPr lang="en-US" dirty="0" smtClean="0"/>
              <a:t>Main components of management development:</a:t>
            </a:r>
          </a:p>
          <a:p>
            <a:pPr lvl="1"/>
            <a:r>
              <a:rPr lang="en-US" dirty="0" smtClean="0"/>
              <a:t>Management Education</a:t>
            </a:r>
          </a:p>
          <a:p>
            <a:pPr lvl="1"/>
            <a:r>
              <a:rPr lang="en-US" dirty="0" smtClean="0"/>
              <a:t>Management Training</a:t>
            </a:r>
          </a:p>
          <a:p>
            <a:pPr lvl="1"/>
            <a:r>
              <a:rPr lang="en-US" dirty="0" smtClean="0"/>
              <a:t>On-the-job Experiences</a:t>
            </a:r>
            <a:endParaRPr lang="en-US" dirty="0"/>
          </a:p>
        </p:txBody>
      </p:sp>
      <p:sp>
        <p:nvSpPr>
          <p:cNvPr id="4" name="Footer Placeholder 3"/>
          <p:cNvSpPr>
            <a:spLocks noGrp="1"/>
          </p:cNvSpPr>
          <p:nvPr>
            <p:ph type="ftr" sz="quarter" idx="11"/>
          </p:nvPr>
        </p:nvSpPr>
        <p:spPr/>
        <p:txBody>
          <a:bodyPr/>
          <a:lstStyle/>
          <a:p>
            <a:r>
              <a:rPr lang="en-US" smtClean="0"/>
              <a:t>Lecture 31</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Making Management Development Strategic</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Three desired links between an organization’s strategy and its management development activities:</a:t>
            </a:r>
          </a:p>
          <a:p>
            <a:pPr lvl="1"/>
            <a:r>
              <a:rPr lang="en-US" dirty="0" smtClean="0"/>
              <a:t>The link between business environment and business strategy</a:t>
            </a:r>
          </a:p>
          <a:p>
            <a:pPr lvl="1"/>
            <a:r>
              <a:rPr lang="en-US" dirty="0" smtClean="0"/>
              <a:t>The link between business strategy and the organization’s management development strategy</a:t>
            </a:r>
          </a:p>
          <a:p>
            <a:pPr lvl="1"/>
            <a:r>
              <a:rPr lang="en-US" dirty="0" smtClean="0"/>
              <a:t>The link between management development strategy and management development activities</a:t>
            </a:r>
          </a:p>
          <a:p>
            <a:r>
              <a:rPr lang="en-US" dirty="0" smtClean="0"/>
              <a:t>Research reveals a weak linkage at second level – HRD department heavily focuses on itself rather than its customer.</a:t>
            </a:r>
            <a:endParaRPr lang="en-US" dirty="0"/>
          </a:p>
        </p:txBody>
      </p:sp>
      <p:sp>
        <p:nvSpPr>
          <p:cNvPr id="4" name="Footer Placeholder 3"/>
          <p:cNvSpPr>
            <a:spLocks noGrp="1"/>
          </p:cNvSpPr>
          <p:nvPr>
            <p:ph type="ftr" sz="quarter" idx="11"/>
          </p:nvPr>
        </p:nvSpPr>
        <p:spPr/>
        <p:txBody>
          <a:bodyPr/>
          <a:lstStyle/>
          <a:p>
            <a:r>
              <a:rPr lang="en-US" smtClean="0"/>
              <a:t>Lecture 31</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Making Management Development Strategic</a:t>
            </a:r>
            <a:endParaRPr lang="en-US" dirty="0"/>
          </a:p>
        </p:txBody>
      </p:sp>
      <p:sp>
        <p:nvSpPr>
          <p:cNvPr id="3" name="Content Placeholder 2"/>
          <p:cNvSpPr>
            <a:spLocks noGrp="1"/>
          </p:cNvSpPr>
          <p:nvPr>
            <p:ph idx="1"/>
          </p:nvPr>
        </p:nvSpPr>
        <p:spPr>
          <a:xfrm>
            <a:off x="457200" y="1600200"/>
            <a:ext cx="8229600" cy="4800600"/>
          </a:xfrm>
        </p:spPr>
        <p:txBody>
          <a:bodyPr>
            <a:normAutofit fontScale="62500" lnSpcReduction="20000"/>
          </a:bodyPr>
          <a:lstStyle/>
          <a:p>
            <a:r>
              <a:rPr lang="en-US" dirty="0" smtClean="0"/>
              <a:t>Certain progressive organizations did make this link by ensuring that strategic business issues drove management development, and HRD professionals provided a timely response to business needs </a:t>
            </a:r>
          </a:p>
          <a:p>
            <a:r>
              <a:rPr lang="en-US" dirty="0" smtClean="0"/>
              <a:t>Research proposed four guiding principles to make strategic links:</a:t>
            </a:r>
          </a:p>
          <a:p>
            <a:pPr lvl="1"/>
            <a:r>
              <a:rPr lang="en-US" dirty="0" smtClean="0"/>
              <a:t>Begin by moving out and up to business strategy</a:t>
            </a:r>
          </a:p>
          <a:p>
            <a:pPr lvl="1">
              <a:buNone/>
            </a:pPr>
            <a:r>
              <a:rPr lang="en-US" dirty="0" smtClean="0"/>
              <a:t>	Viewing HRD professional’s role primarily as implementing strategy and secondarily as a developer of managers.</a:t>
            </a:r>
          </a:p>
          <a:p>
            <a:pPr lvl="1"/>
            <a:r>
              <a:rPr lang="en-US" dirty="0" smtClean="0"/>
              <a:t>Put job experiences before classroom activities</a:t>
            </a:r>
          </a:p>
          <a:p>
            <a:pPr lvl="1">
              <a:buNone/>
            </a:pPr>
            <a:r>
              <a:rPr lang="en-US" dirty="0" smtClean="0"/>
              <a:t>	Using job experiences as the central developmental activity, with classroom activities to identify, process, and share the learning that is taking place on the job.</a:t>
            </a:r>
          </a:p>
          <a:p>
            <a:pPr lvl="1"/>
            <a:r>
              <a:rPr lang="en-US" dirty="0" smtClean="0"/>
              <a:t>Be opportunistic</a:t>
            </a:r>
          </a:p>
          <a:p>
            <a:pPr lvl="1">
              <a:buNone/>
            </a:pPr>
            <a:r>
              <a:rPr lang="en-US" dirty="0" smtClean="0"/>
              <a:t>	Moving away from elaborate and rigid programs to programs that can change and are built to respond to organization’s changing needs.</a:t>
            </a:r>
          </a:p>
          <a:p>
            <a:pPr lvl="1"/>
            <a:r>
              <a:rPr lang="en-US" dirty="0" smtClean="0"/>
              <a:t>Provide support for experience based learning</a:t>
            </a:r>
          </a:p>
          <a:p>
            <a:pPr lvl="1">
              <a:buNone/>
            </a:pPr>
            <a:r>
              <a:rPr lang="en-US" dirty="0" smtClean="0"/>
              <a:t>	Creating a culture that expects, supports, and rewards learning as a part of day-to-day challenges and reinforces individuals for taking control of their own development as managers.</a:t>
            </a:r>
          </a:p>
        </p:txBody>
      </p:sp>
      <p:sp>
        <p:nvSpPr>
          <p:cNvPr id="4" name="Footer Placeholder 3"/>
          <p:cNvSpPr>
            <a:spLocks noGrp="1"/>
          </p:cNvSpPr>
          <p:nvPr>
            <p:ph type="ftr" sz="quarter" idx="11"/>
          </p:nvPr>
        </p:nvSpPr>
        <p:spPr/>
        <p:txBody>
          <a:bodyPr/>
          <a:lstStyle/>
          <a:p>
            <a:r>
              <a:rPr lang="en-US" smtClean="0"/>
              <a:t>Lecture 31</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Management Education</a:t>
            </a:r>
            <a:endParaRPr lang="en-US" dirty="0"/>
          </a:p>
        </p:txBody>
      </p:sp>
      <p:sp>
        <p:nvSpPr>
          <p:cNvPr id="3" name="Content Placeholder 2"/>
          <p:cNvSpPr>
            <a:spLocks noGrp="1"/>
          </p:cNvSpPr>
          <p:nvPr>
            <p:ph idx="1"/>
          </p:nvPr>
        </p:nvSpPr>
        <p:spPr/>
        <p:txBody>
          <a:bodyPr>
            <a:normAutofit/>
          </a:bodyPr>
          <a:lstStyle/>
          <a:p>
            <a:pPr>
              <a:buNone/>
            </a:pPr>
            <a:r>
              <a:rPr lang="en-US" dirty="0" smtClean="0"/>
              <a:t>	</a:t>
            </a:r>
            <a:r>
              <a:rPr lang="en-US" i="1" dirty="0" smtClean="0"/>
              <a:t>Involves activities designed to help participants gain a broad range of conceptual knowledge and skills in formal classroom situations, most typically from degree granting institutions.</a:t>
            </a:r>
          </a:p>
          <a:p>
            <a:pPr lvl="1"/>
            <a:r>
              <a:rPr lang="en-US" dirty="0" smtClean="0"/>
              <a:t>A popular activity for management development</a:t>
            </a:r>
          </a:p>
          <a:p>
            <a:pPr lvl="1"/>
            <a:r>
              <a:rPr lang="en-US" dirty="0" smtClean="0"/>
              <a:t>BBA, MBA, Executive MBA</a:t>
            </a:r>
          </a:p>
          <a:p>
            <a:pPr lvl="1"/>
            <a:r>
              <a:rPr lang="en-US" dirty="0" err="1" smtClean="0"/>
              <a:t>BSc</a:t>
            </a:r>
            <a:r>
              <a:rPr lang="en-US" dirty="0" smtClean="0"/>
              <a:t> Engineering</a:t>
            </a:r>
            <a:endParaRPr lang="en-US" dirty="0"/>
          </a:p>
        </p:txBody>
      </p:sp>
      <p:sp>
        <p:nvSpPr>
          <p:cNvPr id="4" name="Footer Placeholder 3"/>
          <p:cNvSpPr>
            <a:spLocks noGrp="1"/>
          </p:cNvSpPr>
          <p:nvPr>
            <p:ph type="ftr" sz="quarter" idx="11"/>
          </p:nvPr>
        </p:nvSpPr>
        <p:spPr/>
        <p:txBody>
          <a:bodyPr/>
          <a:lstStyle/>
          <a:p>
            <a:r>
              <a:rPr lang="en-US" smtClean="0"/>
              <a:t>Lecture 31</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Training</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	</a:t>
            </a:r>
            <a:r>
              <a:rPr lang="en-US" i="1" dirty="0" smtClean="0"/>
              <a:t>Focuses more on providing specific skills or knowledge that could be immediately applied within an organization and/or to a specific position or set of positions within an organization.</a:t>
            </a:r>
          </a:p>
          <a:p>
            <a:r>
              <a:rPr lang="en-US" dirty="0" smtClean="0"/>
              <a:t>Organizations use a combination of externally provided and internally developed courses and programs</a:t>
            </a:r>
          </a:p>
          <a:p>
            <a:pPr lvl="1"/>
            <a:r>
              <a:rPr lang="en-US" dirty="0" smtClean="0"/>
              <a:t>Company-Designed Courses</a:t>
            </a:r>
          </a:p>
          <a:p>
            <a:pPr lvl="1"/>
            <a:r>
              <a:rPr lang="en-US" dirty="0" smtClean="0"/>
              <a:t>Corporate Universities</a:t>
            </a:r>
          </a:p>
          <a:p>
            <a:pPr>
              <a:buNone/>
            </a:pPr>
            <a:endParaRPr lang="en-US" dirty="0"/>
          </a:p>
        </p:txBody>
      </p:sp>
      <p:sp>
        <p:nvSpPr>
          <p:cNvPr id="4" name="Footer Placeholder 3"/>
          <p:cNvSpPr>
            <a:spLocks noGrp="1"/>
          </p:cNvSpPr>
          <p:nvPr>
            <p:ph type="ftr" sz="quarter" idx="11"/>
          </p:nvPr>
        </p:nvSpPr>
        <p:spPr/>
        <p:txBody>
          <a:bodyPr/>
          <a:lstStyle/>
          <a:p>
            <a:r>
              <a:rPr lang="en-US" smtClean="0"/>
              <a:t>Lecture 31</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Training</a:t>
            </a:r>
            <a:endParaRPr lang="en-US" dirty="0"/>
          </a:p>
        </p:txBody>
      </p:sp>
      <p:sp>
        <p:nvSpPr>
          <p:cNvPr id="3" name="Content Placeholder 2"/>
          <p:cNvSpPr>
            <a:spLocks noGrp="1"/>
          </p:cNvSpPr>
          <p:nvPr>
            <p:ph idx="1"/>
          </p:nvPr>
        </p:nvSpPr>
        <p:spPr>
          <a:xfrm>
            <a:off x="533400" y="1752600"/>
            <a:ext cx="8229600" cy="4800600"/>
          </a:xfrm>
        </p:spPr>
        <p:txBody>
          <a:bodyPr>
            <a:normAutofit fontScale="62500" lnSpcReduction="20000"/>
          </a:bodyPr>
          <a:lstStyle/>
          <a:p>
            <a:pPr>
              <a:buNone/>
            </a:pPr>
            <a:r>
              <a:rPr lang="en-US" dirty="0" smtClean="0"/>
              <a:t>1.  Company-Designed Courses</a:t>
            </a:r>
          </a:p>
          <a:p>
            <a:r>
              <a:rPr lang="en-US" dirty="0" smtClean="0"/>
              <a:t>Internally designed courses and seminars as a way to develop managers</a:t>
            </a:r>
          </a:p>
          <a:p>
            <a:r>
              <a:rPr lang="en-US" dirty="0" smtClean="0"/>
              <a:t>Are tailored to specific issues, skills, and individual attributes of the organization and its managers</a:t>
            </a:r>
          </a:p>
          <a:p>
            <a:r>
              <a:rPr lang="en-US" dirty="0" smtClean="0"/>
              <a:t>May range from a specific course to a series of interconnected courses</a:t>
            </a:r>
          </a:p>
          <a:p>
            <a:r>
              <a:rPr lang="en-US" dirty="0" smtClean="0"/>
              <a:t>Such courses should: </a:t>
            </a:r>
          </a:p>
          <a:p>
            <a:pPr lvl="1"/>
            <a:r>
              <a:rPr lang="en-US" dirty="0" smtClean="0"/>
              <a:t>Fit within an overall framework for developing managers</a:t>
            </a:r>
          </a:p>
          <a:p>
            <a:pPr lvl="1"/>
            <a:r>
              <a:rPr lang="en-US" dirty="0" smtClean="0"/>
              <a:t>Avoid redundancy </a:t>
            </a:r>
          </a:p>
          <a:p>
            <a:pPr lvl="1"/>
            <a:r>
              <a:rPr lang="en-US" dirty="0" smtClean="0"/>
              <a:t>Help participants see the relevance of the courses to their overall developmental plan</a:t>
            </a:r>
          </a:p>
          <a:p>
            <a:pPr lvl="1"/>
            <a:r>
              <a:rPr lang="en-US" dirty="0" smtClean="0"/>
              <a:t>Help managers, who are responsible for developing their subordinates, to understand the relationship of the courses with overall development effort</a:t>
            </a:r>
          </a:p>
          <a:p>
            <a:r>
              <a:rPr lang="en-US" dirty="0" smtClean="0"/>
              <a:t>Some organizations invite managers and officials  from key overseas customers</a:t>
            </a:r>
            <a:endParaRPr lang="en-US" dirty="0"/>
          </a:p>
        </p:txBody>
      </p:sp>
      <p:sp>
        <p:nvSpPr>
          <p:cNvPr id="4" name="Footer Placeholder 3"/>
          <p:cNvSpPr>
            <a:spLocks noGrp="1"/>
          </p:cNvSpPr>
          <p:nvPr>
            <p:ph type="ftr" sz="quarter" idx="11"/>
          </p:nvPr>
        </p:nvSpPr>
        <p:spPr/>
        <p:txBody>
          <a:bodyPr/>
          <a:lstStyle/>
          <a:p>
            <a:r>
              <a:rPr lang="en-US" smtClean="0"/>
              <a:t>Lecture 31</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Training</a:t>
            </a:r>
            <a:endParaRPr lang="en-US" dirty="0"/>
          </a:p>
        </p:txBody>
      </p:sp>
      <p:sp>
        <p:nvSpPr>
          <p:cNvPr id="3" name="Content Placeholder 2"/>
          <p:cNvSpPr>
            <a:spLocks noGrp="1"/>
          </p:cNvSpPr>
          <p:nvPr>
            <p:ph idx="1"/>
          </p:nvPr>
        </p:nvSpPr>
        <p:spPr>
          <a:xfrm>
            <a:off x="457200" y="1600200"/>
            <a:ext cx="8229600" cy="4800600"/>
          </a:xfrm>
        </p:spPr>
        <p:txBody>
          <a:bodyPr>
            <a:normAutofit fontScale="62500" lnSpcReduction="20000"/>
          </a:bodyPr>
          <a:lstStyle/>
          <a:p>
            <a:pPr>
              <a:buNone/>
            </a:pPr>
            <a:r>
              <a:rPr lang="en-US" dirty="0" smtClean="0"/>
              <a:t>2.  Corporate Universities</a:t>
            </a:r>
          </a:p>
          <a:p>
            <a:pPr>
              <a:buNone/>
            </a:pPr>
            <a:r>
              <a:rPr lang="en-US" dirty="0" smtClean="0"/>
              <a:t>Large organizations conduct a significant component of their management</a:t>
            </a:r>
          </a:p>
          <a:p>
            <a:pPr>
              <a:buNone/>
            </a:pPr>
            <a:r>
              <a:rPr lang="en-US" dirty="0" smtClean="0"/>
              <a:t>development strategy through a company academy or college - Over 2000</a:t>
            </a:r>
          </a:p>
          <a:p>
            <a:pPr>
              <a:buNone/>
            </a:pPr>
            <a:r>
              <a:rPr lang="en-US" dirty="0" smtClean="0"/>
              <a:t>organizations have their own universities</a:t>
            </a:r>
          </a:p>
          <a:p>
            <a:r>
              <a:rPr lang="en-US" dirty="0" smtClean="0"/>
              <a:t>They have a specific educational mission geared toward organization’s specific needs and preferred ways of doing things. McDonald’s teaches managers its approach to ensuring quality, service, and cleanliness at Hamburger University</a:t>
            </a:r>
          </a:p>
          <a:p>
            <a:r>
              <a:rPr lang="en-US" dirty="0" smtClean="0"/>
              <a:t>Faculty for  such universities is drawn from company’s employees and course design is performed by a group of professionals</a:t>
            </a:r>
          </a:p>
          <a:p>
            <a:r>
              <a:rPr lang="en-US" dirty="0" smtClean="0"/>
              <a:t>These universities use a wide range of training methods – lecture, discussion, audiovisuals, equipment simulators, computer aided instructions</a:t>
            </a:r>
          </a:p>
          <a:p>
            <a:r>
              <a:rPr lang="en-US" dirty="0" smtClean="0"/>
              <a:t>Some organizations permit outsiders to attend their courses for a fee when space permits</a:t>
            </a:r>
          </a:p>
          <a:p>
            <a:r>
              <a:rPr lang="en-US" dirty="0" smtClean="0"/>
              <a:t>Standardized curricula at corporate academies can lead to problems</a:t>
            </a:r>
            <a:endParaRPr lang="en-US" dirty="0"/>
          </a:p>
        </p:txBody>
      </p:sp>
      <p:sp>
        <p:nvSpPr>
          <p:cNvPr id="4" name="Footer Placeholder 3"/>
          <p:cNvSpPr>
            <a:spLocks noGrp="1"/>
          </p:cNvSpPr>
          <p:nvPr>
            <p:ph type="ftr" sz="quarter" idx="11"/>
          </p:nvPr>
        </p:nvSpPr>
        <p:spPr/>
        <p:txBody>
          <a:bodyPr/>
          <a:lstStyle/>
          <a:p>
            <a:r>
              <a:rPr lang="en-US" smtClean="0"/>
              <a:t>Lecture 31</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On-the-job Experiences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	</a:t>
            </a:r>
            <a:r>
              <a:rPr lang="en-US" i="1" dirty="0" smtClean="0"/>
              <a:t>Planned or unplanned opportunities for a manager to gain self-knowledge, enhance existing skills and abilities, or obtain new skills or information within the context of day-to-day activities – mentoring, coaching etc.</a:t>
            </a:r>
          </a:p>
          <a:p>
            <a:r>
              <a:rPr lang="en-US" dirty="0" smtClean="0"/>
              <a:t>Organizations use job assignments and experiences as an explicit part of management development efforts.</a:t>
            </a:r>
          </a:p>
          <a:p>
            <a:r>
              <a:rPr lang="en-US" dirty="0" smtClean="0"/>
              <a:t>Play an important role in the development of managers.</a:t>
            </a:r>
          </a:p>
          <a:p>
            <a:r>
              <a:rPr lang="en-US" dirty="0" smtClean="0"/>
              <a:t>Some, organizations do not plan for such initiatives</a:t>
            </a:r>
          </a:p>
          <a:p>
            <a:r>
              <a:rPr lang="en-US" dirty="0" smtClean="0"/>
              <a:t>Many on-the-job experiences tend to reinforce old behaviors and attitudes</a:t>
            </a:r>
          </a:p>
        </p:txBody>
      </p:sp>
      <p:sp>
        <p:nvSpPr>
          <p:cNvPr id="4" name="Footer Placeholder 3"/>
          <p:cNvSpPr>
            <a:spLocks noGrp="1"/>
          </p:cNvSpPr>
          <p:nvPr>
            <p:ph type="ftr" sz="quarter" idx="11"/>
          </p:nvPr>
        </p:nvSpPr>
        <p:spPr/>
        <p:txBody>
          <a:bodyPr/>
          <a:lstStyle/>
          <a:p>
            <a:r>
              <a:rPr lang="en-US" smtClean="0"/>
              <a:t>Lecture 31</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On-the-job Experiences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It is management’s responsibility (shared with individual) to be vigilant for opportunities to develop subordinates (task force assignments and challenging assignments), and to provide the necessary support, resources, feedback, and time for subordinated to learn from these events.</a:t>
            </a:r>
          </a:p>
          <a:p>
            <a:r>
              <a:rPr lang="en-US" dirty="0" smtClean="0"/>
              <a:t>Effective management development system</a:t>
            </a:r>
          </a:p>
          <a:p>
            <a:r>
              <a:rPr lang="en-US" dirty="0" smtClean="0"/>
              <a:t>Opportunism – taking advantage of opportunities for growth and learning</a:t>
            </a:r>
          </a:p>
          <a:p>
            <a:r>
              <a:rPr lang="en-US" dirty="0" smtClean="0"/>
              <a:t>Individualism – taking into account the unique attributes of the individuals being developed</a:t>
            </a:r>
          </a:p>
          <a:p>
            <a:r>
              <a:rPr lang="en-US" dirty="0" smtClean="0"/>
              <a:t>Long-term perspective – taking the view that developing managers is multilayer process</a:t>
            </a:r>
          </a:p>
          <a:p>
            <a:r>
              <a:rPr lang="en-US" dirty="0" smtClean="0"/>
              <a:t>Encouragement of self-motivation – encouraging the individuals being developed to be self-motivated</a:t>
            </a:r>
          </a:p>
          <a:p>
            <a:r>
              <a:rPr lang="en-US" dirty="0" smtClean="0"/>
              <a:t>Online approach – centered on learning on the job</a:t>
            </a:r>
          </a:p>
          <a:p>
            <a:endParaRPr lang="en-US" dirty="0"/>
          </a:p>
        </p:txBody>
      </p:sp>
      <p:sp>
        <p:nvSpPr>
          <p:cNvPr id="4" name="Footer Placeholder 3"/>
          <p:cNvSpPr>
            <a:spLocks noGrp="1"/>
          </p:cNvSpPr>
          <p:nvPr>
            <p:ph type="ftr" sz="quarter" idx="11"/>
          </p:nvPr>
        </p:nvSpPr>
        <p:spPr/>
        <p:txBody>
          <a:bodyPr/>
          <a:lstStyle/>
          <a:p>
            <a:r>
              <a:rPr lang="en-US" smtClean="0"/>
              <a:t>Lecture 31</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HRD and Organization Development</a:t>
            </a:r>
            <a:endParaRPr lang="en-US" dirty="0"/>
          </a:p>
        </p:txBody>
      </p:sp>
      <p:sp>
        <p:nvSpPr>
          <p:cNvPr id="3" name="Content Placeholder 2"/>
          <p:cNvSpPr>
            <a:spLocks noGrp="1"/>
          </p:cNvSpPr>
          <p:nvPr>
            <p:ph idx="1"/>
          </p:nvPr>
        </p:nvSpPr>
        <p:spPr/>
        <p:txBody>
          <a:bodyPr>
            <a:normAutofit lnSpcReduction="10000"/>
          </a:bodyPr>
          <a:lstStyle/>
          <a:p>
            <a:r>
              <a:rPr lang="en-US" dirty="0" smtClean="0"/>
              <a:t>For organizations, change is a norm - Pressure from increasing competition, technological developments – has created an environment that rewards organizations who are capable of identifying trends and issues and responding them quickly.</a:t>
            </a:r>
          </a:p>
          <a:p>
            <a:r>
              <a:rPr lang="en-US" dirty="0" smtClean="0"/>
              <a:t>The element of HRD that enable organizations to embrace and manage change is organization  development.</a:t>
            </a:r>
            <a:endParaRPr lang="en-US" dirty="0"/>
          </a:p>
        </p:txBody>
      </p:sp>
      <p:sp>
        <p:nvSpPr>
          <p:cNvPr id="4" name="Footer Placeholder 3"/>
          <p:cNvSpPr>
            <a:spLocks noGrp="1"/>
          </p:cNvSpPr>
          <p:nvPr>
            <p:ph type="ftr" sz="quarter" idx="11"/>
          </p:nvPr>
        </p:nvSpPr>
        <p:spPr/>
        <p:txBody>
          <a:bodyPr/>
          <a:lstStyle/>
          <a:p>
            <a:r>
              <a:rPr lang="en-US" smtClean="0"/>
              <a:t>Lecture 31</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4"/>
          <p:cNvSpPr>
            <a:spLocks noGrp="1"/>
          </p:cNvSpPr>
          <p:nvPr>
            <p:ph type="ftr" sz="quarter" idx="11"/>
          </p:nvPr>
        </p:nvSpPr>
        <p:spPr>
          <a:noFill/>
        </p:spPr>
        <p:txBody>
          <a:bodyPr/>
          <a:lstStyle/>
          <a:p>
            <a:r>
              <a:rPr lang="en-US" smtClean="0"/>
              <a:t>Lecture 31</a:t>
            </a:r>
            <a:endParaRPr lang="en-US"/>
          </a:p>
        </p:txBody>
      </p:sp>
      <p:sp>
        <p:nvSpPr>
          <p:cNvPr id="5123" name="Slide Number Placeholder 5"/>
          <p:cNvSpPr>
            <a:spLocks noGrp="1"/>
          </p:cNvSpPr>
          <p:nvPr>
            <p:ph type="sldNum" sz="quarter" idx="12"/>
          </p:nvPr>
        </p:nvSpPr>
        <p:spPr>
          <a:noFill/>
        </p:spPr>
        <p:txBody>
          <a:bodyPr/>
          <a:lstStyle/>
          <a:p>
            <a:fld id="{AEB8C225-C52E-4F4A-8DD1-C36A656C93D3}" type="slidenum">
              <a:rPr lang="en-US"/>
              <a:pPr/>
              <a:t>15</a:t>
            </a:fld>
            <a:endParaRPr lang="en-US" dirty="0"/>
          </a:p>
        </p:txBody>
      </p:sp>
      <p:sp>
        <p:nvSpPr>
          <p:cNvPr id="5124" name="Rectangle 2"/>
          <p:cNvSpPr>
            <a:spLocks noGrp="1" noChangeArrowheads="1"/>
          </p:cNvSpPr>
          <p:nvPr>
            <p:ph type="title"/>
          </p:nvPr>
        </p:nvSpPr>
        <p:spPr/>
        <p:txBody>
          <a:bodyPr/>
          <a:lstStyle/>
          <a:p>
            <a:pPr eaLnBrk="1" hangingPunct="1"/>
            <a:r>
              <a:rPr lang="en-US" smtClean="0"/>
              <a:t>Organization Development (OD)</a:t>
            </a:r>
          </a:p>
        </p:txBody>
      </p:sp>
      <p:sp>
        <p:nvSpPr>
          <p:cNvPr id="5125" name="Rectangle 3" descr="Rectangle: Click to edit Master text styles&#10;Second level&#10;Third level&#10;Fourth level&#10;Fifth level"/>
          <p:cNvSpPr>
            <a:spLocks noGrp="1" noChangeArrowheads="1"/>
          </p:cNvSpPr>
          <p:nvPr>
            <p:ph type="body" idx="1"/>
          </p:nvPr>
        </p:nvSpPr>
        <p:spPr>
          <a:xfrm>
            <a:off x="914400" y="1981200"/>
            <a:ext cx="7543800" cy="4114800"/>
          </a:xfrm>
        </p:spPr>
        <p:txBody>
          <a:bodyPr>
            <a:normAutofit fontScale="92500" lnSpcReduction="20000"/>
          </a:bodyPr>
          <a:lstStyle/>
          <a:p>
            <a:pPr marL="238125" indent="-238125" eaLnBrk="1" hangingPunct="1">
              <a:buFont typeface="Wingdings" pitchFamily="2" charset="2"/>
              <a:buNone/>
            </a:pPr>
            <a:r>
              <a:rPr lang="en-US" i="1" dirty="0" smtClean="0"/>
              <a:t>	“A process used to enhance both the effectiveness of an organization and the well-being of its members through planned interventions that apply behavioral science concepts.”</a:t>
            </a:r>
          </a:p>
          <a:p>
            <a:pPr marL="238125" indent="-238125" eaLnBrk="1" hangingPunct="1">
              <a:buFont typeface="Wingdings" pitchFamily="2" charset="2"/>
              <a:buNone/>
            </a:pPr>
            <a:endParaRPr lang="en-US" dirty="0" smtClean="0"/>
          </a:p>
          <a:p>
            <a:pPr marL="638175" lvl="1" indent="-238125"/>
            <a:r>
              <a:rPr lang="en-US" dirty="0" smtClean="0"/>
              <a:t>Effectiveness of organization</a:t>
            </a:r>
          </a:p>
          <a:p>
            <a:pPr marL="638175" lvl="1" indent="-238125"/>
            <a:r>
              <a:rPr lang="en-US" dirty="0" smtClean="0"/>
              <a:t>Wellbeing of employees</a:t>
            </a:r>
          </a:p>
          <a:p>
            <a:pPr marL="638175" lvl="1" indent="-238125"/>
            <a:r>
              <a:rPr lang="en-US" dirty="0" smtClean="0"/>
              <a:t>Through planned interventions</a:t>
            </a:r>
          </a:p>
          <a:p>
            <a:pPr marL="638175" lvl="1" indent="-238125"/>
            <a:r>
              <a:rPr lang="en-US" dirty="0" smtClean="0"/>
              <a:t>Concepts of behavioral science</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p:cNvSpPr>
            <a:spLocks noGrp="1"/>
          </p:cNvSpPr>
          <p:nvPr>
            <p:ph type="ftr" sz="quarter" idx="11"/>
          </p:nvPr>
        </p:nvSpPr>
        <p:spPr>
          <a:noFill/>
        </p:spPr>
        <p:txBody>
          <a:bodyPr/>
          <a:lstStyle/>
          <a:p>
            <a:r>
              <a:rPr lang="en-US" smtClean="0"/>
              <a:t>Lecture 31</a:t>
            </a:r>
            <a:endParaRPr lang="en-US"/>
          </a:p>
        </p:txBody>
      </p:sp>
      <p:sp>
        <p:nvSpPr>
          <p:cNvPr id="6147" name="Slide Number Placeholder 5"/>
          <p:cNvSpPr>
            <a:spLocks noGrp="1"/>
          </p:cNvSpPr>
          <p:nvPr>
            <p:ph type="sldNum" sz="quarter" idx="12"/>
          </p:nvPr>
        </p:nvSpPr>
        <p:spPr>
          <a:noFill/>
        </p:spPr>
        <p:txBody>
          <a:bodyPr/>
          <a:lstStyle/>
          <a:p>
            <a:fld id="{6024E158-60B5-492B-A6BC-8573426FF492}" type="slidenum">
              <a:rPr lang="en-US"/>
              <a:pPr/>
              <a:t>16</a:t>
            </a:fld>
            <a:endParaRPr lang="en-US"/>
          </a:p>
        </p:txBody>
      </p:sp>
      <p:sp>
        <p:nvSpPr>
          <p:cNvPr id="6148" name="Rectangle 2"/>
          <p:cNvSpPr>
            <a:spLocks noGrp="1" noChangeArrowheads="1"/>
          </p:cNvSpPr>
          <p:nvPr>
            <p:ph type="title"/>
          </p:nvPr>
        </p:nvSpPr>
        <p:spPr/>
        <p:txBody>
          <a:bodyPr>
            <a:normAutofit fontScale="90000"/>
          </a:bodyPr>
          <a:lstStyle/>
          <a:p>
            <a:pPr eaLnBrk="1" hangingPunct="1"/>
            <a:r>
              <a:rPr lang="en-US" dirty="0" smtClean="0"/>
              <a:t>Organization Development Theories</a:t>
            </a:r>
          </a:p>
        </p:txBody>
      </p:sp>
      <p:sp>
        <p:nvSpPr>
          <p:cNvPr id="6149" name="Rectangle 3" descr="Rectangle: Click to edit Master text styles&#10;Second level&#10;Third level&#10;Fourth level&#10;Fifth level"/>
          <p:cNvSpPr>
            <a:spLocks noGrp="1" noChangeArrowheads="1"/>
          </p:cNvSpPr>
          <p:nvPr>
            <p:ph type="body" idx="1"/>
          </p:nvPr>
        </p:nvSpPr>
        <p:spPr>
          <a:xfrm>
            <a:off x="914400" y="1447800"/>
            <a:ext cx="7772400" cy="4724400"/>
          </a:xfrm>
        </p:spPr>
        <p:txBody>
          <a:bodyPr>
            <a:normAutofit fontScale="92500" lnSpcReduction="10000"/>
          </a:bodyPr>
          <a:lstStyle/>
          <a:p>
            <a:pPr marL="336550" indent="-336550" eaLnBrk="1" hangingPunct="1">
              <a:buFont typeface="Wingdings" pitchFamily="2" charset="2"/>
              <a:buNone/>
            </a:pPr>
            <a:r>
              <a:rPr lang="en-US" dirty="0" smtClean="0"/>
              <a:t>OD theories have developed primarily from four academic disciplines: Psychology, Sociology, Anthropology and Management	</a:t>
            </a:r>
          </a:p>
          <a:p>
            <a:pPr marL="336550" indent="-336550" eaLnBrk="1" hangingPunct="1">
              <a:buFont typeface="Wingdings" pitchFamily="2" charset="2"/>
              <a:buNone/>
            </a:pPr>
            <a:r>
              <a:rPr lang="en-US" dirty="0" smtClean="0"/>
              <a:t>Two main categories of OD theories:</a:t>
            </a:r>
          </a:p>
          <a:p>
            <a:pPr marL="336550" indent="-336550" eaLnBrk="1" hangingPunct="1">
              <a:lnSpc>
                <a:spcPct val="130000"/>
              </a:lnSpc>
            </a:pPr>
            <a:r>
              <a:rPr lang="en-US" i="1" dirty="0" smtClean="0"/>
              <a:t>Change process theory</a:t>
            </a:r>
          </a:p>
          <a:p>
            <a:pPr marL="336550" indent="-336550" eaLnBrk="1" hangingPunct="1">
              <a:lnSpc>
                <a:spcPct val="130000"/>
              </a:lnSpc>
              <a:buFont typeface="Wingdings" pitchFamily="2" charset="2"/>
              <a:buNone/>
            </a:pPr>
            <a:r>
              <a:rPr lang="en-US" dirty="0" smtClean="0"/>
              <a:t>	How does change take place?</a:t>
            </a:r>
          </a:p>
          <a:p>
            <a:pPr marL="336550" indent="-336550" eaLnBrk="1" hangingPunct="1">
              <a:lnSpc>
                <a:spcPct val="120000"/>
              </a:lnSpc>
            </a:pPr>
            <a:r>
              <a:rPr lang="en-US" i="1" dirty="0" smtClean="0"/>
              <a:t>Implementation theory</a:t>
            </a:r>
            <a:r>
              <a:rPr lang="en-US" dirty="0" smtClean="0"/>
              <a:t> </a:t>
            </a:r>
          </a:p>
          <a:p>
            <a:pPr marL="336550" indent="-336550" eaLnBrk="1" hangingPunct="1">
              <a:buFont typeface="Wingdings" pitchFamily="2" charset="2"/>
              <a:buNone/>
            </a:pPr>
            <a:r>
              <a:rPr lang="en-US" dirty="0" smtClean="0"/>
              <a:t>	How can change strategies be put into practice?</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4"/>
          <p:cNvSpPr>
            <a:spLocks noGrp="1"/>
          </p:cNvSpPr>
          <p:nvPr>
            <p:ph type="ftr" sz="quarter" idx="11"/>
          </p:nvPr>
        </p:nvSpPr>
        <p:spPr>
          <a:noFill/>
        </p:spPr>
        <p:txBody>
          <a:bodyPr/>
          <a:lstStyle/>
          <a:p>
            <a:r>
              <a:rPr lang="en-US" smtClean="0"/>
              <a:t>Lecture 31</a:t>
            </a:r>
            <a:endParaRPr lang="en-US"/>
          </a:p>
        </p:txBody>
      </p:sp>
      <p:sp>
        <p:nvSpPr>
          <p:cNvPr id="7171" name="Slide Number Placeholder 5"/>
          <p:cNvSpPr>
            <a:spLocks noGrp="1"/>
          </p:cNvSpPr>
          <p:nvPr>
            <p:ph type="sldNum" sz="quarter" idx="12"/>
          </p:nvPr>
        </p:nvSpPr>
        <p:spPr>
          <a:noFill/>
        </p:spPr>
        <p:txBody>
          <a:bodyPr/>
          <a:lstStyle/>
          <a:p>
            <a:r>
              <a:rPr lang="en-US" dirty="0" smtClean="0"/>
              <a:t> </a:t>
            </a:r>
            <a:fld id="{F102C4A8-D241-4EC1-A777-28F0CAB88F4E}" type="slidenum">
              <a:rPr lang="en-US" smtClean="0"/>
              <a:pPr/>
              <a:t>17</a:t>
            </a:fld>
            <a:endParaRPr lang="en-US" dirty="0"/>
          </a:p>
        </p:txBody>
      </p:sp>
      <p:sp>
        <p:nvSpPr>
          <p:cNvPr id="7172" name="Rectangle 2"/>
          <p:cNvSpPr>
            <a:spLocks noGrp="1" noChangeArrowheads="1"/>
          </p:cNvSpPr>
          <p:nvPr>
            <p:ph type="title"/>
          </p:nvPr>
        </p:nvSpPr>
        <p:spPr/>
        <p:txBody>
          <a:bodyPr>
            <a:normAutofit fontScale="90000"/>
          </a:bodyPr>
          <a:lstStyle/>
          <a:p>
            <a:pPr eaLnBrk="1" hangingPunct="1"/>
            <a:r>
              <a:rPr lang="en-US" smtClean="0"/>
              <a:t>Organization Development Theories</a:t>
            </a:r>
          </a:p>
        </p:txBody>
      </p:sp>
      <p:sp>
        <p:nvSpPr>
          <p:cNvPr id="7173" name="Rectangle 3" descr="Rectangle: Click to edit Master text styles&#10;Second level&#10;Third level&#10;Fourth level&#10;Fifth level"/>
          <p:cNvSpPr>
            <a:spLocks noGrp="1" noChangeArrowheads="1"/>
          </p:cNvSpPr>
          <p:nvPr>
            <p:ph type="body" idx="1"/>
          </p:nvPr>
        </p:nvSpPr>
        <p:spPr>
          <a:xfrm>
            <a:off x="914400" y="1371600"/>
            <a:ext cx="7772400" cy="5181600"/>
          </a:xfrm>
        </p:spPr>
        <p:txBody>
          <a:bodyPr>
            <a:normAutofit fontScale="62500" lnSpcReduction="20000"/>
          </a:bodyPr>
          <a:lstStyle/>
          <a:p>
            <a:pPr marL="336550" indent="-336550" eaLnBrk="1" hangingPunct="1">
              <a:buNone/>
            </a:pPr>
            <a:r>
              <a:rPr lang="en-US" dirty="0" smtClean="0"/>
              <a:t>1.   Change process theory</a:t>
            </a:r>
          </a:p>
          <a:p>
            <a:pPr marL="336550" indent="-336550" eaLnBrk="1" hangingPunct="1">
              <a:buNone/>
            </a:pPr>
            <a:r>
              <a:rPr lang="en-US" dirty="0" smtClean="0"/>
              <a:t>	Seeks to explain the dynamics through which organizational improvement and changes take place.  </a:t>
            </a:r>
          </a:p>
          <a:p>
            <a:pPr marL="336550" indent="-336550" eaLnBrk="1" hangingPunct="1"/>
            <a:r>
              <a:rPr lang="en-US" dirty="0" smtClean="0"/>
              <a:t>There are three stages:</a:t>
            </a:r>
          </a:p>
          <a:p>
            <a:pPr marL="914400" lvl="1" indent="-342900" eaLnBrk="1" hangingPunct="1">
              <a:lnSpc>
                <a:spcPct val="120000"/>
              </a:lnSpc>
              <a:buNone/>
            </a:pPr>
            <a:r>
              <a:rPr lang="en-US" dirty="0" smtClean="0"/>
              <a:t>Unfreezing – creating motivation and readiness to change through: </a:t>
            </a:r>
          </a:p>
          <a:p>
            <a:pPr marL="914400" lvl="1" indent="-342900" eaLnBrk="1" hangingPunct="1">
              <a:lnSpc>
                <a:spcPct val="120000"/>
              </a:lnSpc>
              <a:buNone/>
            </a:pPr>
            <a:r>
              <a:rPr lang="en-US" dirty="0" smtClean="0"/>
              <a:t>	Disconfirmation or lack of information, </a:t>
            </a:r>
          </a:p>
          <a:p>
            <a:pPr marL="914400" lvl="1" indent="-342900" eaLnBrk="1" hangingPunct="1">
              <a:lnSpc>
                <a:spcPct val="120000"/>
              </a:lnSpc>
              <a:buNone/>
            </a:pPr>
            <a:r>
              <a:rPr lang="en-US" dirty="0" smtClean="0"/>
              <a:t>	Creation of guilt or anxiety, </a:t>
            </a:r>
          </a:p>
          <a:p>
            <a:pPr marL="914400" lvl="1" indent="-342900" eaLnBrk="1" hangingPunct="1">
              <a:lnSpc>
                <a:spcPct val="120000"/>
              </a:lnSpc>
              <a:buNone/>
            </a:pPr>
            <a:r>
              <a:rPr lang="en-US" dirty="0" smtClean="0"/>
              <a:t>	Provision of psychological safety</a:t>
            </a:r>
          </a:p>
          <a:p>
            <a:pPr marL="914400" lvl="1" indent="-342900" eaLnBrk="1" hangingPunct="1">
              <a:lnSpc>
                <a:spcPct val="120000"/>
              </a:lnSpc>
              <a:buNone/>
            </a:pPr>
            <a:r>
              <a:rPr lang="en-US" dirty="0" smtClean="0"/>
              <a:t>Change through cognitive restructuring – helping individual to see, judge, feel, and react differently based on a new point of view obtained through: </a:t>
            </a:r>
          </a:p>
          <a:p>
            <a:pPr marL="914400" lvl="1" indent="-342900" eaLnBrk="1" hangingPunct="1">
              <a:lnSpc>
                <a:spcPct val="120000"/>
              </a:lnSpc>
              <a:buNone/>
            </a:pPr>
            <a:r>
              <a:rPr lang="en-US" dirty="0" smtClean="0"/>
              <a:t>	Identifying with a new role model, mentor</a:t>
            </a:r>
          </a:p>
          <a:p>
            <a:pPr marL="914400" lvl="1" indent="-342900" eaLnBrk="1" hangingPunct="1">
              <a:lnSpc>
                <a:spcPct val="120000"/>
              </a:lnSpc>
              <a:buNone/>
            </a:pPr>
            <a:r>
              <a:rPr lang="en-US" dirty="0" smtClean="0"/>
              <a:t>	Scanning the environment for new relevant information</a:t>
            </a:r>
          </a:p>
          <a:p>
            <a:pPr marL="914400" lvl="1" indent="-342900" eaLnBrk="1" hangingPunct="1">
              <a:lnSpc>
                <a:spcPct val="120000"/>
              </a:lnSpc>
              <a:buNone/>
            </a:pPr>
            <a:r>
              <a:rPr lang="en-US" dirty="0" smtClean="0"/>
              <a:t>Refreezing – Helping the individual to integrate the new point of view into:</a:t>
            </a:r>
          </a:p>
          <a:p>
            <a:pPr marL="914400" lvl="1" indent="-342900" eaLnBrk="1" hangingPunct="1">
              <a:lnSpc>
                <a:spcPct val="120000"/>
              </a:lnSpc>
              <a:buNone/>
            </a:pPr>
            <a:r>
              <a:rPr lang="en-US" dirty="0" smtClean="0"/>
              <a:t>	His or her total personality and self concept</a:t>
            </a:r>
          </a:p>
          <a:p>
            <a:pPr marL="914400" lvl="1" indent="-342900" eaLnBrk="1" hangingPunct="1">
              <a:lnSpc>
                <a:spcPct val="120000"/>
              </a:lnSpc>
              <a:buNone/>
            </a:pPr>
            <a:r>
              <a:rPr lang="en-US" dirty="0" smtClean="0"/>
              <a:t>	significant relationships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4"/>
          <p:cNvSpPr>
            <a:spLocks noGrp="1"/>
          </p:cNvSpPr>
          <p:nvPr>
            <p:ph type="ftr" sz="quarter" idx="11"/>
          </p:nvPr>
        </p:nvSpPr>
        <p:spPr>
          <a:noFill/>
        </p:spPr>
        <p:txBody>
          <a:bodyPr/>
          <a:lstStyle/>
          <a:p>
            <a:r>
              <a:rPr lang="en-US" smtClean="0"/>
              <a:t>Lecture 31</a:t>
            </a:r>
            <a:endParaRPr lang="en-US"/>
          </a:p>
        </p:txBody>
      </p:sp>
      <p:sp>
        <p:nvSpPr>
          <p:cNvPr id="8195" name="Slide Number Placeholder 5"/>
          <p:cNvSpPr>
            <a:spLocks noGrp="1"/>
          </p:cNvSpPr>
          <p:nvPr>
            <p:ph type="sldNum" sz="quarter" idx="12"/>
          </p:nvPr>
        </p:nvSpPr>
        <p:spPr>
          <a:noFill/>
        </p:spPr>
        <p:txBody>
          <a:bodyPr/>
          <a:lstStyle/>
          <a:p>
            <a:fld id="{342E7BAB-42B1-488A-AD40-DE72F65A1530}" type="slidenum">
              <a:rPr lang="en-US"/>
              <a:pPr/>
              <a:t>18</a:t>
            </a:fld>
            <a:endParaRPr lang="en-US"/>
          </a:p>
        </p:txBody>
      </p:sp>
      <p:sp>
        <p:nvSpPr>
          <p:cNvPr id="8196" name="Rectangle 1026"/>
          <p:cNvSpPr>
            <a:spLocks noGrp="1" noChangeArrowheads="1"/>
          </p:cNvSpPr>
          <p:nvPr>
            <p:ph type="title"/>
          </p:nvPr>
        </p:nvSpPr>
        <p:spPr/>
        <p:txBody>
          <a:bodyPr>
            <a:normAutofit fontScale="90000"/>
          </a:bodyPr>
          <a:lstStyle/>
          <a:p>
            <a:pPr eaLnBrk="1" hangingPunct="1"/>
            <a:r>
              <a:rPr lang="en-US" smtClean="0"/>
              <a:t>Organization Development Theories</a:t>
            </a:r>
          </a:p>
        </p:txBody>
      </p:sp>
      <p:sp>
        <p:nvSpPr>
          <p:cNvPr id="8197" name="Rectangle 1027" descr="Rectangle: Click to edit Master text styles&#10;Second level&#10;Third level&#10;Fourth level&#10;Fifth level"/>
          <p:cNvSpPr>
            <a:spLocks noGrp="1" noChangeArrowheads="1"/>
          </p:cNvSpPr>
          <p:nvPr>
            <p:ph type="body" idx="1"/>
          </p:nvPr>
        </p:nvSpPr>
        <p:spPr>
          <a:xfrm>
            <a:off x="914400" y="1371600"/>
            <a:ext cx="7772400" cy="4724400"/>
          </a:xfrm>
        </p:spPr>
        <p:txBody>
          <a:bodyPr>
            <a:normAutofit fontScale="70000" lnSpcReduction="20000"/>
          </a:bodyPr>
          <a:lstStyle/>
          <a:p>
            <a:pPr marL="514350" indent="-514350" eaLnBrk="1" hangingPunct="1">
              <a:buAutoNum type="arabicPeriod" startAt="2"/>
            </a:pPr>
            <a:r>
              <a:rPr lang="en-US" dirty="0" smtClean="0"/>
              <a:t>Implementation theory</a:t>
            </a:r>
          </a:p>
          <a:p>
            <a:pPr marL="514350" indent="-514350" eaLnBrk="1" hangingPunct="1">
              <a:buNone/>
            </a:pPr>
            <a:r>
              <a:rPr lang="en-US" dirty="0" smtClean="0"/>
              <a:t>	How specific intervention strategies are designed and carried out to induce changes.  </a:t>
            </a:r>
          </a:p>
          <a:p>
            <a:pPr marL="514350" indent="-514350" eaLnBrk="1" hangingPunct="1">
              <a:buNone/>
            </a:pPr>
            <a:r>
              <a:rPr lang="en-US" dirty="0" smtClean="0"/>
              <a:t>Four main types:</a:t>
            </a:r>
          </a:p>
          <a:p>
            <a:pPr marL="858838" lvl="1" indent="-287338" eaLnBrk="1" hangingPunct="1">
              <a:lnSpc>
                <a:spcPct val="120000"/>
              </a:lnSpc>
            </a:pPr>
            <a:r>
              <a:rPr lang="en-US" dirty="0" smtClean="0"/>
              <a:t>Human process-based theory</a:t>
            </a:r>
          </a:p>
          <a:p>
            <a:pPr marL="858838" lvl="1" indent="-287338" eaLnBrk="1" hangingPunct="1">
              <a:lnSpc>
                <a:spcPct val="120000"/>
              </a:lnSpc>
              <a:buNone/>
            </a:pPr>
            <a:r>
              <a:rPr lang="en-US" dirty="0" smtClean="0"/>
              <a:t>	Places a heavy emphasis on the process of change, and focuses on changing behaviors by modifying individual attitudes, values, problem solving approaches, and interpersonal styles. </a:t>
            </a:r>
          </a:p>
          <a:p>
            <a:pPr marL="858838" lvl="1" indent="-287338" eaLnBrk="1" hangingPunct="1">
              <a:lnSpc>
                <a:spcPct val="120000"/>
              </a:lnSpc>
              <a:buNone/>
            </a:pPr>
            <a:r>
              <a:rPr lang="en-US" dirty="0" smtClean="0"/>
              <a:t>Career development, coaching, orientation</a:t>
            </a:r>
          </a:p>
          <a:p>
            <a:pPr marL="858838" lvl="1" indent="-287338" eaLnBrk="1" hangingPunct="1">
              <a:lnSpc>
                <a:spcPct val="120000"/>
              </a:lnSpc>
            </a:pPr>
            <a:r>
              <a:rPr lang="en-US" dirty="0" smtClean="0"/>
              <a:t>Techno-structural Intervention theory</a:t>
            </a:r>
          </a:p>
          <a:p>
            <a:pPr marL="858838" lvl="1" indent="-287338">
              <a:lnSpc>
                <a:spcPct val="120000"/>
              </a:lnSpc>
              <a:buNone/>
            </a:pPr>
            <a:r>
              <a:rPr lang="en-US" dirty="0" smtClean="0"/>
              <a:t>	Focuses on improving work content, work method, work flow, performance factors, and relationship among workers. </a:t>
            </a:r>
          </a:p>
          <a:p>
            <a:pPr marL="858838" lvl="1" indent="-287338">
              <a:lnSpc>
                <a:spcPct val="120000"/>
              </a:lnSpc>
              <a:buNone/>
            </a:pPr>
            <a:r>
              <a:rPr lang="en-US" dirty="0" smtClean="0"/>
              <a:t>Business Processes Reengineering, skills/technical training</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4"/>
          <p:cNvSpPr>
            <a:spLocks noGrp="1"/>
          </p:cNvSpPr>
          <p:nvPr>
            <p:ph type="ftr" sz="quarter" idx="11"/>
          </p:nvPr>
        </p:nvSpPr>
        <p:spPr>
          <a:noFill/>
        </p:spPr>
        <p:txBody>
          <a:bodyPr/>
          <a:lstStyle/>
          <a:p>
            <a:r>
              <a:rPr lang="en-US" smtClean="0"/>
              <a:t>Lecture 31</a:t>
            </a:r>
            <a:endParaRPr lang="en-US"/>
          </a:p>
        </p:txBody>
      </p:sp>
      <p:sp>
        <p:nvSpPr>
          <p:cNvPr id="8195" name="Slide Number Placeholder 5"/>
          <p:cNvSpPr>
            <a:spLocks noGrp="1"/>
          </p:cNvSpPr>
          <p:nvPr>
            <p:ph type="sldNum" sz="quarter" idx="12"/>
          </p:nvPr>
        </p:nvSpPr>
        <p:spPr>
          <a:noFill/>
        </p:spPr>
        <p:txBody>
          <a:bodyPr/>
          <a:lstStyle/>
          <a:p>
            <a:fld id="{342E7BAB-42B1-488A-AD40-DE72F65A1530}" type="slidenum">
              <a:rPr lang="en-US"/>
              <a:pPr/>
              <a:t>19</a:t>
            </a:fld>
            <a:endParaRPr lang="en-US"/>
          </a:p>
        </p:txBody>
      </p:sp>
      <p:sp>
        <p:nvSpPr>
          <p:cNvPr id="8196" name="Rectangle 1026"/>
          <p:cNvSpPr>
            <a:spLocks noGrp="1" noChangeArrowheads="1"/>
          </p:cNvSpPr>
          <p:nvPr>
            <p:ph type="title"/>
          </p:nvPr>
        </p:nvSpPr>
        <p:spPr/>
        <p:txBody>
          <a:bodyPr>
            <a:normAutofit fontScale="90000"/>
          </a:bodyPr>
          <a:lstStyle/>
          <a:p>
            <a:pPr eaLnBrk="1" hangingPunct="1"/>
            <a:r>
              <a:rPr lang="en-US" smtClean="0"/>
              <a:t>Organization Development Theories</a:t>
            </a:r>
          </a:p>
        </p:txBody>
      </p:sp>
      <p:sp>
        <p:nvSpPr>
          <p:cNvPr id="8197" name="Rectangle 1027" descr="Rectangle: Click to edit Master text styles&#10;Second level&#10;Third level&#10;Fourth level&#10;Fifth level"/>
          <p:cNvSpPr>
            <a:spLocks noGrp="1" noChangeArrowheads="1"/>
          </p:cNvSpPr>
          <p:nvPr>
            <p:ph type="body" idx="1"/>
          </p:nvPr>
        </p:nvSpPr>
        <p:spPr>
          <a:xfrm>
            <a:off x="914400" y="1371600"/>
            <a:ext cx="7772400" cy="4724400"/>
          </a:xfrm>
        </p:spPr>
        <p:txBody>
          <a:bodyPr>
            <a:normAutofit fontScale="70000" lnSpcReduction="20000"/>
          </a:bodyPr>
          <a:lstStyle/>
          <a:p>
            <a:pPr marL="858838" lvl="1" indent="-287338" eaLnBrk="1" hangingPunct="1">
              <a:lnSpc>
                <a:spcPct val="120000"/>
              </a:lnSpc>
            </a:pPr>
            <a:r>
              <a:rPr lang="en-US" dirty="0" err="1" smtClean="0"/>
              <a:t>Sociotechnical</a:t>
            </a:r>
            <a:r>
              <a:rPr lang="en-US" dirty="0" smtClean="0"/>
              <a:t> Systems Designs</a:t>
            </a:r>
          </a:p>
          <a:p>
            <a:pPr marL="858838" lvl="1" indent="-287338" eaLnBrk="1" hangingPunct="1">
              <a:lnSpc>
                <a:spcPct val="120000"/>
              </a:lnSpc>
              <a:buNone/>
            </a:pPr>
            <a:r>
              <a:rPr lang="en-US" dirty="0" smtClean="0"/>
              <a:t>	Are directed at the fit between the technological configuration and the social structure of work units… which results in the rearrangement of relationships among roles or tasks or sequence of activities to produce self-maintaining semi-autonomous groups.</a:t>
            </a:r>
          </a:p>
          <a:p>
            <a:pPr marL="858838" lvl="1" indent="-287338" eaLnBrk="1" hangingPunct="1">
              <a:lnSpc>
                <a:spcPct val="120000"/>
              </a:lnSpc>
              <a:buNone/>
            </a:pPr>
            <a:r>
              <a:rPr lang="en-US" dirty="0" smtClean="0"/>
              <a:t> Team and quality training</a:t>
            </a:r>
          </a:p>
          <a:p>
            <a:pPr marL="858838" lvl="1" indent="-287338" eaLnBrk="1" hangingPunct="1">
              <a:lnSpc>
                <a:spcPct val="120000"/>
              </a:lnSpc>
            </a:pPr>
            <a:r>
              <a:rPr lang="en-US" dirty="0" smtClean="0"/>
              <a:t>Organization transformation theory</a:t>
            </a:r>
          </a:p>
          <a:p>
            <a:pPr marL="858838" lvl="1" indent="-287338" eaLnBrk="1" hangingPunct="1">
              <a:lnSpc>
                <a:spcPct val="120000"/>
              </a:lnSpc>
              <a:buNone/>
            </a:pPr>
            <a:r>
              <a:rPr lang="en-US" dirty="0" smtClean="0"/>
              <a:t>	It views organizations as complex, human systems, each possessing a unique character, culture and value system, along with information and work procedures that must be continually examined, analyzed, and improved if optimum productivity and motivation are to result. </a:t>
            </a:r>
          </a:p>
          <a:p>
            <a:pPr marL="858838" lvl="1" indent="-287338" eaLnBrk="1" hangingPunct="1">
              <a:lnSpc>
                <a:spcPct val="120000"/>
              </a:lnSpc>
              <a:buNone/>
            </a:pPr>
            <a:r>
              <a:rPr lang="en-US" dirty="0" smtClean="0"/>
              <a:t>EAPs, management development</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bwMode="auto">
          <a:xfrm>
            <a:off x="612775" y="274638"/>
            <a:ext cx="8229600" cy="1143000"/>
          </a:xfrm>
          <a:ln>
            <a:headEnd/>
            <a:tailEnd/>
          </a:ln>
        </p:spPr>
        <p:txBody>
          <a:bodyPr wrap="square" lIns="91440" tIns="45720" rIns="91440" bIns="45720" numCol="1" anchor="t" anchorCtr="0" compatLnSpc="1">
            <a:prstTxWarp prst="textNoShape">
              <a:avLst/>
            </a:prstTxWarp>
          </a:bodyPr>
          <a:lstStyle/>
          <a:p>
            <a:r>
              <a:rPr lang="en-US" dirty="0" smtClean="0">
                <a:ea typeface="ＭＳ Ｐゴシック" pitchFamily="34" charset="-128"/>
              </a:rPr>
              <a:t>Summary of Lecture 31</a:t>
            </a:r>
          </a:p>
        </p:txBody>
      </p:sp>
      <p:sp>
        <p:nvSpPr>
          <p:cNvPr id="3" name="Content Placeholder 2"/>
          <p:cNvSpPr>
            <a:spLocks noGrp="1"/>
          </p:cNvSpPr>
          <p:nvPr>
            <p:ph idx="1"/>
          </p:nvPr>
        </p:nvSpPr>
        <p:spPr>
          <a:xfrm>
            <a:off x="612775" y="1371600"/>
            <a:ext cx="8229600" cy="4800600"/>
          </a:xfrm>
        </p:spPr>
        <p:txBody>
          <a:bodyPr wrap="square" lIns="91440" tIns="45720" rIns="91440" bIns="45720" numCol="1" anchor="t" anchorCtr="0" compatLnSpc="1">
            <a:prstTxWarp prst="textNoShape">
              <a:avLst/>
            </a:prstTxWarp>
            <a:normAutofit fontScale="92500" lnSpcReduction="10000"/>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Why Management Development?</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Management Development</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Making Management Development Strategic</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Management Education</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Management Training</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On-the-job Experiences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HRD and Organization Development</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Organization Development</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smtClean="0"/>
              <a:t>Organization Development Theories</a:t>
            </a:r>
          </a:p>
        </p:txBody>
      </p:sp>
      <p:sp>
        <p:nvSpPr>
          <p:cNvPr id="4" name="Slide Number Placeholder 3"/>
          <p:cNvSpPr>
            <a:spLocks noGrp="1"/>
          </p:cNvSpPr>
          <p:nvPr>
            <p:ph type="sldNum" sz="quarter" idx="12"/>
          </p:nvPr>
        </p:nvSpPr>
        <p:spPr/>
        <p:txBody>
          <a:bodyPr/>
          <a:lstStyle/>
          <a:p>
            <a:fld id="{78AC123B-E5F6-47BA-94D0-27662FC7483B}" type="slidenum">
              <a:rPr lang="en-US" smtClean="0"/>
              <a:pPr/>
              <a:t>20</a:t>
            </a:fld>
            <a:endParaRPr lang="en-US"/>
          </a:p>
        </p:txBody>
      </p:sp>
      <p:sp>
        <p:nvSpPr>
          <p:cNvPr id="5" name="Footer Placeholder 4"/>
          <p:cNvSpPr>
            <a:spLocks noGrp="1"/>
          </p:cNvSpPr>
          <p:nvPr>
            <p:ph type="ftr" sz="quarter" idx="11"/>
          </p:nvPr>
        </p:nvSpPr>
        <p:spPr/>
        <p:txBody>
          <a:bodyPr/>
          <a:lstStyle/>
          <a:p>
            <a:r>
              <a:rPr lang="en-US" smtClean="0"/>
              <a:t>Lecture 31</a:t>
            </a:r>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books</a:t>
            </a:r>
            <a:endParaRPr lang="en-US" dirty="0"/>
          </a:p>
        </p:txBody>
      </p:sp>
      <p:sp>
        <p:nvSpPr>
          <p:cNvPr id="3" name="Content Placeholder 2"/>
          <p:cNvSpPr>
            <a:spLocks noGrp="1"/>
          </p:cNvSpPr>
          <p:nvPr>
            <p:ph idx="1"/>
          </p:nvPr>
        </p:nvSpPr>
        <p:spPr/>
        <p:txBody>
          <a:bodyPr>
            <a:normAutofit/>
          </a:bodyPr>
          <a:lstStyle/>
          <a:p>
            <a:pPr>
              <a:buNone/>
            </a:pPr>
            <a:r>
              <a:rPr lang="en-US" sz="2800" dirty="0" smtClean="0"/>
              <a:t>Human Resource Development: Foundation, Framework and Application </a:t>
            </a:r>
          </a:p>
          <a:p>
            <a:pPr>
              <a:buNone/>
            </a:pPr>
            <a:r>
              <a:rPr lang="en-US" sz="2800" dirty="0" smtClean="0"/>
              <a:t>		</a:t>
            </a:r>
            <a:r>
              <a:rPr lang="en-US" sz="2400" dirty="0" smtClean="0"/>
              <a:t>Jon  M. Werner and Randy L. </a:t>
            </a:r>
            <a:r>
              <a:rPr lang="en-US" sz="2400" dirty="0" err="1" smtClean="0"/>
              <a:t>DeSimone</a:t>
            </a:r>
            <a:r>
              <a:rPr lang="en-US" sz="2400" dirty="0" smtClean="0"/>
              <a:t>: </a:t>
            </a:r>
            <a:r>
              <a:rPr lang="en-US" sz="2400" dirty="0" err="1" smtClean="0"/>
              <a:t>Cengage</a:t>
            </a:r>
            <a:r>
              <a:rPr lang="en-US" sz="2400" dirty="0" smtClean="0"/>
              <a:t> 	Learning, New Delhi</a:t>
            </a:r>
          </a:p>
        </p:txBody>
      </p:sp>
      <p:sp>
        <p:nvSpPr>
          <p:cNvPr id="4" name="Slide Number Placeholder 3"/>
          <p:cNvSpPr>
            <a:spLocks noGrp="1"/>
          </p:cNvSpPr>
          <p:nvPr>
            <p:ph type="sldNum" sz="quarter" idx="12"/>
          </p:nvPr>
        </p:nvSpPr>
        <p:spPr/>
        <p:txBody>
          <a:bodyPr/>
          <a:lstStyle/>
          <a:p>
            <a:fld id="{78AC123B-E5F6-47BA-94D0-27662FC7483B}" type="slidenum">
              <a:rPr lang="en-US" smtClean="0"/>
              <a:pPr/>
              <a:t>21</a:t>
            </a:fld>
            <a:endParaRPr lang="en-US"/>
          </a:p>
        </p:txBody>
      </p:sp>
      <p:sp>
        <p:nvSpPr>
          <p:cNvPr id="5" name="Footer Placeholder 4"/>
          <p:cNvSpPr>
            <a:spLocks noGrp="1"/>
          </p:cNvSpPr>
          <p:nvPr>
            <p:ph type="ftr" sz="quarter" idx="11"/>
          </p:nvPr>
        </p:nvSpPr>
        <p:spPr/>
        <p:txBody>
          <a:bodyPr/>
          <a:lstStyle/>
          <a:p>
            <a:r>
              <a:rPr lang="en-US" smtClean="0"/>
              <a:t>Lecture 31</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pPr algn="ctr">
              <a:buNone/>
            </a:pPr>
            <a:r>
              <a:rPr lang="en-US" dirty="0" smtClean="0"/>
              <a:t>Thank you!</a:t>
            </a:r>
            <a:endParaRPr lang="en-US" dirty="0"/>
          </a:p>
        </p:txBody>
      </p:sp>
      <p:sp>
        <p:nvSpPr>
          <p:cNvPr id="4" name="Slide Number Placeholder 3"/>
          <p:cNvSpPr>
            <a:spLocks noGrp="1"/>
          </p:cNvSpPr>
          <p:nvPr>
            <p:ph type="sldNum" sz="quarter" idx="12"/>
          </p:nvPr>
        </p:nvSpPr>
        <p:spPr/>
        <p:txBody>
          <a:bodyPr/>
          <a:lstStyle/>
          <a:p>
            <a:fld id="{78AC123B-E5F6-47BA-94D0-27662FC7483B}" type="slidenum">
              <a:rPr lang="en-US" smtClean="0"/>
              <a:pPr/>
              <a:t>22</a:t>
            </a:fld>
            <a:endParaRPr lang="en-US"/>
          </a:p>
        </p:txBody>
      </p:sp>
      <p:sp>
        <p:nvSpPr>
          <p:cNvPr id="5" name="Footer Placeholder 4"/>
          <p:cNvSpPr>
            <a:spLocks noGrp="1"/>
          </p:cNvSpPr>
          <p:nvPr>
            <p:ph type="ftr" sz="quarter" idx="11"/>
          </p:nvPr>
        </p:nvSpPr>
        <p:spPr/>
        <p:txBody>
          <a:bodyPr/>
          <a:lstStyle/>
          <a:p>
            <a:r>
              <a:rPr lang="en-US" smtClean="0"/>
              <a:t>Lecture 31</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2255</TotalTime>
  <Words>882</Words>
  <Application>Microsoft Office PowerPoint</Application>
  <PresentationFormat>On-screen Show (4:3)</PresentationFormat>
  <Paragraphs>220</Paragraphs>
  <Slides>22</Slides>
  <Notes>7</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Advances in Human Resource Development and Management</vt:lpstr>
      <vt:lpstr>Recap of Lecture 30</vt:lpstr>
      <vt:lpstr>Learning Objectives: Lecture 31</vt:lpstr>
      <vt:lpstr>Why Management Development?</vt:lpstr>
      <vt:lpstr>Management Development</vt:lpstr>
      <vt:lpstr>Making Management Development Strategic</vt:lpstr>
      <vt:lpstr>Making Management Development Strategic</vt:lpstr>
      <vt:lpstr>Management Education</vt:lpstr>
      <vt:lpstr>Management Training</vt:lpstr>
      <vt:lpstr>Management Training</vt:lpstr>
      <vt:lpstr>Management Training</vt:lpstr>
      <vt:lpstr>On-the-job Experiences</vt:lpstr>
      <vt:lpstr>On-the-job Experiences</vt:lpstr>
      <vt:lpstr>HRD and Organization Development</vt:lpstr>
      <vt:lpstr>Organization Development (OD)</vt:lpstr>
      <vt:lpstr>Organization Development Theories</vt:lpstr>
      <vt:lpstr>Organization Development Theories</vt:lpstr>
      <vt:lpstr>Organization Development Theories</vt:lpstr>
      <vt:lpstr>Organization Development Theories</vt:lpstr>
      <vt:lpstr>Summary of Lecture 31</vt:lpstr>
      <vt:lpstr>Reference books</vt:lpstr>
      <vt:lpstr>Slide 22</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Advances in Human Resource Development and Management</dc:title>
  <dc:creator>Dr. Amjad Ali</dc:creator>
  <cp:lastModifiedBy>vcomsats</cp:lastModifiedBy>
  <cp:revision>203</cp:revision>
  <dcterms:created xsi:type="dcterms:W3CDTF">2013-05-29T05:42:39Z</dcterms:created>
  <dcterms:modified xsi:type="dcterms:W3CDTF">2013-06-29T10:17:35Z</dcterms:modified>
</cp:coreProperties>
</file>