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sldIdLst>
    <p:sldId id="257" r:id="rId2"/>
    <p:sldId id="280" r:id="rId3"/>
    <p:sldId id="259" r:id="rId4"/>
    <p:sldId id="375" r:id="rId5"/>
    <p:sldId id="376" r:id="rId6"/>
    <p:sldId id="377" r:id="rId7"/>
    <p:sldId id="378" r:id="rId8"/>
    <p:sldId id="382" r:id="rId9"/>
    <p:sldId id="379" r:id="rId10"/>
    <p:sldId id="380" r:id="rId11"/>
    <p:sldId id="381" r:id="rId12"/>
    <p:sldId id="383" r:id="rId13"/>
    <p:sldId id="387" r:id="rId14"/>
    <p:sldId id="392" r:id="rId15"/>
    <p:sldId id="384" r:id="rId16"/>
    <p:sldId id="385" r:id="rId17"/>
    <p:sldId id="388" r:id="rId18"/>
    <p:sldId id="389" r:id="rId19"/>
    <p:sldId id="390" r:id="rId20"/>
    <p:sldId id="391" r:id="rId21"/>
    <p:sldId id="386" r:id="rId22"/>
    <p:sldId id="321" r:id="rId23"/>
    <p:sldId id="374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4" d="100"/>
          <a:sy n="64" d="100"/>
        </p:scale>
        <p:origin x="-1566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3E21A-A6C7-497E-8E19-3CC53FB9844C}" type="datetimeFigureOut">
              <a:rPr lang="en-US" smtClean="0"/>
              <a:pPr/>
              <a:t>29-Jun-13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6C6E8-7738-48C7-BF20-C74081DF1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93E343-9619-4D1E-A9DB-C1F7FF07B332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2F2E1-EE5E-4E53-A66B-F9FF112F307C}" type="slidenum">
              <a:rPr lang="en-US"/>
              <a:pPr/>
              <a:t>22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B63E-D2E0-47DE-A78A-61202AD20B38}" type="datetime1">
              <a:rPr lang="en-US" smtClean="0"/>
              <a:pPr/>
              <a:t>29-Jun-13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FC4BD-BFF2-4584-9EAE-23215CA00B2D}" type="datetime1">
              <a:rPr lang="en-US" smtClean="0"/>
              <a:pPr/>
              <a:t>29-Jun-13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5BCB0-97B6-485E-998E-358C45367BB4}" type="datetime1">
              <a:rPr lang="en-US" smtClean="0"/>
              <a:pPr/>
              <a:t>29-Jun-13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C3B59-22A4-4D02-8991-F63EC41E47B2}" type="datetime1">
              <a:rPr lang="en-US" smtClean="0"/>
              <a:pPr/>
              <a:t>29-Jun-13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2B1D6-6864-4BC1-92F0-1249D02C7BD7}" type="datetime1">
              <a:rPr lang="en-US" smtClean="0"/>
              <a:pPr/>
              <a:t>29-Jun-13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30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BB2CA-B3BC-441D-A129-99953CAD77EE}" type="datetime1">
              <a:rPr lang="en-US" smtClean="0"/>
              <a:pPr/>
              <a:t>29-Jun-13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791B0-BF73-4256-9472-6431FD3A939B}" type="datetime1">
              <a:rPr lang="en-US" smtClean="0"/>
              <a:pPr/>
              <a:t>29-Jun-13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61A71-0D41-4F87-915B-BECA7E0194B3}" type="datetime1">
              <a:rPr lang="en-US" smtClean="0"/>
              <a:pPr/>
              <a:t>29-Jun-13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4C916-4BAD-49BA-B77A-26A8C8A9D510}" type="datetime1">
              <a:rPr lang="en-US" smtClean="0"/>
              <a:pPr/>
              <a:t>29-Jun-13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EEFEC-302E-4564-9E97-F78D20E52C39}" type="datetime1">
              <a:rPr lang="en-US" smtClean="0"/>
              <a:pPr/>
              <a:t>29-Jun-13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444C5-8D03-420C-BB42-8B169ACB648F}" type="datetime1">
              <a:rPr lang="en-US" smtClean="0"/>
              <a:pPr/>
              <a:t>29-Jun-13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54505C-1A76-42D1-A09A-9CBEEBB7F123}" type="datetime1">
              <a:rPr lang="en-US" smtClean="0"/>
              <a:pPr/>
              <a:t>29-Jun-13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 30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Advances in Human Resource Development and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Course Code: MGT 712</a:t>
            </a:r>
          </a:p>
          <a:p>
            <a:r>
              <a:rPr lang="en-US" dirty="0" smtClean="0"/>
              <a:t>Lecture 30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Lecture 29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Data Collection for HRD Evaluation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Data Collection Methods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Advantages and Limitations of Various Data Collection Methods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Choosing Data Collection Methods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Type of Data Used/Needed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Use of Self-Report Data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Research Design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Ethical Issues Concerning Evaluation Research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Lecture 30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Objectives: Lecture 30</a:t>
            </a:r>
            <a:endParaRPr lang="en-US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idx="1"/>
          </p:nvPr>
        </p:nvSpPr>
        <p:spPr>
          <a:noFill/>
          <a:ln>
            <a:noFill/>
          </a:ln>
        </p:spPr>
        <p:txBody>
          <a:bodyPr anchor="t" anchorCtr="0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Why to study careers?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The ‘New Employment Relationship’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Impact of ‘New Employment Relationship’ on Organizational Career Management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What is a Career?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The Relationship of Career to Non-work Activities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Career Development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Traditional Models of Career Development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Contemporary Views of Career Development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800" dirty="0" smtClean="0"/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1DC-8DC2-4A35-B545-EDD8030E0D51}" type="slidenum">
              <a:rPr lang="en-US" smtClean="0">
                <a:cs typeface="Arial" charset="0"/>
              </a:rPr>
              <a:pPr/>
              <a:t>3</a:t>
            </a:fld>
            <a:endParaRPr lang="en-US" dirty="0">
              <a:cs typeface="Arial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Lecture 30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to study careers?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dirty="0" smtClean="0"/>
              <a:t>Study of careers is one of the most active areas of inquiry in social sciences: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dirty="0" smtClean="0"/>
              <a:t>To understand how a person, selects, works within, and makes decisions to change the focus of his/her working life.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dirty="0" smtClean="0"/>
              <a:t>Many governmental, legal, and public policy issues also impact career development.</a:t>
            </a:r>
          </a:p>
          <a:p>
            <a:r>
              <a:rPr lang="en-US" sz="1800" dirty="0" smtClean="0"/>
              <a:t>Our career moves determine to a larger degree the success, happiness, and financial well-being of ourselves and our children.</a:t>
            </a:r>
          </a:p>
          <a:p>
            <a:r>
              <a:rPr lang="en-US" sz="1800" dirty="0" smtClean="0"/>
              <a:t>Understanding and finding ways to influence the careers of employees in an organization is also an integral part of HRD.</a:t>
            </a:r>
          </a:p>
          <a:p>
            <a:r>
              <a:rPr lang="en-US" sz="1800" dirty="0" smtClean="0"/>
              <a:t>Organizational objectives change in response of environmental changes – the blend of employees’ KSAOs are also change to achieve those objectives.</a:t>
            </a:r>
          </a:p>
          <a:p>
            <a:r>
              <a:rPr lang="en-US" sz="1800" dirty="0" smtClean="0"/>
              <a:t>As employees grow, the type of work they want to do may change as well.</a:t>
            </a:r>
          </a:p>
          <a:p>
            <a:r>
              <a:rPr lang="en-US" sz="1800" dirty="0" smtClean="0"/>
              <a:t>If organizations can assist employees in making decisions about future work, they can better prepare employee for new responsibilities.</a:t>
            </a:r>
          </a:p>
          <a:p>
            <a:r>
              <a:rPr lang="en-US" sz="1800" dirty="0" smtClean="0"/>
              <a:t>Career development provides a future orientation to HRD activities.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Lecture 30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‘New Employment Relationship’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Traditionally, many employees held an ‘Entitlement’ mentality towards jobs and benefits that employers owed to their employees.</a:t>
            </a:r>
          </a:p>
          <a:p>
            <a:r>
              <a:rPr lang="en-US" dirty="0" smtClean="0"/>
              <a:t>Many organizations encouraged and adopted a paternalistic approach toward their employees.</a:t>
            </a:r>
          </a:p>
          <a:p>
            <a:r>
              <a:rPr lang="en-US" dirty="0" smtClean="0"/>
              <a:t>The term ‘family’ were used as a metaphor for their relationships with employees – Metropolitan Life Insurance as ‘Mother Met’</a:t>
            </a:r>
          </a:p>
          <a:p>
            <a:r>
              <a:rPr lang="en-US" dirty="0" smtClean="0"/>
              <a:t>In this social contract:</a:t>
            </a:r>
          </a:p>
          <a:p>
            <a:pPr lvl="1"/>
            <a:r>
              <a:rPr lang="en-US" dirty="0" smtClean="0"/>
              <a:t>Career development was seen primarily as organization’s concern.</a:t>
            </a:r>
          </a:p>
          <a:p>
            <a:pPr lvl="1"/>
            <a:r>
              <a:rPr lang="en-US" dirty="0" smtClean="0"/>
              <a:t>Career development practices created an internal labor market to fulfill organization’s needs.</a:t>
            </a:r>
          </a:p>
          <a:p>
            <a:pPr lvl="1"/>
            <a:r>
              <a:rPr lang="en-US" dirty="0" smtClean="0"/>
              <a:t>Career progression was defined in terms of promotions and pay increases within one organization.</a:t>
            </a:r>
          </a:p>
          <a:p>
            <a:pPr lvl="1"/>
            <a:r>
              <a:rPr lang="en-US" dirty="0" smtClean="0"/>
              <a:t>From individual’s point of view, moving up through the ranks of management was often the main career goal.</a:t>
            </a:r>
          </a:p>
          <a:p>
            <a:r>
              <a:rPr lang="en-US" dirty="0" smtClean="0"/>
              <a:t>This kind of employment relationship requires a stable, predictable environment and hierarchically structured organization.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Lecture 30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‘New Employment Relationship’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Environment of organizations is uncertain and turbulent</a:t>
            </a:r>
          </a:p>
          <a:p>
            <a:r>
              <a:rPr lang="en-US" dirty="0" smtClean="0"/>
              <a:t>To which organizations have responded through downsizing, shrinking hierarchies, reorganization, cost cutting, outsourcing, mergers and acquisitions, technological innovation, and performance oriented HRM programs.</a:t>
            </a:r>
          </a:p>
          <a:p>
            <a:r>
              <a:rPr lang="en-US" dirty="0" smtClean="0"/>
              <a:t>Such interventions may address short-term financial concerns, but have eroded the traditional employment relationship.</a:t>
            </a:r>
          </a:p>
          <a:p>
            <a:pPr lvl="1"/>
            <a:r>
              <a:rPr lang="en-US" dirty="0" smtClean="0"/>
              <a:t>Paternalism has given way to an exchange relationship for the mutual benefit of both parties.</a:t>
            </a:r>
          </a:p>
          <a:p>
            <a:pPr lvl="1"/>
            <a:r>
              <a:rPr lang="en-US" dirty="0" smtClean="0"/>
              <a:t>Long-term security has changed to employees’ primary responsibility for their own future.</a:t>
            </a:r>
          </a:p>
          <a:p>
            <a:pPr lvl="1"/>
            <a:r>
              <a:rPr lang="en-US" dirty="0" smtClean="0"/>
              <a:t>Entitlement has been replaced with the goal of obtaining opportunities to remain employable.</a:t>
            </a:r>
          </a:p>
          <a:p>
            <a:r>
              <a:rPr lang="en-US" dirty="0" smtClean="0"/>
              <a:t>The change in employment relationship has created uncertainty for employees</a:t>
            </a:r>
          </a:p>
          <a:p>
            <a:r>
              <a:rPr lang="en-US" dirty="0" smtClean="0"/>
              <a:t>The concept of ‘boundary less’ career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Lecture 30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of ‘New Employment Relationship’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We can’t promise you how long we’ll be in business.</a:t>
            </a:r>
          </a:p>
          <a:p>
            <a:r>
              <a:rPr lang="en-US" dirty="0" smtClean="0"/>
              <a:t>We can’t promise you that we won’t be acquired.</a:t>
            </a:r>
          </a:p>
          <a:p>
            <a:r>
              <a:rPr lang="en-US" dirty="0" smtClean="0"/>
              <a:t>We can’t promise that there will be room for promotion. </a:t>
            </a:r>
          </a:p>
          <a:p>
            <a:r>
              <a:rPr lang="en-US" dirty="0" smtClean="0"/>
              <a:t>We can’t promise that your job will exist when you reach retirement age.</a:t>
            </a:r>
          </a:p>
          <a:p>
            <a:r>
              <a:rPr lang="en-US" dirty="0" smtClean="0"/>
              <a:t>We can’t promise that the money will be available for your pension.</a:t>
            </a:r>
          </a:p>
          <a:p>
            <a:r>
              <a:rPr lang="en-US" dirty="0" smtClean="0"/>
              <a:t>We can’t expect your undying loyalty, and we are not even sure we want it.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Lecture 30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Under The ‘New Employment Relationship’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Employees are expected to: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2297112"/>
            <a:ext cx="4040188" cy="3951288"/>
          </a:xfrm>
        </p:spPr>
        <p:txBody>
          <a:bodyPr>
            <a:normAutofit/>
          </a:bodyPr>
          <a:lstStyle/>
          <a:p>
            <a:r>
              <a:rPr lang="en-US" dirty="0" smtClean="0"/>
              <a:t>Assume responsibility for developing and maintaining their own skills</a:t>
            </a:r>
          </a:p>
          <a:p>
            <a:r>
              <a:rPr lang="en-US" dirty="0" smtClean="0"/>
              <a:t>Add demonstrable value to the organization</a:t>
            </a:r>
          </a:p>
          <a:p>
            <a:r>
              <a:rPr lang="en-US" dirty="0" smtClean="0"/>
              <a:t>Understand the nature of their employer’s business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Employers should provide: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5025" y="2297112"/>
            <a:ext cx="4041775" cy="395128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Opportunities for skill development, training and education</a:t>
            </a:r>
          </a:p>
          <a:p>
            <a:r>
              <a:rPr lang="en-US" dirty="0" smtClean="0"/>
              <a:t>Employee involvement in decision making</a:t>
            </a:r>
          </a:p>
          <a:p>
            <a:r>
              <a:rPr lang="en-US" dirty="0" smtClean="0"/>
              <a:t>Assistance with career management (coaching and mentoring)</a:t>
            </a:r>
          </a:p>
          <a:p>
            <a:r>
              <a:rPr lang="en-US" dirty="0" smtClean="0"/>
              <a:t>Performance based compensation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Lecture 30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Impact of ‘New Employment Relationship’ on Organizational Career Management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With all these changes, does the concept of organizational career management and development still make sense?</a:t>
            </a:r>
          </a:p>
          <a:p>
            <a:pPr lvl="1"/>
            <a:r>
              <a:rPr lang="en-US" dirty="0" smtClean="0"/>
              <a:t>A significant number of organizations will continue to have long term relationships with employees</a:t>
            </a:r>
          </a:p>
          <a:p>
            <a:pPr lvl="1"/>
            <a:r>
              <a:rPr lang="en-US" dirty="0" smtClean="0"/>
              <a:t>It is in both the organizations’ and employees’ best interest to plan and enact a mutually beneficial future through career management.</a:t>
            </a:r>
          </a:p>
          <a:p>
            <a:pPr lvl="1"/>
            <a:r>
              <a:rPr lang="en-US" dirty="0" smtClean="0"/>
              <a:t>Organizations need to maintain a core of employees with whom they have long-term relationships.</a:t>
            </a:r>
          </a:p>
          <a:p>
            <a:pPr lvl="1"/>
            <a:r>
              <a:rPr lang="en-US" dirty="0" smtClean="0"/>
              <a:t>The availability of career-enhancing assignments can be used as a recruitment tool to attract employees and a motivational tool to gain their full efforts, commitment, and creativity.</a:t>
            </a:r>
          </a:p>
          <a:p>
            <a:r>
              <a:rPr lang="en-US" dirty="0" smtClean="0"/>
              <a:t>Organizational career development should be designed to fit the responsibilities and needs of both individuals and organizations.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Lecture 30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Career?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The pattern of work-related experiences that spans the course of a person’s life.</a:t>
            </a:r>
          </a:p>
          <a:p>
            <a:pPr lvl="1"/>
            <a:r>
              <a:rPr lang="en-US" dirty="0" smtClean="0"/>
              <a:t>Both a person’s work related activities and his reactions to those activities are part of career.</a:t>
            </a:r>
          </a:p>
          <a:p>
            <a:pPr lvl="1"/>
            <a:r>
              <a:rPr lang="en-US" dirty="0" smtClean="0"/>
              <a:t>Careers develop over time</a:t>
            </a:r>
          </a:p>
          <a:p>
            <a:pPr lvl="1"/>
            <a:r>
              <a:rPr lang="en-US" dirty="0" smtClean="0"/>
              <a:t>All persons have career</a:t>
            </a:r>
          </a:p>
          <a:p>
            <a:r>
              <a:rPr lang="en-US" dirty="0" smtClean="0"/>
              <a:t>The job and occupational choices an individual makes are determined by forces within:</a:t>
            </a:r>
          </a:p>
          <a:p>
            <a:r>
              <a:rPr lang="en-US" dirty="0" smtClean="0"/>
              <a:t>Individual – skills, knowledge, abilities, attitudes, personality, values and life situation</a:t>
            </a:r>
          </a:p>
          <a:p>
            <a:r>
              <a:rPr lang="en-US" dirty="0" smtClean="0"/>
              <a:t>Organization – jobs, information about jobs, opportunities and constraints within which one may pursue other jobs</a:t>
            </a:r>
          </a:p>
          <a:p>
            <a:r>
              <a:rPr lang="en-US" dirty="0" smtClean="0"/>
              <a:t>External forces – society, family, educational system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Lecture 30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Relationship of Career to </a:t>
            </a:r>
            <a:br>
              <a:rPr lang="en-US" dirty="0" smtClean="0"/>
            </a:br>
            <a:r>
              <a:rPr lang="en-US" dirty="0" smtClean="0"/>
              <a:t>Non-work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Organizations should offer employees opportunities to use all their talents – and thus attain a real life satisfaction.</a:t>
            </a:r>
          </a:p>
          <a:p>
            <a:r>
              <a:rPr lang="en-US" dirty="0" smtClean="0"/>
              <a:t>If organizations do not attempt to understand whole person, they may be less able to compete in future as the mix of skills needed to reach organizational objectives changes.</a:t>
            </a:r>
          </a:p>
          <a:p>
            <a:r>
              <a:rPr lang="en-US" dirty="0" smtClean="0"/>
              <a:t>Ignoring family and society influences on a person’s interests/ aspirations limits organization’s ability to understand and manage their employees’ careers.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Lecture 30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i="1" dirty="0" smtClean="0"/>
              <a:t>An ongoing process by which individuals progress through a series of stages, each of which is characterized by a relatively unique set of issues, themes, and tasks.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Career planning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i="1" dirty="0" smtClean="0"/>
              <a:t>A deliberate process of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 smtClean="0"/>
              <a:t>Becoming aware of self, opportunities, constraints, choices, and consequences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 smtClean="0"/>
              <a:t>Identifying career related goals, and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i="1" dirty="0" smtClean="0"/>
              <a:t>Programming work, education, and related developmental experiences to provide the direction, timing, and sequence of steps to attain a specific career goal.</a:t>
            </a:r>
          </a:p>
          <a:p>
            <a:pPr marL="971550" lvl="1" indent="-514350">
              <a:buNone/>
            </a:pPr>
            <a:endParaRPr lang="en-US" dirty="0" smtClean="0"/>
          </a:p>
          <a:p>
            <a:pPr marL="971550" lvl="1" indent="-514350"/>
            <a:r>
              <a:rPr lang="en-US" dirty="0" smtClean="0"/>
              <a:t>Career planning is an activity performed by the individual</a:t>
            </a:r>
          </a:p>
          <a:p>
            <a:pPr marL="971550" lvl="1" indent="-514350"/>
            <a:r>
              <a:rPr lang="en-US" dirty="0" smtClean="0"/>
              <a:t>Assistance from counselors, supervisors and others within the organization can be helpful</a:t>
            </a:r>
          </a:p>
          <a:p>
            <a:pPr marL="971550" lvl="1" indent="-514350"/>
            <a:r>
              <a:rPr lang="en-US" dirty="0" smtClean="0"/>
              <a:t>Focus of career planning is on the individual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Lecture 30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Career management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i="1" dirty="0" smtClean="0"/>
              <a:t>An ongoing process of preparing, implementing, and monitoring career plans undertaken by the individual alone or in concert with the organization’s career systems.</a:t>
            </a:r>
          </a:p>
          <a:p>
            <a:pPr lvl="1"/>
            <a:r>
              <a:rPr lang="en-US" dirty="0" smtClean="0"/>
              <a:t>It includes activities that help individual develop and carry out career plans.</a:t>
            </a:r>
          </a:p>
          <a:p>
            <a:pPr lvl="1"/>
            <a:r>
              <a:rPr lang="en-US" dirty="0" smtClean="0"/>
              <a:t>Focus is on taking actions that increase the chances that the organization’s anticipated HR needs will be met.</a:t>
            </a:r>
          </a:p>
          <a:p>
            <a:pPr lvl="1"/>
            <a:r>
              <a:rPr lang="en-US" dirty="0" smtClean="0"/>
              <a:t>Career management is largely carried out by the organization </a:t>
            </a:r>
          </a:p>
          <a:p>
            <a:pPr lvl="1"/>
            <a:r>
              <a:rPr lang="en-US" dirty="0" smtClean="0"/>
              <a:t>An example is Succession Planning: is typically carried out by senior management to determine which employees can and should be prepared to replace people in positions of greater responsibility.</a:t>
            </a:r>
          </a:p>
          <a:p>
            <a:pPr lvl="1">
              <a:buNone/>
            </a:pPr>
            <a:r>
              <a:rPr lang="en-US" sz="3200" dirty="0" smtClean="0"/>
              <a:t>Career planning and career management lie at the two extremes of a continuum</a:t>
            </a:r>
          </a:p>
          <a:p>
            <a:pPr lvl="1">
              <a:buNone/>
            </a:pPr>
            <a:r>
              <a:rPr lang="en-US" sz="3200" dirty="0" smtClean="0"/>
              <a:t>Career planning and career management activities can be complementary and can reinforce each other.</a:t>
            </a:r>
          </a:p>
          <a:p>
            <a:pPr lvl="1">
              <a:buNone/>
            </a:pPr>
            <a:r>
              <a:rPr lang="en-US" sz="3200" dirty="0" smtClean="0"/>
              <a:t>A balance between the two makes for effective career development</a:t>
            </a:r>
            <a:endParaRPr lang="en-US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Lecture 30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Spectrum of Career Development Activities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u="sng" dirty="0" smtClean="0">
                <a:solidFill>
                  <a:srgbClr val="FF0000"/>
                </a:solidFill>
              </a:rPr>
              <a:t>Organization centered: Career Management</a:t>
            </a:r>
          </a:p>
          <a:p>
            <a:pPr lvl="1"/>
            <a:r>
              <a:rPr lang="en-US" dirty="0" smtClean="0"/>
              <a:t>Corporate succession planning</a:t>
            </a:r>
          </a:p>
          <a:p>
            <a:pPr lvl="1"/>
            <a:r>
              <a:rPr lang="en-US" dirty="0" smtClean="0"/>
              <a:t>Corporate talent inventories</a:t>
            </a:r>
          </a:p>
          <a:p>
            <a:pPr lvl="1"/>
            <a:r>
              <a:rPr lang="en-US" dirty="0" smtClean="0"/>
              <a:t>Developmental assessment centers</a:t>
            </a:r>
          </a:p>
          <a:p>
            <a:pPr lvl="1"/>
            <a:r>
              <a:rPr lang="en-US" dirty="0" smtClean="0"/>
              <a:t>Manager-employee career discussions</a:t>
            </a:r>
          </a:p>
          <a:p>
            <a:pPr lvl="1"/>
            <a:r>
              <a:rPr lang="en-US" dirty="0" smtClean="0"/>
              <a:t>Corporate seminars on organizational career</a:t>
            </a:r>
          </a:p>
          <a:p>
            <a:pPr lvl="1"/>
            <a:r>
              <a:rPr lang="en-US" dirty="0" smtClean="0"/>
              <a:t>Company-run career planning workshops</a:t>
            </a:r>
          </a:p>
          <a:p>
            <a:pPr lvl="1"/>
            <a:r>
              <a:rPr lang="en-US" dirty="0" smtClean="0"/>
              <a:t>Self-directed workbooks and tape cassettes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u="sng" dirty="0" smtClean="0">
                <a:solidFill>
                  <a:srgbClr val="FF0000"/>
                </a:solidFill>
              </a:rPr>
              <a:t>Employee centered: Career Planning</a:t>
            </a:r>
            <a:endParaRPr lang="en-US" u="sng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Lecture 30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Traditional Models of Career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Given the similarity among traditional career models, </a:t>
            </a:r>
            <a:r>
              <a:rPr lang="en-US" dirty="0" err="1" smtClean="0"/>
              <a:t>Greenhaus</a:t>
            </a:r>
            <a:r>
              <a:rPr lang="en-US" dirty="0" smtClean="0"/>
              <a:t> and colleagues combined these approaches into a five stage model.</a:t>
            </a:r>
          </a:p>
          <a:p>
            <a:r>
              <a:rPr lang="en-US" dirty="0" smtClean="0"/>
              <a:t>Stage 1: Preparation for Work (initially 0-25; then variable)</a:t>
            </a:r>
          </a:p>
          <a:p>
            <a:pPr>
              <a:buNone/>
            </a:pPr>
            <a:r>
              <a:rPr lang="en-US" dirty="0" smtClean="0"/>
              <a:t>	Develop occupational self-image, assess alternative occupations, develop initial occupational choice, pursue necessary education</a:t>
            </a:r>
          </a:p>
          <a:p>
            <a:r>
              <a:rPr lang="en-US" dirty="0" smtClean="0"/>
              <a:t>Stage 2: Organizational Entry (initially 18-25; then variable)</a:t>
            </a:r>
          </a:p>
          <a:p>
            <a:pPr>
              <a:buNone/>
            </a:pPr>
            <a:r>
              <a:rPr lang="en-US" dirty="0" smtClean="0"/>
              <a:t>	Obtain job offer(s) from desired organization(s), select appropriate job based on accurate information, initial job challenge, initial job satisfaction </a:t>
            </a:r>
          </a:p>
          <a:p>
            <a:r>
              <a:rPr lang="en-US" dirty="0" smtClean="0"/>
              <a:t>Stage 3: Early Career: Establishment and Achievement (25-40)</a:t>
            </a:r>
          </a:p>
          <a:p>
            <a:pPr>
              <a:buNone/>
            </a:pPr>
            <a:r>
              <a:rPr lang="en-US" dirty="0" smtClean="0"/>
              <a:t>	Learn job, learn organizational rules and norms, fit into chosen job and organization, increase competence, pursue the dream</a:t>
            </a:r>
          </a:p>
          <a:p>
            <a:r>
              <a:rPr lang="en-US" dirty="0" smtClean="0"/>
              <a:t>Stage 4: Midcareer (40-55)</a:t>
            </a:r>
          </a:p>
          <a:p>
            <a:pPr>
              <a:buNone/>
            </a:pPr>
            <a:r>
              <a:rPr lang="en-US" dirty="0" smtClean="0"/>
              <a:t>	Reappraise early career and early adulthood, reaffirm or modify the dream, make choices appropriate to middle adult years, remain productive in work, plateauing, obsolescence</a:t>
            </a:r>
          </a:p>
          <a:p>
            <a:r>
              <a:rPr lang="en-US" dirty="0" smtClean="0"/>
              <a:t>Stage 5: Late Career (55-Retirement)</a:t>
            </a:r>
          </a:p>
          <a:p>
            <a:pPr>
              <a:buNone/>
            </a:pPr>
            <a:r>
              <a:rPr lang="en-US" dirty="0" smtClean="0"/>
              <a:t>	Remain productive in work, maintain self-esteem, prepare for effective retirement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Lecture 30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Contemporary Views of Career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Individuals and organizations must be flexible and adaptable to succeed in a</a:t>
            </a:r>
          </a:p>
          <a:p>
            <a:pPr>
              <a:buNone/>
            </a:pPr>
            <a:r>
              <a:rPr lang="en-US" dirty="0" smtClean="0"/>
              <a:t>highly changeable and uncertain environment.</a:t>
            </a:r>
          </a:p>
          <a:p>
            <a:pPr marL="514350" indent="-514350">
              <a:buNone/>
            </a:pPr>
            <a:r>
              <a:rPr lang="en-US" dirty="0" smtClean="0"/>
              <a:t>1.   Protean career</a:t>
            </a:r>
          </a:p>
          <a:p>
            <a:pPr>
              <a:buNone/>
            </a:pPr>
            <a:r>
              <a:rPr lang="en-US" dirty="0" smtClean="0"/>
              <a:t>	This concept argues that individuals drive their own careers, not organizations, and that individuals reinvent their careers over time as needed.</a:t>
            </a:r>
          </a:p>
          <a:p>
            <a:pPr lvl="1"/>
            <a:r>
              <a:rPr lang="en-US" dirty="0" smtClean="0"/>
              <a:t>As individuals go through life, they are on a search for meaning and self-fulfillment</a:t>
            </a:r>
          </a:p>
          <a:p>
            <a:pPr lvl="1"/>
            <a:r>
              <a:rPr lang="en-US" dirty="0" smtClean="0"/>
              <a:t>Their careers are made up of their choices and experiences</a:t>
            </a:r>
          </a:p>
          <a:p>
            <a:pPr lvl="1"/>
            <a:r>
              <a:rPr lang="en-US" dirty="0" smtClean="0"/>
              <a:t>Each person’s career will be unique.</a:t>
            </a:r>
          </a:p>
          <a:p>
            <a:pPr lvl="1"/>
            <a:r>
              <a:rPr lang="en-US" dirty="0" smtClean="0"/>
              <a:t>It encompasses any kind of flexible career course with peaks and valleys, left turns, moves from one line of work to another</a:t>
            </a:r>
          </a:p>
          <a:p>
            <a:pPr lvl="1"/>
            <a:r>
              <a:rPr lang="en-US" dirty="0" smtClean="0"/>
              <a:t>Life long learning and personal development are at the centre of career development </a:t>
            </a:r>
          </a:p>
          <a:p>
            <a:pPr lvl="1"/>
            <a:r>
              <a:rPr lang="en-US" dirty="0" smtClean="0"/>
              <a:t>A person’s career is made up of a succession of mini-stages of exploration-trial-mastery-exit</a:t>
            </a:r>
          </a:p>
          <a:p>
            <a:pPr lvl="1"/>
            <a:r>
              <a:rPr lang="en-US" dirty="0" smtClean="0"/>
              <a:t>Here career management must be proactive</a:t>
            </a:r>
          </a:p>
          <a:p>
            <a:pPr lvl="1"/>
            <a:r>
              <a:rPr lang="en-US" dirty="0" smtClean="0"/>
              <a:t>This career concept includes fear, uncertainty, a rapid pace of change, and a removal of typical supports that individuals have used to identify themselves and make sense of world.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Lecture 30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Contemporary Views of Career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US" dirty="0" smtClean="0"/>
              <a:t>2.  Multiple Career Concept Model</a:t>
            </a:r>
          </a:p>
          <a:p>
            <a:pPr>
              <a:buNone/>
            </a:pPr>
            <a:r>
              <a:rPr lang="en-US" dirty="0" smtClean="0"/>
              <a:t>	This model suggests that there four different patterns of career experiences called career concepts.  </a:t>
            </a:r>
          </a:p>
          <a:p>
            <a:pPr lvl="1"/>
            <a:r>
              <a:rPr lang="en-US" dirty="0" smtClean="0"/>
              <a:t>They differ in terms of direction and frequency of movement within and across different kinds of work over time.</a:t>
            </a:r>
          </a:p>
          <a:p>
            <a:pPr lvl="1"/>
            <a:r>
              <a:rPr lang="en-US" dirty="0" smtClean="0"/>
              <a:t>Distinctly different sets of motives underlie each concept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Lecture 30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Contemporary Views of Career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Linear</a:t>
            </a:r>
          </a:p>
          <a:p>
            <a:pPr lvl="1"/>
            <a:r>
              <a:rPr lang="en-US" dirty="0" smtClean="0"/>
              <a:t>A progression of movement up an organizational hierarchy to positions of greater responsibility and authority</a:t>
            </a:r>
          </a:p>
          <a:p>
            <a:pPr lvl="1"/>
            <a:r>
              <a:rPr lang="en-US" dirty="0" smtClean="0"/>
              <a:t>Motivated by desire for power and achievement</a:t>
            </a:r>
          </a:p>
          <a:p>
            <a:pPr lvl="1"/>
            <a:r>
              <a:rPr lang="en-US" dirty="0" smtClean="0"/>
              <a:t>Variable time line</a:t>
            </a:r>
          </a:p>
          <a:p>
            <a:pPr lvl="1"/>
            <a:r>
              <a:rPr lang="en-US" dirty="0" smtClean="0"/>
              <a:t>Traditional view of a ‘career’</a:t>
            </a:r>
          </a:p>
          <a:p>
            <a:pPr lvl="1">
              <a:buNone/>
            </a:pPr>
            <a:r>
              <a:rPr lang="en-US" dirty="0" smtClean="0"/>
              <a:t>	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Lecture 30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Contemporary Views of Career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Expert</a:t>
            </a:r>
          </a:p>
          <a:p>
            <a:pPr lvl="1"/>
            <a:r>
              <a:rPr lang="en-US" dirty="0" smtClean="0"/>
              <a:t>A devotion to an occupation</a:t>
            </a:r>
          </a:p>
          <a:p>
            <a:pPr lvl="1"/>
            <a:r>
              <a:rPr lang="en-US" dirty="0" smtClean="0"/>
              <a:t>Focus on building knowledge and skill within a specialty </a:t>
            </a:r>
          </a:p>
          <a:p>
            <a:pPr lvl="1"/>
            <a:r>
              <a:rPr lang="en-US" dirty="0" smtClean="0"/>
              <a:t>Little upward movement in a typical hierarchy </a:t>
            </a:r>
          </a:p>
          <a:p>
            <a:pPr lvl="1"/>
            <a:r>
              <a:rPr lang="en-US" dirty="0" smtClean="0"/>
              <a:t>Move from apprentice to master </a:t>
            </a:r>
          </a:p>
          <a:p>
            <a:pPr lvl="1"/>
            <a:r>
              <a:rPr lang="en-US" dirty="0" smtClean="0"/>
              <a:t>Motivated by desire for competence and stability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Lecture 30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Contemporary Views of Career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Spiral</a:t>
            </a:r>
          </a:p>
          <a:p>
            <a:pPr lvl="1"/>
            <a:r>
              <a:rPr lang="en-US" dirty="0" smtClean="0"/>
              <a:t>A lifelong  progression of periodic (seven to ten years) moves across related occupations, disciplines, or specialties </a:t>
            </a:r>
          </a:p>
          <a:p>
            <a:pPr lvl="1"/>
            <a:r>
              <a:rPr lang="en-US" dirty="0" smtClean="0"/>
              <a:t>Sufficient time to achieve a high level of competence in a give area before moving on</a:t>
            </a:r>
          </a:p>
          <a:p>
            <a:pPr lvl="1"/>
            <a:r>
              <a:rPr lang="en-US" dirty="0" smtClean="0"/>
              <a:t>Motives include creativity and personal growth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Lecture 30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Contemporary Views of Career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Transitory</a:t>
            </a:r>
          </a:p>
          <a:p>
            <a:pPr lvl="1"/>
            <a:r>
              <a:rPr lang="en-US" dirty="0" smtClean="0"/>
              <a:t>A progression of frequent (three to five years) moves across different or unrelated jobs or fields</a:t>
            </a:r>
          </a:p>
          <a:p>
            <a:pPr lvl="1"/>
            <a:r>
              <a:rPr lang="en-US" dirty="0" smtClean="0"/>
              <a:t>Untraditional </a:t>
            </a:r>
          </a:p>
          <a:p>
            <a:pPr lvl="1"/>
            <a:r>
              <a:rPr lang="en-US" dirty="0" smtClean="0"/>
              <a:t>Motives include variety and independence</a:t>
            </a:r>
          </a:p>
          <a:p>
            <a:pPr>
              <a:buNone/>
            </a:pPr>
            <a:r>
              <a:rPr lang="en-US" dirty="0" smtClean="0"/>
              <a:t>These four concepts can be combined to form a variety of hybrid concepts.</a:t>
            </a:r>
          </a:p>
          <a:p>
            <a:pPr>
              <a:buNone/>
            </a:pPr>
            <a:r>
              <a:rPr lang="en-US" dirty="0" smtClean="0"/>
              <a:t>Traditional model of career management has favored individuals with a linear or expert career concept.</a:t>
            </a:r>
          </a:p>
          <a:p>
            <a:pPr>
              <a:buNone/>
            </a:pPr>
            <a:r>
              <a:rPr lang="en-US" dirty="0" smtClean="0"/>
              <a:t>Contemporary trends now tend to favor individuals with a transitory or spiral career concept.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Lecture 30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 bwMode="auto">
          <a:xfrm>
            <a:off x="612775" y="274638"/>
            <a:ext cx="8229600" cy="1143000"/>
          </a:xfrm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ea typeface="ＭＳ Ｐゴシック" pitchFamily="34" charset="-128"/>
              </a:rPr>
              <a:t>Summary of Lecture 30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371600"/>
            <a:ext cx="8229600" cy="48006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Why to study careers?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The ‘New Employment Relationship’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Impact of ‘New Employment Relationship’ on Organizational Career Management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What is a Career?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The Relationship of Career to Non-work Activities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Career Development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Traditional Models of Career Development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Contemporary Views of Career Development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Lecture 30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Effective Training: Systems, Strategies, and Practice (3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Ed.)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P. Nick Blanchard and James W. Thacker: Dorling 	Kindersley, Delhi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Human Resource Development: Foundation, Framework and Application 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Jon  M. Werner and Randy L. </a:t>
            </a:r>
            <a:r>
              <a:rPr lang="en-US" sz="2400" dirty="0" err="1" smtClean="0"/>
              <a:t>DeSimone</a:t>
            </a:r>
            <a:r>
              <a:rPr lang="en-US" sz="2400" dirty="0" smtClean="0"/>
              <a:t>: </a:t>
            </a:r>
            <a:r>
              <a:rPr lang="en-US" sz="2400" dirty="0" err="1" smtClean="0"/>
              <a:t>Cengage</a:t>
            </a:r>
            <a:r>
              <a:rPr lang="en-US" sz="2400" dirty="0" smtClean="0"/>
              <a:t> 	Learning, New Delhi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ctr">
              <a:buNone/>
            </a:pPr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2464</TotalTime>
  <Words>1420</Words>
  <Application>Microsoft Office PowerPoint</Application>
  <PresentationFormat>On-screen Show (4:3)</PresentationFormat>
  <Paragraphs>240</Paragraphs>
  <Slides>24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Advances in Human Resource Development and Management</vt:lpstr>
      <vt:lpstr>Recap of Lecture 29</vt:lpstr>
      <vt:lpstr>Learning Objectives: Lecture 30</vt:lpstr>
      <vt:lpstr>Why to study careers?</vt:lpstr>
      <vt:lpstr>The ‘New Employment Relationship’</vt:lpstr>
      <vt:lpstr>The ‘New Employment Relationship’</vt:lpstr>
      <vt:lpstr>Example of ‘New Employment Relationship’</vt:lpstr>
      <vt:lpstr>Under The ‘New Employment Relationship’</vt:lpstr>
      <vt:lpstr>Impact of ‘New Employment Relationship’ on Organizational Career Management</vt:lpstr>
      <vt:lpstr>What is a Career?</vt:lpstr>
      <vt:lpstr>The Relationship of Career to  Non-work Activities</vt:lpstr>
      <vt:lpstr>Career Development</vt:lpstr>
      <vt:lpstr>Career Development</vt:lpstr>
      <vt:lpstr>Spectrum of Career Development Activities</vt:lpstr>
      <vt:lpstr>Traditional Models of Career Development</vt:lpstr>
      <vt:lpstr>Contemporary Views of Career Development</vt:lpstr>
      <vt:lpstr>Contemporary Views of Career Development</vt:lpstr>
      <vt:lpstr>Contemporary Views of Career Development</vt:lpstr>
      <vt:lpstr>Contemporary Views of Career Development</vt:lpstr>
      <vt:lpstr>Contemporary Views of Career Development</vt:lpstr>
      <vt:lpstr>Contemporary Views of Career Development</vt:lpstr>
      <vt:lpstr>Summary of Lecture 30</vt:lpstr>
      <vt:lpstr>Reference books</vt:lpstr>
      <vt:lpstr>Slide 24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Advances in Human Resource Development and Management</dc:title>
  <dc:creator>Dr. Amjad Ali</dc:creator>
  <cp:lastModifiedBy>vcomsats</cp:lastModifiedBy>
  <cp:revision>217</cp:revision>
  <dcterms:created xsi:type="dcterms:W3CDTF">2013-05-29T05:42:39Z</dcterms:created>
  <dcterms:modified xsi:type="dcterms:W3CDTF">2013-06-29T08:38:14Z</dcterms:modified>
</cp:coreProperties>
</file>