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259" r:id="rId4"/>
    <p:sldId id="284" r:id="rId5"/>
    <p:sldId id="285" r:id="rId6"/>
    <p:sldId id="303" r:id="rId7"/>
    <p:sldId id="286" r:id="rId8"/>
    <p:sldId id="287" r:id="rId9"/>
    <p:sldId id="289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FB4A84-20ED-5046-B024-9C154091D014}" type="doc">
      <dgm:prSet loTypeId="urn:microsoft.com/office/officeart/2005/8/layout/defaul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B332614-77AB-C94A-96EF-ABE647F1BB75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Downsizing</a:t>
          </a:r>
          <a:endParaRPr lang="en-US" dirty="0">
            <a:solidFill>
              <a:schemeClr val="tx1"/>
            </a:solidFill>
          </a:endParaRPr>
        </a:p>
      </dgm:t>
    </dgm:pt>
    <dgm:pt modelId="{174B97A5-9A41-7A4F-A32F-91E0D300D133}" type="parTrans" cxnId="{F434D94F-5373-2A4E-995B-FE3881E7863E}">
      <dgm:prSet/>
      <dgm:spPr/>
      <dgm:t>
        <a:bodyPr/>
        <a:lstStyle/>
        <a:p>
          <a:endParaRPr lang="en-US"/>
        </a:p>
      </dgm:t>
    </dgm:pt>
    <dgm:pt modelId="{C5E61CDB-0E84-E14C-86BB-0B5895156338}" type="sibTrans" cxnId="{F434D94F-5373-2A4E-995B-FE3881E7863E}">
      <dgm:prSet/>
      <dgm:spPr/>
      <dgm:t>
        <a:bodyPr/>
        <a:lstStyle/>
        <a:p>
          <a:endParaRPr lang="en-US"/>
        </a:p>
      </dgm:t>
    </dgm:pt>
    <dgm:pt modelId="{A0EC6BE0-9D34-9841-B4F0-09500D885E4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Pay reductions</a:t>
          </a:r>
          <a:endParaRPr lang="en-US" dirty="0">
            <a:solidFill>
              <a:schemeClr val="tx1"/>
            </a:solidFill>
          </a:endParaRPr>
        </a:p>
      </dgm:t>
    </dgm:pt>
    <dgm:pt modelId="{0C1C3C3B-24E3-4F4D-A693-97B71971F905}" type="parTrans" cxnId="{5CA8A568-2344-3148-B53E-483532F60A7E}">
      <dgm:prSet/>
      <dgm:spPr/>
      <dgm:t>
        <a:bodyPr/>
        <a:lstStyle/>
        <a:p>
          <a:endParaRPr lang="en-US"/>
        </a:p>
      </dgm:t>
    </dgm:pt>
    <dgm:pt modelId="{6BED64D7-71F3-5F42-A2B7-65817BB7D78F}" type="sibTrans" cxnId="{5CA8A568-2344-3148-B53E-483532F60A7E}">
      <dgm:prSet/>
      <dgm:spPr/>
      <dgm:t>
        <a:bodyPr/>
        <a:lstStyle/>
        <a:p>
          <a:endParaRPr lang="en-US"/>
        </a:p>
      </dgm:t>
    </dgm:pt>
    <dgm:pt modelId="{41AEB1C2-ECF2-6B4B-B284-38CCAAED1AC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Demotions</a:t>
          </a:r>
          <a:endParaRPr lang="en-US" dirty="0">
            <a:solidFill>
              <a:schemeClr val="tx1"/>
            </a:solidFill>
          </a:endParaRPr>
        </a:p>
      </dgm:t>
    </dgm:pt>
    <dgm:pt modelId="{1C01A6CE-60D3-774B-947A-B73296B01853}" type="parTrans" cxnId="{30DB5E13-FE44-1E44-9F8F-5C28F2DECA52}">
      <dgm:prSet/>
      <dgm:spPr/>
      <dgm:t>
        <a:bodyPr/>
        <a:lstStyle/>
        <a:p>
          <a:endParaRPr lang="en-US"/>
        </a:p>
      </dgm:t>
    </dgm:pt>
    <dgm:pt modelId="{8D828AFA-E72B-F142-98C2-F3A9A237C660}" type="sibTrans" cxnId="{30DB5E13-FE44-1E44-9F8F-5C28F2DECA52}">
      <dgm:prSet/>
      <dgm:spPr/>
      <dgm:t>
        <a:bodyPr/>
        <a:lstStyle/>
        <a:p>
          <a:endParaRPr lang="en-US"/>
        </a:p>
      </dgm:t>
    </dgm:pt>
    <dgm:pt modelId="{309A1ED9-7A25-DC4D-B9B3-9A5023E57DDA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Transfers</a:t>
          </a:r>
          <a:endParaRPr lang="en-US" dirty="0">
            <a:solidFill>
              <a:schemeClr val="tx1"/>
            </a:solidFill>
          </a:endParaRPr>
        </a:p>
      </dgm:t>
    </dgm:pt>
    <dgm:pt modelId="{AD6CACDA-FA7A-BC42-BE34-FE5D0098A9D3}" type="parTrans" cxnId="{D7D11DDA-95EE-FC40-A5D2-59E46D8E6D34}">
      <dgm:prSet/>
      <dgm:spPr/>
      <dgm:t>
        <a:bodyPr/>
        <a:lstStyle/>
        <a:p>
          <a:endParaRPr lang="en-US"/>
        </a:p>
      </dgm:t>
    </dgm:pt>
    <dgm:pt modelId="{C9FE1C0D-09A0-1343-B5C0-5E0096A257BA}" type="sibTrans" cxnId="{D7D11DDA-95EE-FC40-A5D2-59E46D8E6D34}">
      <dgm:prSet/>
      <dgm:spPr/>
      <dgm:t>
        <a:bodyPr/>
        <a:lstStyle/>
        <a:p>
          <a:endParaRPr lang="en-US"/>
        </a:p>
      </dgm:t>
    </dgm:pt>
    <dgm:pt modelId="{EDBA3F23-E8DA-AC49-9F7F-C91560C2CDBA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Work sharing</a:t>
          </a:r>
          <a:endParaRPr lang="en-US" dirty="0">
            <a:solidFill>
              <a:schemeClr val="tx1"/>
            </a:solidFill>
          </a:endParaRPr>
        </a:p>
      </dgm:t>
    </dgm:pt>
    <dgm:pt modelId="{E2B7DAC8-CC91-EB4B-A956-F9F04650CECB}" type="parTrans" cxnId="{7C27CB71-06E7-0B4A-9568-82355D8202FE}">
      <dgm:prSet/>
      <dgm:spPr/>
      <dgm:t>
        <a:bodyPr/>
        <a:lstStyle/>
        <a:p>
          <a:endParaRPr lang="en-US"/>
        </a:p>
      </dgm:t>
    </dgm:pt>
    <dgm:pt modelId="{CCBA677A-683F-1141-A352-A1CFE53D6449}" type="sibTrans" cxnId="{7C27CB71-06E7-0B4A-9568-82355D8202FE}">
      <dgm:prSet/>
      <dgm:spPr/>
      <dgm:t>
        <a:bodyPr/>
        <a:lstStyle/>
        <a:p>
          <a:endParaRPr lang="en-US"/>
        </a:p>
      </dgm:t>
    </dgm:pt>
    <dgm:pt modelId="{33F3B348-2DF2-244C-97C8-A934A9C3F04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Hiring freeze</a:t>
          </a:r>
          <a:endParaRPr lang="en-US" dirty="0">
            <a:solidFill>
              <a:schemeClr val="tx1"/>
            </a:solidFill>
          </a:endParaRPr>
        </a:p>
      </dgm:t>
    </dgm:pt>
    <dgm:pt modelId="{EE9E4F78-163F-EA40-ACF9-BCC88A470FED}" type="parTrans" cxnId="{01A31D2E-ABDB-BA4A-98E1-E10BE49E8BEA}">
      <dgm:prSet/>
      <dgm:spPr/>
      <dgm:t>
        <a:bodyPr/>
        <a:lstStyle/>
        <a:p>
          <a:endParaRPr lang="en-US"/>
        </a:p>
      </dgm:t>
    </dgm:pt>
    <dgm:pt modelId="{564B0450-69A7-9F4D-BB7E-9DF1D06B21C5}" type="sibTrans" cxnId="{01A31D2E-ABDB-BA4A-98E1-E10BE49E8BEA}">
      <dgm:prSet/>
      <dgm:spPr/>
      <dgm:t>
        <a:bodyPr/>
        <a:lstStyle/>
        <a:p>
          <a:endParaRPr lang="en-US"/>
        </a:p>
      </dgm:t>
    </dgm:pt>
    <dgm:pt modelId="{64F1206F-6E13-824F-9682-061690B5ED9A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Natural attrition</a:t>
          </a:r>
          <a:endParaRPr lang="en-US" dirty="0">
            <a:solidFill>
              <a:schemeClr val="tx1"/>
            </a:solidFill>
          </a:endParaRPr>
        </a:p>
      </dgm:t>
    </dgm:pt>
    <dgm:pt modelId="{FA26E12B-E517-B940-BFE7-E29C4B333059}" type="parTrans" cxnId="{1932F507-5D78-E24F-8640-EB8E1DF37AC8}">
      <dgm:prSet/>
      <dgm:spPr/>
      <dgm:t>
        <a:bodyPr/>
        <a:lstStyle/>
        <a:p>
          <a:endParaRPr lang="en-US"/>
        </a:p>
      </dgm:t>
    </dgm:pt>
    <dgm:pt modelId="{3E5092AB-D81B-1F4E-9CB9-58F416679B34}" type="sibTrans" cxnId="{1932F507-5D78-E24F-8640-EB8E1DF37AC8}">
      <dgm:prSet/>
      <dgm:spPr/>
      <dgm:t>
        <a:bodyPr/>
        <a:lstStyle/>
        <a:p>
          <a:endParaRPr lang="en-US"/>
        </a:p>
      </dgm:t>
    </dgm:pt>
    <dgm:pt modelId="{833C0A1A-E126-9641-9218-20E3DD8E967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Early retirement</a:t>
          </a:r>
          <a:endParaRPr lang="en-US" dirty="0">
            <a:solidFill>
              <a:schemeClr val="tx1"/>
            </a:solidFill>
          </a:endParaRPr>
        </a:p>
      </dgm:t>
    </dgm:pt>
    <dgm:pt modelId="{BDC52AE8-76A9-1A4E-AB5B-474340E7F214}" type="parTrans" cxnId="{B9BE7AFF-6523-8740-AC6F-AE23A15B9D41}">
      <dgm:prSet/>
      <dgm:spPr/>
      <dgm:t>
        <a:bodyPr/>
        <a:lstStyle/>
        <a:p>
          <a:endParaRPr lang="en-US"/>
        </a:p>
      </dgm:t>
    </dgm:pt>
    <dgm:pt modelId="{E91ADB04-F93A-8142-A21B-B4245321E471}" type="sibTrans" cxnId="{B9BE7AFF-6523-8740-AC6F-AE23A15B9D41}">
      <dgm:prSet/>
      <dgm:spPr/>
      <dgm:t>
        <a:bodyPr/>
        <a:lstStyle/>
        <a:p>
          <a:endParaRPr lang="en-US"/>
        </a:p>
      </dgm:t>
    </dgm:pt>
    <dgm:pt modelId="{BB4B1101-AFCE-8D4D-8DE2-A21AB2CE2A1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Retraining</a:t>
          </a:r>
          <a:endParaRPr lang="en-US" dirty="0">
            <a:solidFill>
              <a:schemeClr val="tx1"/>
            </a:solidFill>
          </a:endParaRPr>
        </a:p>
      </dgm:t>
    </dgm:pt>
    <dgm:pt modelId="{10591C7C-7C95-4446-BAAB-D2C79CAD072A}" type="parTrans" cxnId="{A0610B06-4C27-6C45-93F7-81CC3D57F24B}">
      <dgm:prSet/>
      <dgm:spPr/>
      <dgm:t>
        <a:bodyPr/>
        <a:lstStyle/>
        <a:p>
          <a:endParaRPr lang="en-US"/>
        </a:p>
      </dgm:t>
    </dgm:pt>
    <dgm:pt modelId="{CE63673E-0A46-FB42-B694-D2F3F95ED15D}" type="sibTrans" cxnId="{A0610B06-4C27-6C45-93F7-81CC3D57F24B}">
      <dgm:prSet/>
      <dgm:spPr/>
      <dgm:t>
        <a:bodyPr/>
        <a:lstStyle/>
        <a:p>
          <a:endParaRPr lang="en-US"/>
        </a:p>
      </dgm:t>
    </dgm:pt>
    <dgm:pt modelId="{4D438F34-8FD1-424D-8F93-277E54375AF8}" type="pres">
      <dgm:prSet presAssocID="{34FB4A84-20ED-5046-B024-9C154091D01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0AF29C-67B7-FC40-9397-6478F8C694FB}" type="pres">
      <dgm:prSet presAssocID="{2B332614-77AB-C94A-96EF-ABE647F1BB75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9BE7E-6C6B-2941-B1C4-3D7F0D3A63CA}" type="pres">
      <dgm:prSet presAssocID="{C5E61CDB-0E84-E14C-86BB-0B5895156338}" presName="sibTrans" presStyleCnt="0"/>
      <dgm:spPr/>
    </dgm:pt>
    <dgm:pt modelId="{7EA4B80E-EBD6-AC4A-9F87-28FBFA1635B3}" type="pres">
      <dgm:prSet presAssocID="{A0EC6BE0-9D34-9841-B4F0-09500D885E4C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496D2B-6EB6-E74B-A766-4E341240CC83}" type="pres">
      <dgm:prSet presAssocID="{6BED64D7-71F3-5F42-A2B7-65817BB7D78F}" presName="sibTrans" presStyleCnt="0"/>
      <dgm:spPr/>
    </dgm:pt>
    <dgm:pt modelId="{BE3E160B-3A4A-9B43-BD1D-4986937D96FB}" type="pres">
      <dgm:prSet presAssocID="{41AEB1C2-ECF2-6B4B-B284-38CCAAED1AC6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15869-175D-5A4A-B847-D5AB9E604EEB}" type="pres">
      <dgm:prSet presAssocID="{8D828AFA-E72B-F142-98C2-F3A9A237C660}" presName="sibTrans" presStyleCnt="0"/>
      <dgm:spPr/>
    </dgm:pt>
    <dgm:pt modelId="{5B5B60ED-7CB2-EF4E-AE8D-1E8A1BCC5CD2}" type="pres">
      <dgm:prSet presAssocID="{309A1ED9-7A25-DC4D-B9B3-9A5023E57DDA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A75E10-1B0F-084C-9CC5-1FA8AB213510}" type="pres">
      <dgm:prSet presAssocID="{C9FE1C0D-09A0-1343-B5C0-5E0096A257BA}" presName="sibTrans" presStyleCnt="0"/>
      <dgm:spPr/>
    </dgm:pt>
    <dgm:pt modelId="{3EF41822-29D2-0E4A-9872-C5139385C555}" type="pres">
      <dgm:prSet presAssocID="{EDBA3F23-E8DA-AC49-9F7F-C91560C2CDB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7FED37-C638-5040-B422-D02F8F0E89CC}" type="pres">
      <dgm:prSet presAssocID="{CCBA677A-683F-1141-A352-A1CFE53D6449}" presName="sibTrans" presStyleCnt="0"/>
      <dgm:spPr/>
    </dgm:pt>
    <dgm:pt modelId="{02C279E9-752F-154F-B51C-2A97E8D9E472}" type="pres">
      <dgm:prSet presAssocID="{33F3B348-2DF2-244C-97C8-A934A9C3F04B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407699-522A-5348-A15D-45ACE9B81D01}" type="pres">
      <dgm:prSet presAssocID="{564B0450-69A7-9F4D-BB7E-9DF1D06B21C5}" presName="sibTrans" presStyleCnt="0"/>
      <dgm:spPr/>
    </dgm:pt>
    <dgm:pt modelId="{74A03A22-2594-124D-A703-06FEABDE07B2}" type="pres">
      <dgm:prSet presAssocID="{64F1206F-6E13-824F-9682-061690B5ED9A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8B5EF6-54C4-354A-A489-907121DC55A8}" type="pres">
      <dgm:prSet presAssocID="{3E5092AB-D81B-1F4E-9CB9-58F416679B34}" presName="sibTrans" presStyleCnt="0"/>
      <dgm:spPr/>
    </dgm:pt>
    <dgm:pt modelId="{2224A27B-803E-5A4C-BE7F-D3CE4A403BD3}" type="pres">
      <dgm:prSet presAssocID="{833C0A1A-E126-9641-9218-20E3DD8E967E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79D57-9358-294A-8D74-BA21C1818766}" type="pres">
      <dgm:prSet presAssocID="{E91ADB04-F93A-8142-A21B-B4245321E471}" presName="sibTrans" presStyleCnt="0"/>
      <dgm:spPr/>
    </dgm:pt>
    <dgm:pt modelId="{C0CDC58C-7A0A-C24D-854D-216E728A1BC0}" type="pres">
      <dgm:prSet presAssocID="{BB4B1101-AFCE-8D4D-8DE2-A21AB2CE2A1E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D11DDA-95EE-FC40-A5D2-59E46D8E6D34}" srcId="{34FB4A84-20ED-5046-B024-9C154091D014}" destId="{309A1ED9-7A25-DC4D-B9B3-9A5023E57DDA}" srcOrd="3" destOrd="0" parTransId="{AD6CACDA-FA7A-BC42-BE34-FE5D0098A9D3}" sibTransId="{C9FE1C0D-09A0-1343-B5C0-5E0096A257BA}"/>
    <dgm:cxn modelId="{E11FFAC0-213C-46CE-B998-88C0194C2638}" type="presOf" srcId="{34FB4A84-20ED-5046-B024-9C154091D014}" destId="{4D438F34-8FD1-424D-8F93-277E54375AF8}" srcOrd="0" destOrd="0" presId="urn:microsoft.com/office/officeart/2005/8/layout/default"/>
    <dgm:cxn modelId="{01A31D2E-ABDB-BA4A-98E1-E10BE49E8BEA}" srcId="{34FB4A84-20ED-5046-B024-9C154091D014}" destId="{33F3B348-2DF2-244C-97C8-A934A9C3F04B}" srcOrd="5" destOrd="0" parTransId="{EE9E4F78-163F-EA40-ACF9-BCC88A470FED}" sibTransId="{564B0450-69A7-9F4D-BB7E-9DF1D06B21C5}"/>
    <dgm:cxn modelId="{DA1CF621-88D2-449A-99E1-5AD1A3FB6804}" type="presOf" srcId="{EDBA3F23-E8DA-AC49-9F7F-C91560C2CDBA}" destId="{3EF41822-29D2-0E4A-9872-C5139385C555}" srcOrd="0" destOrd="0" presId="urn:microsoft.com/office/officeart/2005/8/layout/default"/>
    <dgm:cxn modelId="{96FC52A4-E935-44F9-8D6C-611CC84E1C97}" type="presOf" srcId="{41AEB1C2-ECF2-6B4B-B284-38CCAAED1AC6}" destId="{BE3E160B-3A4A-9B43-BD1D-4986937D96FB}" srcOrd="0" destOrd="0" presId="urn:microsoft.com/office/officeart/2005/8/layout/default"/>
    <dgm:cxn modelId="{56B69D67-A32F-4BF5-9F26-A748E7D246EE}" type="presOf" srcId="{309A1ED9-7A25-DC4D-B9B3-9A5023E57DDA}" destId="{5B5B60ED-7CB2-EF4E-AE8D-1E8A1BCC5CD2}" srcOrd="0" destOrd="0" presId="urn:microsoft.com/office/officeart/2005/8/layout/default"/>
    <dgm:cxn modelId="{30DB5E13-FE44-1E44-9F8F-5C28F2DECA52}" srcId="{34FB4A84-20ED-5046-B024-9C154091D014}" destId="{41AEB1C2-ECF2-6B4B-B284-38CCAAED1AC6}" srcOrd="2" destOrd="0" parTransId="{1C01A6CE-60D3-774B-947A-B73296B01853}" sibTransId="{8D828AFA-E72B-F142-98C2-F3A9A237C660}"/>
    <dgm:cxn modelId="{5CA8A568-2344-3148-B53E-483532F60A7E}" srcId="{34FB4A84-20ED-5046-B024-9C154091D014}" destId="{A0EC6BE0-9D34-9841-B4F0-09500D885E4C}" srcOrd="1" destOrd="0" parTransId="{0C1C3C3B-24E3-4F4D-A693-97B71971F905}" sibTransId="{6BED64D7-71F3-5F42-A2B7-65817BB7D78F}"/>
    <dgm:cxn modelId="{01E4035D-29AB-4DB4-9308-F79D24E9F450}" type="presOf" srcId="{2B332614-77AB-C94A-96EF-ABE647F1BB75}" destId="{240AF29C-67B7-FC40-9397-6478F8C694FB}" srcOrd="0" destOrd="0" presId="urn:microsoft.com/office/officeart/2005/8/layout/default"/>
    <dgm:cxn modelId="{B9BE7AFF-6523-8740-AC6F-AE23A15B9D41}" srcId="{34FB4A84-20ED-5046-B024-9C154091D014}" destId="{833C0A1A-E126-9641-9218-20E3DD8E967E}" srcOrd="7" destOrd="0" parTransId="{BDC52AE8-76A9-1A4E-AB5B-474340E7F214}" sibTransId="{E91ADB04-F93A-8142-A21B-B4245321E471}"/>
    <dgm:cxn modelId="{1932F507-5D78-E24F-8640-EB8E1DF37AC8}" srcId="{34FB4A84-20ED-5046-B024-9C154091D014}" destId="{64F1206F-6E13-824F-9682-061690B5ED9A}" srcOrd="6" destOrd="0" parTransId="{FA26E12B-E517-B940-BFE7-E29C4B333059}" sibTransId="{3E5092AB-D81B-1F4E-9CB9-58F416679B34}"/>
    <dgm:cxn modelId="{1951656F-6DB6-4452-A394-CC7F210DA689}" type="presOf" srcId="{64F1206F-6E13-824F-9682-061690B5ED9A}" destId="{74A03A22-2594-124D-A703-06FEABDE07B2}" srcOrd="0" destOrd="0" presId="urn:microsoft.com/office/officeart/2005/8/layout/default"/>
    <dgm:cxn modelId="{7C52143A-F1FC-4C7A-B0F3-37115AD80585}" type="presOf" srcId="{A0EC6BE0-9D34-9841-B4F0-09500D885E4C}" destId="{7EA4B80E-EBD6-AC4A-9F87-28FBFA1635B3}" srcOrd="0" destOrd="0" presId="urn:microsoft.com/office/officeart/2005/8/layout/default"/>
    <dgm:cxn modelId="{7C27CB71-06E7-0B4A-9568-82355D8202FE}" srcId="{34FB4A84-20ED-5046-B024-9C154091D014}" destId="{EDBA3F23-E8DA-AC49-9F7F-C91560C2CDBA}" srcOrd="4" destOrd="0" parTransId="{E2B7DAC8-CC91-EB4B-A956-F9F04650CECB}" sibTransId="{CCBA677A-683F-1141-A352-A1CFE53D6449}"/>
    <dgm:cxn modelId="{A0610B06-4C27-6C45-93F7-81CC3D57F24B}" srcId="{34FB4A84-20ED-5046-B024-9C154091D014}" destId="{BB4B1101-AFCE-8D4D-8DE2-A21AB2CE2A1E}" srcOrd="8" destOrd="0" parTransId="{10591C7C-7C95-4446-BAAB-D2C79CAD072A}" sibTransId="{CE63673E-0A46-FB42-B694-D2F3F95ED15D}"/>
    <dgm:cxn modelId="{C3EB7621-0338-4D9F-8820-3E81E377E11C}" type="presOf" srcId="{BB4B1101-AFCE-8D4D-8DE2-A21AB2CE2A1E}" destId="{C0CDC58C-7A0A-C24D-854D-216E728A1BC0}" srcOrd="0" destOrd="0" presId="urn:microsoft.com/office/officeart/2005/8/layout/default"/>
    <dgm:cxn modelId="{F434D94F-5373-2A4E-995B-FE3881E7863E}" srcId="{34FB4A84-20ED-5046-B024-9C154091D014}" destId="{2B332614-77AB-C94A-96EF-ABE647F1BB75}" srcOrd="0" destOrd="0" parTransId="{174B97A5-9A41-7A4F-A32F-91E0D300D133}" sibTransId="{C5E61CDB-0E84-E14C-86BB-0B5895156338}"/>
    <dgm:cxn modelId="{B235FA09-38A2-49D9-95A0-706DDD0C548B}" type="presOf" srcId="{33F3B348-2DF2-244C-97C8-A934A9C3F04B}" destId="{02C279E9-752F-154F-B51C-2A97E8D9E472}" srcOrd="0" destOrd="0" presId="urn:microsoft.com/office/officeart/2005/8/layout/default"/>
    <dgm:cxn modelId="{EEECE660-5F24-485F-B2E6-5A9F267AC4FD}" type="presOf" srcId="{833C0A1A-E126-9641-9218-20E3DD8E967E}" destId="{2224A27B-803E-5A4C-BE7F-D3CE4A403BD3}" srcOrd="0" destOrd="0" presId="urn:microsoft.com/office/officeart/2005/8/layout/default"/>
    <dgm:cxn modelId="{49DFC073-19EA-4C92-93BF-44261918C547}" type="presParOf" srcId="{4D438F34-8FD1-424D-8F93-277E54375AF8}" destId="{240AF29C-67B7-FC40-9397-6478F8C694FB}" srcOrd="0" destOrd="0" presId="urn:microsoft.com/office/officeart/2005/8/layout/default"/>
    <dgm:cxn modelId="{B8089AA2-962D-4315-BDBA-3AB7808F522A}" type="presParOf" srcId="{4D438F34-8FD1-424D-8F93-277E54375AF8}" destId="{C0D9BE7E-6C6B-2941-B1C4-3D7F0D3A63CA}" srcOrd="1" destOrd="0" presId="urn:microsoft.com/office/officeart/2005/8/layout/default"/>
    <dgm:cxn modelId="{01FF6B4E-F835-4293-9515-DF2CC82FCA2B}" type="presParOf" srcId="{4D438F34-8FD1-424D-8F93-277E54375AF8}" destId="{7EA4B80E-EBD6-AC4A-9F87-28FBFA1635B3}" srcOrd="2" destOrd="0" presId="urn:microsoft.com/office/officeart/2005/8/layout/default"/>
    <dgm:cxn modelId="{87562F68-6069-425C-BB26-F69FBA42A779}" type="presParOf" srcId="{4D438F34-8FD1-424D-8F93-277E54375AF8}" destId="{E4496D2B-6EB6-E74B-A766-4E341240CC83}" srcOrd="3" destOrd="0" presId="urn:microsoft.com/office/officeart/2005/8/layout/default"/>
    <dgm:cxn modelId="{6A3F006B-903E-44F8-AFAA-976D9BB2D455}" type="presParOf" srcId="{4D438F34-8FD1-424D-8F93-277E54375AF8}" destId="{BE3E160B-3A4A-9B43-BD1D-4986937D96FB}" srcOrd="4" destOrd="0" presId="urn:microsoft.com/office/officeart/2005/8/layout/default"/>
    <dgm:cxn modelId="{9035F07D-4950-460B-BA30-EFD51A59F716}" type="presParOf" srcId="{4D438F34-8FD1-424D-8F93-277E54375AF8}" destId="{69015869-175D-5A4A-B847-D5AB9E604EEB}" srcOrd="5" destOrd="0" presId="urn:microsoft.com/office/officeart/2005/8/layout/default"/>
    <dgm:cxn modelId="{4B025D0F-E7D2-40BC-A8FD-B44C7A704A92}" type="presParOf" srcId="{4D438F34-8FD1-424D-8F93-277E54375AF8}" destId="{5B5B60ED-7CB2-EF4E-AE8D-1E8A1BCC5CD2}" srcOrd="6" destOrd="0" presId="urn:microsoft.com/office/officeart/2005/8/layout/default"/>
    <dgm:cxn modelId="{87B3635B-87E9-476D-BF1A-0961EF1AB788}" type="presParOf" srcId="{4D438F34-8FD1-424D-8F93-277E54375AF8}" destId="{ABA75E10-1B0F-084C-9CC5-1FA8AB213510}" srcOrd="7" destOrd="0" presId="urn:microsoft.com/office/officeart/2005/8/layout/default"/>
    <dgm:cxn modelId="{9D335088-6803-4F75-A498-866FBDD475E2}" type="presParOf" srcId="{4D438F34-8FD1-424D-8F93-277E54375AF8}" destId="{3EF41822-29D2-0E4A-9872-C5139385C555}" srcOrd="8" destOrd="0" presId="urn:microsoft.com/office/officeart/2005/8/layout/default"/>
    <dgm:cxn modelId="{070D80D8-3BC5-47A6-973E-71BE1580D4C4}" type="presParOf" srcId="{4D438F34-8FD1-424D-8F93-277E54375AF8}" destId="{647FED37-C638-5040-B422-D02F8F0E89CC}" srcOrd="9" destOrd="0" presId="urn:microsoft.com/office/officeart/2005/8/layout/default"/>
    <dgm:cxn modelId="{09E137A5-3EC4-43DF-B6AF-9A0DBD3B7C52}" type="presParOf" srcId="{4D438F34-8FD1-424D-8F93-277E54375AF8}" destId="{02C279E9-752F-154F-B51C-2A97E8D9E472}" srcOrd="10" destOrd="0" presId="urn:microsoft.com/office/officeart/2005/8/layout/default"/>
    <dgm:cxn modelId="{0CDAB9B9-D9D3-4C2A-B17B-12E969C74EFB}" type="presParOf" srcId="{4D438F34-8FD1-424D-8F93-277E54375AF8}" destId="{B0407699-522A-5348-A15D-45ACE9B81D01}" srcOrd="11" destOrd="0" presId="urn:microsoft.com/office/officeart/2005/8/layout/default"/>
    <dgm:cxn modelId="{2B59EC96-89F1-445C-94C9-45ACF43B8D92}" type="presParOf" srcId="{4D438F34-8FD1-424D-8F93-277E54375AF8}" destId="{74A03A22-2594-124D-A703-06FEABDE07B2}" srcOrd="12" destOrd="0" presId="urn:microsoft.com/office/officeart/2005/8/layout/default"/>
    <dgm:cxn modelId="{63D698C2-9454-4F6A-8800-A04041C66CA2}" type="presParOf" srcId="{4D438F34-8FD1-424D-8F93-277E54375AF8}" destId="{1C8B5EF6-54C4-354A-A489-907121DC55A8}" srcOrd="13" destOrd="0" presId="urn:microsoft.com/office/officeart/2005/8/layout/default"/>
    <dgm:cxn modelId="{C240F1EF-F10F-4C1B-B52F-F3F485E6A255}" type="presParOf" srcId="{4D438F34-8FD1-424D-8F93-277E54375AF8}" destId="{2224A27B-803E-5A4C-BE7F-D3CE4A403BD3}" srcOrd="14" destOrd="0" presId="urn:microsoft.com/office/officeart/2005/8/layout/default"/>
    <dgm:cxn modelId="{74840B7B-2CBE-432D-B2D6-06E49678945F}" type="presParOf" srcId="{4D438F34-8FD1-424D-8F93-277E54375AF8}" destId="{AF279D57-9358-294A-8D74-BA21C1818766}" srcOrd="15" destOrd="0" presId="urn:microsoft.com/office/officeart/2005/8/layout/default"/>
    <dgm:cxn modelId="{DEAD055D-D73F-4C48-8C2C-D6F9637F66BD}" type="presParOf" srcId="{4D438F34-8FD1-424D-8F93-277E54375AF8}" destId="{C0CDC58C-7A0A-C24D-854D-216E728A1BC0}" srcOrd="16" destOrd="0" presId="urn:microsoft.com/office/officeart/2005/8/layout/default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3F3063-525C-6942-8BF9-31D4B15BE554}" type="doc">
      <dgm:prSet loTypeId="urn:microsoft.com/office/officeart/2005/8/layout/defaul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B73D0C8-D352-484B-9ECA-0DB96EFCBED6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Overtime</a:t>
          </a:r>
          <a:endParaRPr lang="en-US" dirty="0">
            <a:solidFill>
              <a:srgbClr val="000000"/>
            </a:solidFill>
          </a:endParaRPr>
        </a:p>
      </dgm:t>
    </dgm:pt>
    <dgm:pt modelId="{1B105227-8BF2-3349-B774-23D9C663C935}" type="parTrans" cxnId="{FB2E1CC7-45F8-764A-BFD5-2B773B892F28}">
      <dgm:prSet/>
      <dgm:spPr/>
      <dgm:t>
        <a:bodyPr/>
        <a:lstStyle/>
        <a:p>
          <a:endParaRPr lang="en-US"/>
        </a:p>
      </dgm:t>
    </dgm:pt>
    <dgm:pt modelId="{27FD4A3A-3CC1-7248-95F8-3A6612836A28}" type="sibTrans" cxnId="{FB2E1CC7-45F8-764A-BFD5-2B773B892F28}">
      <dgm:prSet/>
      <dgm:spPr/>
      <dgm:t>
        <a:bodyPr/>
        <a:lstStyle/>
        <a:p>
          <a:endParaRPr lang="en-US"/>
        </a:p>
      </dgm:t>
    </dgm:pt>
    <dgm:pt modelId="{027ECBE2-4E32-5C4A-B600-F3561FF740E5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Temporary employees</a:t>
          </a:r>
          <a:endParaRPr lang="en-US" dirty="0">
            <a:solidFill>
              <a:srgbClr val="000000"/>
            </a:solidFill>
          </a:endParaRPr>
        </a:p>
      </dgm:t>
    </dgm:pt>
    <dgm:pt modelId="{E3941166-B3EC-614F-B74A-306F638255AA}" type="parTrans" cxnId="{A6A466CB-2D31-454D-859D-8A75C0FC104E}">
      <dgm:prSet/>
      <dgm:spPr/>
      <dgm:t>
        <a:bodyPr/>
        <a:lstStyle/>
        <a:p>
          <a:endParaRPr lang="en-US"/>
        </a:p>
      </dgm:t>
    </dgm:pt>
    <dgm:pt modelId="{E0F8643E-DAE4-7347-8FE5-5A6646844BC2}" type="sibTrans" cxnId="{A6A466CB-2D31-454D-859D-8A75C0FC104E}">
      <dgm:prSet/>
      <dgm:spPr/>
      <dgm:t>
        <a:bodyPr/>
        <a:lstStyle/>
        <a:p>
          <a:endParaRPr lang="en-US"/>
        </a:p>
      </dgm:t>
    </dgm:pt>
    <dgm:pt modelId="{C78BB37F-F7B8-7C4F-9360-2C42B776752B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Outsourcing</a:t>
          </a:r>
          <a:endParaRPr lang="en-US" dirty="0">
            <a:solidFill>
              <a:srgbClr val="000000"/>
            </a:solidFill>
          </a:endParaRPr>
        </a:p>
      </dgm:t>
    </dgm:pt>
    <dgm:pt modelId="{20D74BCA-778B-2645-A56A-68DDF9B01014}" type="parTrans" cxnId="{DCD7C5B1-31EC-4B47-AE49-4A9BE36344D1}">
      <dgm:prSet/>
      <dgm:spPr/>
      <dgm:t>
        <a:bodyPr/>
        <a:lstStyle/>
        <a:p>
          <a:endParaRPr lang="en-US"/>
        </a:p>
      </dgm:t>
    </dgm:pt>
    <dgm:pt modelId="{3D01808C-DFD2-334A-8B12-01F67601A1FD}" type="sibTrans" cxnId="{DCD7C5B1-31EC-4B47-AE49-4A9BE36344D1}">
      <dgm:prSet/>
      <dgm:spPr/>
      <dgm:t>
        <a:bodyPr/>
        <a:lstStyle/>
        <a:p>
          <a:endParaRPr lang="en-US"/>
        </a:p>
      </dgm:t>
    </dgm:pt>
    <dgm:pt modelId="{B9B3B8AA-1BD5-8E40-A104-78273C42860D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Retrained transfers</a:t>
          </a:r>
          <a:endParaRPr lang="en-US" dirty="0">
            <a:solidFill>
              <a:srgbClr val="000000"/>
            </a:solidFill>
          </a:endParaRPr>
        </a:p>
      </dgm:t>
    </dgm:pt>
    <dgm:pt modelId="{92F5AD64-9516-F449-86E8-2C04EB1FB4D3}" type="parTrans" cxnId="{BBB90C73-EFB3-EC41-A83D-2EFBCD133832}">
      <dgm:prSet/>
      <dgm:spPr/>
      <dgm:t>
        <a:bodyPr/>
        <a:lstStyle/>
        <a:p>
          <a:endParaRPr lang="en-US"/>
        </a:p>
      </dgm:t>
    </dgm:pt>
    <dgm:pt modelId="{1B571EFA-7398-3B41-B0D8-67BE878DE4CB}" type="sibTrans" cxnId="{BBB90C73-EFB3-EC41-A83D-2EFBCD133832}">
      <dgm:prSet/>
      <dgm:spPr/>
      <dgm:t>
        <a:bodyPr/>
        <a:lstStyle/>
        <a:p>
          <a:endParaRPr lang="en-US"/>
        </a:p>
      </dgm:t>
    </dgm:pt>
    <dgm:pt modelId="{348E0A5A-4E35-A14B-918A-F7997880FD98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Turnover reductions</a:t>
          </a:r>
          <a:endParaRPr lang="en-US" dirty="0">
            <a:solidFill>
              <a:srgbClr val="000000"/>
            </a:solidFill>
          </a:endParaRPr>
        </a:p>
      </dgm:t>
    </dgm:pt>
    <dgm:pt modelId="{449EE7BD-4410-C048-B28F-E9BAB3EC6D9D}" type="parTrans" cxnId="{DDC1041F-1D44-4840-8829-5CF7EC247067}">
      <dgm:prSet/>
      <dgm:spPr/>
      <dgm:t>
        <a:bodyPr/>
        <a:lstStyle/>
        <a:p>
          <a:endParaRPr lang="en-US"/>
        </a:p>
      </dgm:t>
    </dgm:pt>
    <dgm:pt modelId="{2EDB8BB1-C7FC-C543-9F83-585299006D78}" type="sibTrans" cxnId="{DDC1041F-1D44-4840-8829-5CF7EC247067}">
      <dgm:prSet/>
      <dgm:spPr/>
      <dgm:t>
        <a:bodyPr/>
        <a:lstStyle/>
        <a:p>
          <a:endParaRPr lang="en-US"/>
        </a:p>
      </dgm:t>
    </dgm:pt>
    <dgm:pt modelId="{08966349-E357-9742-9A9B-5110189C0659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New external hires</a:t>
          </a:r>
          <a:endParaRPr lang="en-US" dirty="0">
            <a:solidFill>
              <a:srgbClr val="000000"/>
            </a:solidFill>
          </a:endParaRPr>
        </a:p>
      </dgm:t>
    </dgm:pt>
    <dgm:pt modelId="{BA9CFB57-7225-254F-BDE3-691CD3CF3D5B}" type="parTrans" cxnId="{D1D26E3F-ED21-2247-85F0-0CF99F357839}">
      <dgm:prSet/>
      <dgm:spPr/>
      <dgm:t>
        <a:bodyPr/>
        <a:lstStyle/>
        <a:p>
          <a:endParaRPr lang="en-US"/>
        </a:p>
      </dgm:t>
    </dgm:pt>
    <dgm:pt modelId="{359ED98C-B3DC-2343-8236-8FD957BE95F3}" type="sibTrans" cxnId="{D1D26E3F-ED21-2247-85F0-0CF99F357839}">
      <dgm:prSet/>
      <dgm:spPr/>
      <dgm:t>
        <a:bodyPr/>
        <a:lstStyle/>
        <a:p>
          <a:endParaRPr lang="en-US"/>
        </a:p>
      </dgm:t>
    </dgm:pt>
    <dgm:pt modelId="{BA000975-24CC-F34D-9E0A-225803FB7775}">
      <dgm:prSet phldrT="[Text]"/>
      <dgm:spPr/>
      <dgm:t>
        <a:bodyPr/>
        <a:lstStyle/>
        <a:p>
          <a:r>
            <a:rPr lang="en-US" dirty="0" smtClean="0">
              <a:solidFill>
                <a:srgbClr val="000000"/>
              </a:solidFill>
            </a:rPr>
            <a:t>Technological innovation</a:t>
          </a:r>
          <a:endParaRPr lang="en-US" dirty="0">
            <a:solidFill>
              <a:srgbClr val="000000"/>
            </a:solidFill>
          </a:endParaRPr>
        </a:p>
      </dgm:t>
    </dgm:pt>
    <dgm:pt modelId="{C3D2EA95-2892-F644-A1A3-9BB50C5DA510}" type="parTrans" cxnId="{6692F99C-6D3C-214B-94A0-A1776659834F}">
      <dgm:prSet/>
      <dgm:spPr/>
      <dgm:t>
        <a:bodyPr/>
        <a:lstStyle/>
        <a:p>
          <a:endParaRPr lang="en-US"/>
        </a:p>
      </dgm:t>
    </dgm:pt>
    <dgm:pt modelId="{BCDF161B-6ACC-A241-9972-8A7AD7C530AF}" type="sibTrans" cxnId="{6692F99C-6D3C-214B-94A0-A1776659834F}">
      <dgm:prSet/>
      <dgm:spPr/>
      <dgm:t>
        <a:bodyPr/>
        <a:lstStyle/>
        <a:p>
          <a:endParaRPr lang="en-US"/>
        </a:p>
      </dgm:t>
    </dgm:pt>
    <dgm:pt modelId="{A5F3EEF7-A98F-A944-9E06-7B887CD7BB9C}" type="pres">
      <dgm:prSet presAssocID="{E03F3063-525C-6942-8BF9-31D4B15BE55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54C4E8-C470-7642-B673-5A6A9BF8C0F1}" type="pres">
      <dgm:prSet presAssocID="{1B73D0C8-D352-484B-9ECA-0DB96EFCBED6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4A61EB-1A41-5648-B84F-E00834F3D8BF}" type="pres">
      <dgm:prSet presAssocID="{27FD4A3A-3CC1-7248-95F8-3A6612836A28}" presName="sibTrans" presStyleCnt="0"/>
      <dgm:spPr/>
    </dgm:pt>
    <dgm:pt modelId="{319303F0-9957-714C-B43C-AF56CAA18A36}" type="pres">
      <dgm:prSet presAssocID="{027ECBE2-4E32-5C4A-B600-F3561FF740E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F68AD8-C05D-4741-BDB6-966A1B4348B9}" type="pres">
      <dgm:prSet presAssocID="{E0F8643E-DAE4-7347-8FE5-5A6646844BC2}" presName="sibTrans" presStyleCnt="0"/>
      <dgm:spPr/>
    </dgm:pt>
    <dgm:pt modelId="{5E59223D-663A-364B-B7B7-5C853D4E27BC}" type="pres">
      <dgm:prSet presAssocID="{C78BB37F-F7B8-7C4F-9360-2C42B776752B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B04429-C2B8-6F40-89CE-E664282536AA}" type="pres">
      <dgm:prSet presAssocID="{3D01808C-DFD2-334A-8B12-01F67601A1FD}" presName="sibTrans" presStyleCnt="0"/>
      <dgm:spPr/>
    </dgm:pt>
    <dgm:pt modelId="{1E203D54-FD8D-1047-BE8E-22E8844D2922}" type="pres">
      <dgm:prSet presAssocID="{B9B3B8AA-1BD5-8E40-A104-78273C42860D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D4CEE5-FB2C-E843-81AF-79A73E7F992D}" type="pres">
      <dgm:prSet presAssocID="{1B571EFA-7398-3B41-B0D8-67BE878DE4CB}" presName="sibTrans" presStyleCnt="0"/>
      <dgm:spPr/>
    </dgm:pt>
    <dgm:pt modelId="{DAACAF17-95B3-E942-B879-DB3550A4C963}" type="pres">
      <dgm:prSet presAssocID="{348E0A5A-4E35-A14B-918A-F7997880FD98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26284F-84AE-6247-8447-74215099CFB8}" type="pres">
      <dgm:prSet presAssocID="{2EDB8BB1-C7FC-C543-9F83-585299006D78}" presName="sibTrans" presStyleCnt="0"/>
      <dgm:spPr/>
    </dgm:pt>
    <dgm:pt modelId="{670EC0B5-D6C4-B745-8150-571332878F4B}" type="pres">
      <dgm:prSet presAssocID="{08966349-E357-9742-9A9B-5110189C065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A225DA-1832-D641-9092-4EE30D2F24C4}" type="pres">
      <dgm:prSet presAssocID="{359ED98C-B3DC-2343-8236-8FD957BE95F3}" presName="sibTrans" presStyleCnt="0"/>
      <dgm:spPr/>
    </dgm:pt>
    <dgm:pt modelId="{B468BFDA-1A29-BF46-B78B-16A3D14C91B0}" type="pres">
      <dgm:prSet presAssocID="{BA000975-24CC-F34D-9E0A-225803FB777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C4FD01-0D2D-4687-B2E1-EF2331347159}" type="presOf" srcId="{E03F3063-525C-6942-8BF9-31D4B15BE554}" destId="{A5F3EEF7-A98F-A944-9E06-7B887CD7BB9C}" srcOrd="0" destOrd="0" presId="urn:microsoft.com/office/officeart/2005/8/layout/default"/>
    <dgm:cxn modelId="{97D2758A-29BB-450D-BCE1-B4C55FF6623C}" type="presOf" srcId="{BA000975-24CC-F34D-9E0A-225803FB7775}" destId="{B468BFDA-1A29-BF46-B78B-16A3D14C91B0}" srcOrd="0" destOrd="0" presId="urn:microsoft.com/office/officeart/2005/8/layout/default"/>
    <dgm:cxn modelId="{6A5C72E4-1914-4824-838B-D199769701F4}" type="presOf" srcId="{08966349-E357-9742-9A9B-5110189C0659}" destId="{670EC0B5-D6C4-B745-8150-571332878F4B}" srcOrd="0" destOrd="0" presId="urn:microsoft.com/office/officeart/2005/8/layout/default"/>
    <dgm:cxn modelId="{D1D26E3F-ED21-2247-85F0-0CF99F357839}" srcId="{E03F3063-525C-6942-8BF9-31D4B15BE554}" destId="{08966349-E357-9742-9A9B-5110189C0659}" srcOrd="5" destOrd="0" parTransId="{BA9CFB57-7225-254F-BDE3-691CD3CF3D5B}" sibTransId="{359ED98C-B3DC-2343-8236-8FD957BE95F3}"/>
    <dgm:cxn modelId="{00D82F78-F47C-4415-80E5-121DAC45F987}" type="presOf" srcId="{027ECBE2-4E32-5C4A-B600-F3561FF740E5}" destId="{319303F0-9957-714C-B43C-AF56CAA18A36}" srcOrd="0" destOrd="0" presId="urn:microsoft.com/office/officeart/2005/8/layout/default"/>
    <dgm:cxn modelId="{E192A0DF-9D87-408C-A648-07C87C493D21}" type="presOf" srcId="{1B73D0C8-D352-484B-9ECA-0DB96EFCBED6}" destId="{7654C4E8-C470-7642-B673-5A6A9BF8C0F1}" srcOrd="0" destOrd="0" presId="urn:microsoft.com/office/officeart/2005/8/layout/default"/>
    <dgm:cxn modelId="{6692F99C-6D3C-214B-94A0-A1776659834F}" srcId="{E03F3063-525C-6942-8BF9-31D4B15BE554}" destId="{BA000975-24CC-F34D-9E0A-225803FB7775}" srcOrd="6" destOrd="0" parTransId="{C3D2EA95-2892-F644-A1A3-9BB50C5DA510}" sibTransId="{BCDF161B-6ACC-A241-9972-8A7AD7C530AF}"/>
    <dgm:cxn modelId="{0A7ED607-D657-48DD-B495-49DCC122D6C9}" type="presOf" srcId="{B9B3B8AA-1BD5-8E40-A104-78273C42860D}" destId="{1E203D54-FD8D-1047-BE8E-22E8844D2922}" srcOrd="0" destOrd="0" presId="urn:microsoft.com/office/officeart/2005/8/layout/default"/>
    <dgm:cxn modelId="{A6A466CB-2D31-454D-859D-8A75C0FC104E}" srcId="{E03F3063-525C-6942-8BF9-31D4B15BE554}" destId="{027ECBE2-4E32-5C4A-B600-F3561FF740E5}" srcOrd="1" destOrd="0" parTransId="{E3941166-B3EC-614F-B74A-306F638255AA}" sibTransId="{E0F8643E-DAE4-7347-8FE5-5A6646844BC2}"/>
    <dgm:cxn modelId="{DCD7C5B1-31EC-4B47-AE49-4A9BE36344D1}" srcId="{E03F3063-525C-6942-8BF9-31D4B15BE554}" destId="{C78BB37F-F7B8-7C4F-9360-2C42B776752B}" srcOrd="2" destOrd="0" parTransId="{20D74BCA-778B-2645-A56A-68DDF9B01014}" sibTransId="{3D01808C-DFD2-334A-8B12-01F67601A1FD}"/>
    <dgm:cxn modelId="{DAD04FA2-5B53-48FA-AB4B-BC746ACB8D5D}" type="presOf" srcId="{C78BB37F-F7B8-7C4F-9360-2C42B776752B}" destId="{5E59223D-663A-364B-B7B7-5C853D4E27BC}" srcOrd="0" destOrd="0" presId="urn:microsoft.com/office/officeart/2005/8/layout/default"/>
    <dgm:cxn modelId="{DDC1041F-1D44-4840-8829-5CF7EC247067}" srcId="{E03F3063-525C-6942-8BF9-31D4B15BE554}" destId="{348E0A5A-4E35-A14B-918A-F7997880FD98}" srcOrd="4" destOrd="0" parTransId="{449EE7BD-4410-C048-B28F-E9BAB3EC6D9D}" sibTransId="{2EDB8BB1-C7FC-C543-9F83-585299006D78}"/>
    <dgm:cxn modelId="{FB2E1CC7-45F8-764A-BFD5-2B773B892F28}" srcId="{E03F3063-525C-6942-8BF9-31D4B15BE554}" destId="{1B73D0C8-D352-484B-9ECA-0DB96EFCBED6}" srcOrd="0" destOrd="0" parTransId="{1B105227-8BF2-3349-B774-23D9C663C935}" sibTransId="{27FD4A3A-3CC1-7248-95F8-3A6612836A28}"/>
    <dgm:cxn modelId="{2A2933A8-617C-4B39-897E-56AFEB5C11B9}" type="presOf" srcId="{348E0A5A-4E35-A14B-918A-F7997880FD98}" destId="{DAACAF17-95B3-E942-B879-DB3550A4C963}" srcOrd="0" destOrd="0" presId="urn:microsoft.com/office/officeart/2005/8/layout/default"/>
    <dgm:cxn modelId="{BBB90C73-EFB3-EC41-A83D-2EFBCD133832}" srcId="{E03F3063-525C-6942-8BF9-31D4B15BE554}" destId="{B9B3B8AA-1BD5-8E40-A104-78273C42860D}" srcOrd="3" destOrd="0" parTransId="{92F5AD64-9516-F449-86E8-2C04EB1FB4D3}" sibTransId="{1B571EFA-7398-3B41-B0D8-67BE878DE4CB}"/>
    <dgm:cxn modelId="{97580EEB-ECFC-432D-AC93-378C6967AACA}" type="presParOf" srcId="{A5F3EEF7-A98F-A944-9E06-7B887CD7BB9C}" destId="{7654C4E8-C470-7642-B673-5A6A9BF8C0F1}" srcOrd="0" destOrd="0" presId="urn:microsoft.com/office/officeart/2005/8/layout/default"/>
    <dgm:cxn modelId="{535ACAEA-2405-43D9-AA03-355EC3439316}" type="presParOf" srcId="{A5F3EEF7-A98F-A944-9E06-7B887CD7BB9C}" destId="{104A61EB-1A41-5648-B84F-E00834F3D8BF}" srcOrd="1" destOrd="0" presId="urn:microsoft.com/office/officeart/2005/8/layout/default"/>
    <dgm:cxn modelId="{DB4B1F06-140C-4C4C-A2F9-F793F27526FA}" type="presParOf" srcId="{A5F3EEF7-A98F-A944-9E06-7B887CD7BB9C}" destId="{319303F0-9957-714C-B43C-AF56CAA18A36}" srcOrd="2" destOrd="0" presId="urn:microsoft.com/office/officeart/2005/8/layout/default"/>
    <dgm:cxn modelId="{BBE57C52-A52C-4801-B526-A201EC6AF4FC}" type="presParOf" srcId="{A5F3EEF7-A98F-A944-9E06-7B887CD7BB9C}" destId="{F5F68AD8-C05D-4741-BDB6-966A1B4348B9}" srcOrd="3" destOrd="0" presId="urn:microsoft.com/office/officeart/2005/8/layout/default"/>
    <dgm:cxn modelId="{1862E690-0548-4C76-8F06-3209179C6E75}" type="presParOf" srcId="{A5F3EEF7-A98F-A944-9E06-7B887CD7BB9C}" destId="{5E59223D-663A-364B-B7B7-5C853D4E27BC}" srcOrd="4" destOrd="0" presId="urn:microsoft.com/office/officeart/2005/8/layout/default"/>
    <dgm:cxn modelId="{A40EF24A-CA14-477D-A562-51EB09452944}" type="presParOf" srcId="{A5F3EEF7-A98F-A944-9E06-7B887CD7BB9C}" destId="{80B04429-C2B8-6F40-89CE-E664282536AA}" srcOrd="5" destOrd="0" presId="urn:microsoft.com/office/officeart/2005/8/layout/default"/>
    <dgm:cxn modelId="{4C5818E1-EBA6-495D-A62F-E8995E9B6714}" type="presParOf" srcId="{A5F3EEF7-A98F-A944-9E06-7B887CD7BB9C}" destId="{1E203D54-FD8D-1047-BE8E-22E8844D2922}" srcOrd="6" destOrd="0" presId="urn:microsoft.com/office/officeart/2005/8/layout/default"/>
    <dgm:cxn modelId="{F843F06A-6F5D-44B0-B747-E7619E2B4F17}" type="presParOf" srcId="{A5F3EEF7-A98F-A944-9E06-7B887CD7BB9C}" destId="{8CD4CEE5-FB2C-E843-81AF-79A73E7F992D}" srcOrd="7" destOrd="0" presId="urn:microsoft.com/office/officeart/2005/8/layout/default"/>
    <dgm:cxn modelId="{ED738031-C3BB-42F3-BCA9-DAB4693378C3}" type="presParOf" srcId="{A5F3EEF7-A98F-A944-9E06-7B887CD7BB9C}" destId="{DAACAF17-95B3-E942-B879-DB3550A4C963}" srcOrd="8" destOrd="0" presId="urn:microsoft.com/office/officeart/2005/8/layout/default"/>
    <dgm:cxn modelId="{14175AC8-CE37-4BC8-849C-B0A5AE551EA6}" type="presParOf" srcId="{A5F3EEF7-A98F-A944-9E06-7B887CD7BB9C}" destId="{BE26284F-84AE-6247-8447-74215099CFB8}" srcOrd="9" destOrd="0" presId="urn:microsoft.com/office/officeart/2005/8/layout/default"/>
    <dgm:cxn modelId="{5C4A36C6-643B-4B0B-8236-38DFB8FCC6F8}" type="presParOf" srcId="{A5F3EEF7-A98F-A944-9E06-7B887CD7BB9C}" destId="{670EC0B5-D6C4-B745-8150-571332878F4B}" srcOrd="10" destOrd="0" presId="urn:microsoft.com/office/officeart/2005/8/layout/default"/>
    <dgm:cxn modelId="{CC32CAE4-C607-4275-8F88-A12DB58F5E95}" type="presParOf" srcId="{A5F3EEF7-A98F-A944-9E06-7B887CD7BB9C}" destId="{33A225DA-1832-D641-9092-4EE30D2F24C4}" srcOrd="11" destOrd="0" presId="urn:microsoft.com/office/officeart/2005/8/layout/default"/>
    <dgm:cxn modelId="{DD6D9F99-8950-4BB6-A40A-637F97E8929B}" type="presParOf" srcId="{A5F3EEF7-A98F-A944-9E06-7B887CD7BB9C}" destId="{B468BFDA-1A29-BF46-B78B-16A3D14C91B0}" srcOrd="12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BBDB1-3F62-49D9-8EB9-977334BDF2AD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868AD-F427-486A-A28E-301A0C7BA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64B8B-12C4-4B86-B727-DE4E6CC95730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6C6E8-7738-48C7-BF20-C74081DF120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AAE7B-BF4F-4991-85A5-ECDFCDB62651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F8A0-78CD-472B-81D9-B695A4A8069B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1FBAD-ACA6-4948-A5C9-C4D30B921702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44A29-3AFC-473B-B92B-E123E824FFAD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D7373-021C-427C-BFBC-19DAF3CAB5B4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E6505-2790-4C35-B8FE-75E5334D4929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F0947-6EAD-4C51-BBAC-5857D83BAAAE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8978-9D7B-47FB-B752-98B85651DE38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7BC7B-7199-49F2-96BB-29D6E083F364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8BFA8-834A-41F3-8C08-2F325E121DB2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76F27-97DE-4AB4-9240-2E269C387133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412E-E7BA-4F6D-84AC-E02573A86956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FE2EA-B612-4D4B-B27B-F977E4290818}" type="datetime1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How Strategic Planning and Strategic Human Resource Management is linked?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Human resources as a core competency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What is HR planning?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How to develop the HR plan?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Identify factors to forecast supply and demand for human resources in an 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Lecture 3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Managing Human Resource Surplus or shortage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Assessing HR effectiveness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HR performance and Benchmarking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Human Resource Information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0AA111-AAD4-4621-B8D2-59EA79ACE70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71714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77200" cy="990600"/>
          </a:xfrm>
          <a:ln/>
        </p:spPr>
        <p:txBody>
          <a:bodyPr>
            <a:normAutofit fontScale="90000"/>
          </a:bodyPr>
          <a:lstStyle/>
          <a:p>
            <a:r>
              <a:rPr lang="en-US" altLang="en-US" dirty="0"/>
              <a:t>Managing Human Resource </a:t>
            </a:r>
            <a:br>
              <a:rPr lang="en-US" altLang="en-US" dirty="0"/>
            </a:br>
            <a:r>
              <a:rPr lang="en-US" altLang="en-US" dirty="0"/>
              <a:t>Surplus or Shortage</a:t>
            </a:r>
            <a:endParaRPr lang="en-US" dirty="0"/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7244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HR Strategy and Plans</a:t>
            </a:r>
          </a:p>
          <a:p>
            <a:r>
              <a:rPr lang="en-US" altLang="en-US" dirty="0" smtClean="0"/>
              <a:t>Focus on problem… by addressing labor surplus or shortage</a:t>
            </a:r>
          </a:p>
          <a:p>
            <a:r>
              <a:rPr lang="en-US" altLang="en-US" dirty="0" smtClean="0"/>
              <a:t>Plan should include a specific  figure indicating what should happen with job category/skill area in a specific time frame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FA50A3-9B6B-471B-B52F-7611A53319B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72738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77200" cy="990600"/>
          </a:xfrm>
          <a:ln/>
        </p:spPr>
        <p:txBody>
          <a:bodyPr>
            <a:normAutofit fontScale="90000"/>
          </a:bodyPr>
          <a:lstStyle/>
          <a:p>
            <a:r>
              <a:rPr lang="en-US" altLang="en-US" dirty="0"/>
              <a:t>Managing Human Resource </a:t>
            </a:r>
            <a:br>
              <a:rPr lang="en-US" altLang="en-US" dirty="0"/>
            </a:br>
            <a:r>
              <a:rPr lang="en-US" altLang="en-US" dirty="0" smtClean="0"/>
              <a:t>Surplus</a:t>
            </a:r>
            <a:endParaRPr lang="en-US" dirty="0"/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724400"/>
          </a:xfrm>
        </p:spPr>
        <p:txBody>
          <a:bodyPr/>
          <a:lstStyle/>
          <a:p>
            <a:pPr lvl="1"/>
            <a:r>
              <a:rPr lang="en-US" altLang="en-US" dirty="0" smtClean="0"/>
              <a:t>Causes</a:t>
            </a:r>
            <a:endParaRPr lang="en-US" altLang="en-US" dirty="0"/>
          </a:p>
          <a:p>
            <a:pPr lvl="2"/>
            <a:r>
              <a:rPr lang="en-US" altLang="en-US" dirty="0"/>
              <a:t>Economic</a:t>
            </a:r>
            <a:r>
              <a:rPr lang="en-US" altLang="en-US" dirty="0">
                <a:cs typeface="Arial" pitchFamily="34" charset="0"/>
              </a:rPr>
              <a:t>—weak product demand, loss of market share to competitors</a:t>
            </a:r>
            <a:endParaRPr lang="en-US" altLang="en-US" dirty="0"/>
          </a:p>
          <a:p>
            <a:pPr lvl="2"/>
            <a:r>
              <a:rPr lang="en-US" altLang="en-US" dirty="0"/>
              <a:t>Structural</a:t>
            </a:r>
            <a:r>
              <a:rPr lang="en-US" altLang="en-US" dirty="0">
                <a:cs typeface="Arial" pitchFamily="34" charset="0"/>
              </a:rPr>
              <a:t>—technological change, mergers and </a:t>
            </a:r>
            <a:r>
              <a:rPr lang="en-US" altLang="en-US" dirty="0" smtClean="0">
                <a:cs typeface="Arial" pitchFamily="34" charset="0"/>
              </a:rPr>
              <a:t>acquisitions</a:t>
            </a:r>
          </a:p>
          <a:p>
            <a:pPr lvl="2">
              <a:buNone/>
            </a:pPr>
            <a:r>
              <a:rPr lang="en-US" altLang="en-US" dirty="0" smtClean="0">
                <a:cs typeface="Arial" pitchFamily="34" charset="0"/>
              </a:rPr>
              <a:t>Various options to deal with a surplus differ in their expense, speed, and amount of human suffering</a:t>
            </a:r>
          </a:p>
          <a:p>
            <a:pPr lvl="2">
              <a:buNone/>
            </a:pPr>
            <a:endParaRPr lang="en-US" altLang="en-US" dirty="0" smtClean="0"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 bwMode="auto">
          <a:xfrm>
            <a:off x="56832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ea typeface="ＭＳ Ｐゴシック" pitchFamily="34" charset="-128"/>
              </a:rPr>
              <a:t>Options for Reducing a Surplus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68325" y="1905000"/>
          <a:ext cx="8118475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D3CCB2-203B-460D-A40D-07DD37521F8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73762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77200" cy="990600"/>
          </a:xfrm>
          <a:ln/>
        </p:spPr>
        <p:txBody>
          <a:bodyPr>
            <a:normAutofit fontScale="90000"/>
          </a:bodyPr>
          <a:lstStyle/>
          <a:p>
            <a:r>
              <a:rPr lang="en-US" altLang="en-US" dirty="0"/>
              <a:t>Managing Human Resource </a:t>
            </a:r>
            <a:br>
              <a:rPr lang="en-US" altLang="en-US" dirty="0"/>
            </a:br>
            <a:r>
              <a:rPr lang="en-US" altLang="en-US" dirty="0" smtClean="0"/>
              <a:t>Surplus</a:t>
            </a:r>
            <a:endParaRPr lang="en-US" dirty="0"/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724400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 smtClean="0"/>
              <a:t>Downsizing</a:t>
            </a:r>
          </a:p>
          <a:p>
            <a:pPr>
              <a:buNone/>
            </a:pPr>
            <a:r>
              <a:rPr lang="en-US" altLang="en-US" dirty="0" smtClean="0"/>
              <a:t>	The planned elimination of large number of employees with the goal of enhancing organization’s effectiveness.</a:t>
            </a:r>
          </a:p>
          <a:p>
            <a:pPr lvl="1"/>
            <a:r>
              <a:rPr lang="en-US" altLang="en-US" dirty="0" smtClean="0"/>
              <a:t>Positive </a:t>
            </a:r>
            <a:r>
              <a:rPr lang="en-US" altLang="en-US" dirty="0"/>
              <a:t>consequences</a:t>
            </a:r>
          </a:p>
          <a:p>
            <a:pPr lvl="2"/>
            <a:r>
              <a:rPr lang="en-US" altLang="en-US" dirty="0" smtClean="0"/>
              <a:t>Increased </a:t>
            </a:r>
            <a:r>
              <a:rPr lang="en-US" altLang="en-US" dirty="0"/>
              <a:t>competitiveness</a:t>
            </a:r>
          </a:p>
          <a:p>
            <a:pPr lvl="2"/>
            <a:r>
              <a:rPr lang="en-US" altLang="en-US" dirty="0"/>
              <a:t>Increased productivity</a:t>
            </a:r>
          </a:p>
          <a:p>
            <a:pPr lvl="1"/>
            <a:r>
              <a:rPr lang="en-US" altLang="en-US" dirty="0"/>
              <a:t>Negative consequences</a:t>
            </a:r>
          </a:p>
          <a:p>
            <a:pPr lvl="2"/>
            <a:r>
              <a:rPr lang="en-US" altLang="en-US" dirty="0" smtClean="0"/>
              <a:t>Loss </a:t>
            </a:r>
            <a:r>
              <a:rPr lang="en-US" altLang="en-US" dirty="0"/>
              <a:t>of </a:t>
            </a:r>
            <a:r>
              <a:rPr lang="en-US" altLang="en-US" dirty="0" smtClean="0"/>
              <a:t>talent, specialized skills, informal knowledge, </a:t>
            </a:r>
            <a:r>
              <a:rPr lang="en-US" altLang="en-US" dirty="0"/>
              <a:t>and experience</a:t>
            </a:r>
          </a:p>
          <a:p>
            <a:pPr lvl="2"/>
            <a:r>
              <a:rPr lang="en-US" altLang="en-US" dirty="0" smtClean="0"/>
              <a:t>Disrupts social networks through which people are creative and flexible</a:t>
            </a:r>
          </a:p>
          <a:p>
            <a:pPr lvl="2"/>
            <a:r>
              <a:rPr lang="en-US" altLang="en-US" dirty="0" smtClean="0"/>
              <a:t>Surviving employees fear to take risk</a:t>
            </a:r>
          </a:p>
          <a:p>
            <a:pPr lvl="2"/>
            <a:r>
              <a:rPr lang="en-US" altLang="en-US" dirty="0" smtClean="0"/>
              <a:t>Negative publicity because of downsizing may hurt company image</a:t>
            </a:r>
            <a:endParaRPr lang="en-US" altLang="en-US" dirty="0"/>
          </a:p>
          <a:p>
            <a:pPr lvl="1"/>
            <a:r>
              <a:rPr lang="en-US" altLang="en-US" dirty="0"/>
              <a:t>Managing survivors</a:t>
            </a:r>
          </a:p>
          <a:p>
            <a:pPr lvl="2"/>
            <a:r>
              <a:rPr lang="en-US" altLang="en-US" dirty="0" smtClean="0"/>
              <a:t>Survivors are overburdened and demoralized</a:t>
            </a:r>
          </a:p>
          <a:p>
            <a:pPr lvl="2"/>
            <a:r>
              <a:rPr lang="en-US" altLang="en-US" dirty="0" smtClean="0"/>
              <a:t>Provide </a:t>
            </a:r>
            <a:r>
              <a:rPr lang="en-US" altLang="en-US" dirty="0"/>
              <a:t>explanations for actions and the future</a:t>
            </a:r>
          </a:p>
          <a:p>
            <a:pPr lvl="1"/>
            <a:r>
              <a:rPr lang="en-US" dirty="0" smtClean="0"/>
              <a:t>Always go through legal requirements before planning, announcing, and implementing downsizing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Lecture 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F5F0A3-F5BB-4B9F-9E0D-4507349D2B2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46117" name="AutoShape 5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77200" cy="990600"/>
          </a:xfrm>
          <a:ln/>
        </p:spPr>
        <p:txBody>
          <a:bodyPr>
            <a:noAutofit/>
          </a:bodyPr>
          <a:lstStyle/>
          <a:p>
            <a:r>
              <a:rPr lang="en-US" altLang="en-US" sz="4000" dirty="0"/>
              <a:t>Managing Human Resource </a:t>
            </a:r>
            <a:r>
              <a:rPr lang="en-US" altLang="en-US" sz="4000" dirty="0" smtClean="0"/>
              <a:t>Surplus</a:t>
            </a:r>
            <a:endParaRPr lang="en-US" sz="4000" dirty="0"/>
          </a:p>
        </p:txBody>
      </p:sp>
      <p:sp>
        <p:nvSpPr>
          <p:cNvPr id="34611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001000" cy="4724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sz="2000" dirty="0" smtClean="0"/>
              <a:t>Early retirement programs</a:t>
            </a:r>
          </a:p>
          <a:p>
            <a:pPr lvl="1">
              <a:buNone/>
            </a:pPr>
            <a:r>
              <a:rPr lang="en-US" altLang="en-US" sz="1800" dirty="0" smtClean="0"/>
              <a:t>Offering incentives that encourage senior employees to leave the organization early. </a:t>
            </a:r>
          </a:p>
          <a:p>
            <a:pPr lvl="1"/>
            <a:r>
              <a:rPr lang="en-US" altLang="en-US" sz="1800" dirty="0" smtClean="0"/>
              <a:t>Phased retirement program</a:t>
            </a:r>
          </a:p>
          <a:p>
            <a:pPr lvl="1">
              <a:buNone/>
            </a:pPr>
            <a:r>
              <a:rPr lang="en-US" altLang="en-US" sz="1800" dirty="0" smtClean="0"/>
              <a:t>	organization continue to enjoy the experience of older workers while reducing the number of hours that these employees work, as well as the cost of those employees.</a:t>
            </a:r>
          </a:p>
          <a:p>
            <a:pPr lvl="1">
              <a:buNone/>
            </a:pPr>
            <a:r>
              <a:rPr lang="en-US" altLang="en-US" sz="1800" dirty="0" smtClean="0"/>
              <a:t>More humane way to reduce staff</a:t>
            </a:r>
          </a:p>
          <a:p>
            <a:pPr>
              <a:buNone/>
            </a:pPr>
            <a:r>
              <a:rPr lang="en-US" altLang="en-US" sz="2000" dirty="0" smtClean="0"/>
              <a:t>Attrition </a:t>
            </a:r>
            <a:r>
              <a:rPr lang="en-US" altLang="en-US" sz="2000" dirty="0"/>
              <a:t>and hiring freezes</a:t>
            </a:r>
          </a:p>
          <a:p>
            <a:pPr lvl="1"/>
            <a:r>
              <a:rPr lang="en-US" altLang="en-US" sz="1800" dirty="0" smtClean="0"/>
              <a:t>Attrition occurs when individuals who quit, die or retire are not replaced.</a:t>
            </a:r>
          </a:p>
          <a:p>
            <a:pPr lvl="1"/>
            <a:r>
              <a:rPr lang="en-US" altLang="en-US" sz="1800" dirty="0" smtClean="0"/>
              <a:t>This strategy woks well if combined with hiring freeze</a:t>
            </a:r>
            <a:endParaRPr lang="en-US" altLang="en-US" sz="1800" dirty="0"/>
          </a:p>
          <a:p>
            <a:pPr>
              <a:buNone/>
            </a:pPr>
            <a:r>
              <a:rPr lang="en-US" altLang="en-US" sz="2000" dirty="0" smtClean="0"/>
              <a:t>Layoffs</a:t>
            </a:r>
            <a:endParaRPr lang="en-US" altLang="en-US" sz="2000" dirty="0"/>
          </a:p>
          <a:p>
            <a:pPr lvl="1"/>
            <a:r>
              <a:rPr lang="en-US" altLang="en-US" sz="1800" dirty="0"/>
              <a:t>Employees are placed on unpaid leave until called back to work when business conditions improve.</a:t>
            </a:r>
          </a:p>
          <a:p>
            <a:pPr lvl="1"/>
            <a:r>
              <a:rPr lang="en-US" altLang="en-US" sz="1800" dirty="0" smtClean="0"/>
              <a:t>Appropriate strategy during temporary downturn in industry</a:t>
            </a:r>
          </a:p>
          <a:p>
            <a:pPr lvl="1"/>
            <a:r>
              <a:rPr lang="en-US" altLang="en-US" sz="1800" dirty="0" smtClean="0"/>
              <a:t>How will call backs be made?</a:t>
            </a:r>
            <a:endParaRPr lang="en-US" alt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290D21-FC95-4EB1-A702-5F7B7F10B92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7581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 dirty="0" smtClean="0"/>
              <a:t>Doing Layoffs and Downsizing… Well</a:t>
            </a:r>
            <a:endParaRPr lang="en-US" dirty="0"/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ct val="20000"/>
              </a:spcAft>
            </a:pPr>
            <a:r>
              <a:rPr lang="en-US" sz="2400" dirty="0"/>
              <a:t>Investigate alternatives to downsizing</a:t>
            </a:r>
          </a:p>
          <a:p>
            <a:pPr>
              <a:spcAft>
                <a:spcPct val="20000"/>
              </a:spcAft>
            </a:pPr>
            <a:r>
              <a:rPr lang="en-US" sz="2400" dirty="0"/>
              <a:t>Involve those people necessary for success in the planning for </a:t>
            </a:r>
            <a:r>
              <a:rPr lang="en-US" sz="2400" dirty="0" smtClean="0"/>
              <a:t>downsizing</a:t>
            </a:r>
          </a:p>
          <a:p>
            <a:pPr>
              <a:spcAft>
                <a:spcPct val="20000"/>
              </a:spcAft>
            </a:pPr>
            <a:r>
              <a:rPr lang="en-US" sz="2400" dirty="0" smtClean="0"/>
              <a:t>Empower managers to make choices</a:t>
            </a:r>
            <a:endParaRPr lang="en-US" sz="2400" dirty="0"/>
          </a:p>
          <a:p>
            <a:pPr>
              <a:spcAft>
                <a:spcPct val="20000"/>
              </a:spcAft>
            </a:pPr>
            <a:r>
              <a:rPr lang="en-US" sz="2400" dirty="0"/>
              <a:t>Develop comprehensive communications plans</a:t>
            </a:r>
          </a:p>
          <a:p>
            <a:pPr>
              <a:spcAft>
                <a:spcPct val="20000"/>
              </a:spcAft>
            </a:pPr>
            <a:r>
              <a:rPr lang="en-US" sz="2400" dirty="0"/>
              <a:t>Nurture the </a:t>
            </a:r>
            <a:r>
              <a:rPr lang="en-US" sz="2400" dirty="0" smtClean="0"/>
              <a:t>survivors</a:t>
            </a:r>
          </a:p>
          <a:p>
            <a:pPr>
              <a:spcAft>
                <a:spcPct val="20000"/>
              </a:spcAft>
            </a:pPr>
            <a:r>
              <a:rPr lang="en-US" sz="2400" dirty="0" smtClean="0"/>
              <a:t>Outplacement services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Managing Human Resource Shortage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Options for Avoiding a Shortage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557213" y="2514600"/>
          <a:ext cx="82296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Managing Human Resource Shortage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Employing temporary workers</a:t>
            </a:r>
          </a:p>
          <a:p>
            <a:pPr lvl="1"/>
            <a:r>
              <a:rPr lang="en-US" dirty="0" smtClean="0"/>
              <a:t>Flexibility to operate, low cost, requires lesser administration</a:t>
            </a:r>
          </a:p>
          <a:p>
            <a:pPr lvl="1"/>
            <a:r>
              <a:rPr lang="en-US" dirty="0" smtClean="0"/>
              <a:t>Agencies that provide temporary workers </a:t>
            </a:r>
          </a:p>
          <a:p>
            <a:pPr lvl="2"/>
            <a:r>
              <a:rPr lang="en-US" dirty="0" smtClean="0"/>
              <a:t>handle some hiring tasks, have trained them</a:t>
            </a:r>
          </a:p>
          <a:p>
            <a:pPr lvl="1"/>
            <a:r>
              <a:rPr lang="en-US" dirty="0" smtClean="0"/>
              <a:t>Opportunity to test a person before permanent hiring</a:t>
            </a:r>
          </a:p>
          <a:p>
            <a:pPr lvl="1"/>
            <a:r>
              <a:rPr lang="en-US" dirty="0" smtClean="0"/>
              <a:t>Temporary workers bring objective point of view, varied experience</a:t>
            </a:r>
          </a:p>
          <a:p>
            <a:pPr lvl="1"/>
            <a:r>
              <a:rPr lang="en-US" dirty="0" smtClean="0"/>
              <a:t>Tension between permanent and temporary employees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Managing Human Resource Shortage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Outsourcing</a:t>
            </a:r>
          </a:p>
          <a:p>
            <a:pPr lvl="1">
              <a:buNone/>
            </a:pPr>
            <a:r>
              <a:rPr lang="en-US" dirty="0" smtClean="0"/>
              <a:t>Contracting with another organization to perform a broad set of services - data entry, security, recruiting, </a:t>
            </a:r>
          </a:p>
          <a:p>
            <a:pPr lvl="1"/>
            <a:r>
              <a:rPr lang="en-US" dirty="0" smtClean="0"/>
              <a:t>Outside company can operate at economies of scale</a:t>
            </a:r>
          </a:p>
          <a:p>
            <a:pPr lvl="1"/>
            <a:r>
              <a:rPr lang="en-US" dirty="0" smtClean="0"/>
              <a:t>Outsourcing in manufacturing as well as services occurs to avail cheap labor </a:t>
            </a:r>
          </a:p>
          <a:p>
            <a:r>
              <a:rPr lang="en-US" dirty="0" smtClean="0"/>
              <a:t>Overtime and Expanded Hours</a:t>
            </a:r>
          </a:p>
          <a:p>
            <a:pPr lvl="1"/>
            <a:r>
              <a:rPr lang="en-US" dirty="0" smtClean="0"/>
              <a:t>Non exempt/non managerial employees are paid one and a half times their normal wages</a:t>
            </a:r>
          </a:p>
          <a:p>
            <a:pPr lvl="1"/>
            <a:r>
              <a:rPr lang="en-US" dirty="0" smtClean="0"/>
              <a:t>Preferred when higher level of demand is not sustainable</a:t>
            </a:r>
          </a:p>
          <a:p>
            <a:pPr lvl="1"/>
            <a:r>
              <a:rPr lang="en-US" dirty="0" smtClean="0"/>
              <a:t>Workers appreciate added compensation for short time  other wise they may feel stress and frustration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 bwMode="auto">
          <a:xfrm>
            <a:off x="579438" y="136525"/>
            <a:ext cx="8389937" cy="1528763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85000"/>
              </a:lnSpc>
            </a:pPr>
            <a:r>
              <a:rPr lang="en-US" sz="3600" dirty="0" smtClean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HR Strategies for Addressing a Labor Shortage or Surplus</a:t>
            </a:r>
          </a:p>
        </p:txBody>
      </p:sp>
      <p:pic>
        <p:nvPicPr>
          <p:cNvPr id="6" name="Content Placeholder 5" descr="noe81470_tb0502.jpg"/>
          <p:cNvPicPr>
            <a:picLocks noGrp="1" noChangeAspect="1"/>
          </p:cNvPicPr>
          <p:nvPr>
            <p:ph idx="1"/>
          </p:nvPr>
        </p:nvPicPr>
        <p:blipFill>
          <a:blip r:embed="rId4">
            <a:lum bright="-4000"/>
          </a:blip>
          <a:srcRect l="-21750" r="-21750"/>
          <a:stretch>
            <a:fillRect/>
          </a:stretch>
        </p:blipFill>
        <p:spPr>
          <a:xfrm>
            <a:off x="579438" y="1733550"/>
            <a:ext cx="8229600" cy="4800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651AD1-FF7C-4292-8E91-5BB6FC81AAC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7683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Assessing HR Effectiveness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Other departments, managers, and employees are the customers of HR department</a:t>
            </a:r>
          </a:p>
          <a:p>
            <a:r>
              <a:rPr lang="en-US" dirty="0" smtClean="0"/>
              <a:t>HR Department is to show the real link between HR activities and organizational performance</a:t>
            </a:r>
          </a:p>
          <a:p>
            <a:pPr lvl="1"/>
            <a:r>
              <a:rPr lang="en-US" dirty="0" smtClean="0"/>
              <a:t>Research shows the relationship of best HR Practices with</a:t>
            </a:r>
          </a:p>
          <a:p>
            <a:pPr lvl="2"/>
            <a:r>
              <a:rPr lang="en-US" sz="2900" dirty="0" smtClean="0"/>
              <a:t>Reduced turnover</a:t>
            </a:r>
          </a:p>
          <a:p>
            <a:pPr lvl="2"/>
            <a:r>
              <a:rPr lang="en-US" sz="2900" dirty="0" smtClean="0"/>
              <a:t>Increased productivity</a:t>
            </a:r>
          </a:p>
          <a:p>
            <a:pPr lvl="2"/>
            <a:r>
              <a:rPr lang="en-US" sz="2900" dirty="0" smtClean="0"/>
              <a:t>Enhanced profitability and market value</a:t>
            </a:r>
          </a:p>
          <a:p>
            <a:pPr lvl="2"/>
            <a:r>
              <a:rPr lang="en-US" sz="2900" dirty="0" smtClean="0"/>
              <a:t>High quality and highly motivated workforce</a:t>
            </a:r>
          </a:p>
          <a:p>
            <a:r>
              <a:rPr lang="en-US" dirty="0" smtClean="0"/>
              <a:t>Measures </a:t>
            </a:r>
            <a:r>
              <a:rPr lang="en-US" dirty="0"/>
              <a:t>of HR Effectiveness</a:t>
            </a:r>
          </a:p>
          <a:p>
            <a:pPr lvl="1"/>
            <a:r>
              <a:rPr lang="en-US" dirty="0"/>
              <a:t>HR expense per employee</a:t>
            </a:r>
          </a:p>
          <a:p>
            <a:pPr lvl="1"/>
            <a:r>
              <a:rPr lang="en-US" dirty="0"/>
              <a:t>Compensation as a percent of expenses</a:t>
            </a:r>
          </a:p>
          <a:p>
            <a:pPr lvl="1"/>
            <a:r>
              <a:rPr lang="en-US" dirty="0"/>
              <a:t>HR department expense as a percent of total expenses</a:t>
            </a:r>
          </a:p>
          <a:p>
            <a:pPr lvl="1"/>
            <a:r>
              <a:rPr lang="en-US" dirty="0"/>
              <a:t>Cost of hires</a:t>
            </a:r>
          </a:p>
          <a:p>
            <a:pPr lvl="1"/>
            <a:r>
              <a:rPr lang="en-US" dirty="0"/>
              <a:t>Turnover rates</a:t>
            </a:r>
          </a:p>
          <a:p>
            <a:pPr lvl="1"/>
            <a:r>
              <a:rPr lang="en-US" dirty="0"/>
              <a:t>Absenteeism </a:t>
            </a:r>
            <a:r>
              <a:rPr lang="en-US" dirty="0" smtClean="0"/>
              <a:t>rates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E2F31C-2795-489F-964E-72D75FEFA98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HR Scorecard Approach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HR scorecard</a:t>
            </a:r>
          </a:p>
          <a:p>
            <a:pPr lvl="1"/>
            <a:r>
              <a:rPr lang="en-US" dirty="0"/>
              <a:t>Measures the HR function’s effectiveness and efficiency in producing employee behaviors needed to achieve the company’s strategic goals.</a:t>
            </a:r>
          </a:p>
          <a:p>
            <a:r>
              <a:rPr lang="en-US" dirty="0"/>
              <a:t>Creating an HR scorecard</a:t>
            </a:r>
          </a:p>
          <a:p>
            <a:pPr lvl="1"/>
            <a:r>
              <a:rPr lang="en-US" dirty="0"/>
              <a:t>Must know what the company’s strategy </a:t>
            </a:r>
            <a:r>
              <a:rPr lang="en-US" dirty="0" smtClean="0"/>
              <a:t>is</a:t>
            </a:r>
            <a:endParaRPr lang="en-US" dirty="0"/>
          </a:p>
          <a:p>
            <a:pPr lvl="1"/>
            <a:r>
              <a:rPr lang="en-US" dirty="0"/>
              <a:t>Must understand the causal links between HR activities, employee behaviors, organizational outcomes, and the organization’s </a:t>
            </a:r>
            <a:r>
              <a:rPr lang="en-US" dirty="0" smtClean="0"/>
              <a:t>performance</a:t>
            </a:r>
            <a:endParaRPr lang="en-US" dirty="0"/>
          </a:p>
          <a:p>
            <a:pPr lvl="1"/>
            <a:r>
              <a:rPr lang="en-US" dirty="0">
                <a:latin typeface="+mj-lt"/>
              </a:rPr>
              <a:t>Must have </a:t>
            </a:r>
            <a:r>
              <a:rPr lang="en-US" dirty="0" smtClean="0">
                <a:latin typeface="+mj-lt"/>
              </a:rPr>
              <a:t>quantitative standards or metrics </a:t>
            </a:r>
            <a:r>
              <a:rPr lang="en-US" dirty="0">
                <a:latin typeface="+mj-lt"/>
              </a:rPr>
              <a:t>to measure all the activities and results </a:t>
            </a:r>
            <a:r>
              <a:rPr lang="en-US" dirty="0" smtClean="0">
                <a:latin typeface="+mj-lt"/>
              </a:rPr>
              <a:t>involved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5E5957-6D55-48F1-97F6-3F6031E27B0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8093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/>
              <a:t>HR Performance and Benchmarking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Benchmarking</a:t>
            </a:r>
          </a:p>
          <a:p>
            <a:pPr lvl="1"/>
            <a:r>
              <a:rPr lang="en-US" dirty="0"/>
              <a:t>Comparing specific measures of performance against data on those measures in other “best practice” organizations</a:t>
            </a:r>
          </a:p>
          <a:p>
            <a:r>
              <a:rPr lang="en-US" dirty="0"/>
              <a:t>Common Benchmarks</a:t>
            </a:r>
          </a:p>
          <a:p>
            <a:pPr lvl="1"/>
            <a:r>
              <a:rPr lang="en-US" dirty="0"/>
              <a:t>Total compensation as a percentage of net </a:t>
            </a:r>
            <a:r>
              <a:rPr lang="en-US" dirty="0" smtClean="0"/>
              <a:t>income</a:t>
            </a:r>
            <a:endParaRPr lang="en-US" dirty="0"/>
          </a:p>
          <a:p>
            <a:pPr lvl="1"/>
            <a:r>
              <a:rPr lang="en-US" dirty="0"/>
              <a:t>Percent of management positions filled internally</a:t>
            </a:r>
          </a:p>
          <a:p>
            <a:pPr lvl="1"/>
            <a:r>
              <a:rPr lang="en-US" dirty="0"/>
              <a:t>Dollar sales per employee</a:t>
            </a:r>
          </a:p>
          <a:p>
            <a:pPr lvl="1"/>
            <a:r>
              <a:rPr lang="en-US" dirty="0"/>
              <a:t>Benefits as a percentage of payroll cost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1E43EC-8E6E-4E28-B0F9-EFEFB5D913A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85026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/>
              <a:t>Human Resource Information Systems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Human resource information systems (HRIS)</a:t>
            </a:r>
          </a:p>
          <a:p>
            <a:pPr lvl="1"/>
            <a:r>
              <a:rPr lang="en-US" dirty="0"/>
              <a:t>An integrated system of hardware, software, and databases designed to provide information used in HR decision making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Automation of payroll and benefit activities</a:t>
            </a:r>
            <a:endParaRPr lang="en-US" dirty="0"/>
          </a:p>
          <a:p>
            <a:pPr lvl="1"/>
            <a:r>
              <a:rPr lang="en-US" dirty="0"/>
              <a:t>Benefits of HRIS</a:t>
            </a:r>
          </a:p>
          <a:p>
            <a:pPr lvl="2"/>
            <a:r>
              <a:rPr lang="en-US" dirty="0"/>
              <a:t>Administrative and operational efficiency in compiling HR data</a:t>
            </a:r>
          </a:p>
          <a:p>
            <a:pPr lvl="2"/>
            <a:r>
              <a:rPr lang="en-US" dirty="0"/>
              <a:t>Availability of data for effective HR strategic </a:t>
            </a:r>
            <a:r>
              <a:rPr lang="en-US" dirty="0" smtClean="0"/>
              <a:t>planning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BE21E2-69EA-46BB-A335-DD843290552F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86054" name="Picture 6" descr="C:\My Documents\PowerPoint Files\Books\South-Western\HRM10e\HRM10e GIFS\02-1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28600"/>
            <a:ext cx="6629399" cy="6210300"/>
          </a:xfrm>
          <a:prstGeom prst="rect">
            <a:avLst/>
          </a:prstGeom>
          <a:noFill/>
        </p:spPr>
      </p:pic>
      <p:sp>
        <p:nvSpPr>
          <p:cNvPr id="386050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2590800" cy="1295400"/>
          </a:xfrm>
          <a:ln/>
        </p:spPr>
        <p:txBody>
          <a:bodyPr/>
          <a:lstStyle/>
          <a:p>
            <a:r>
              <a:rPr lang="en-US" sz="2000" i="1"/>
              <a:t> Uses of an HR Information System (HRIS)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dirty="0" smtClean="0"/>
              <a:t>Plans to manage Human Resource Surplus or shortage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Assessing HR effectiveness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HR performance and Benchmarking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Human Resource Information Systems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 lvl="0">
              <a:buNone/>
            </a:pPr>
            <a:r>
              <a:rPr lang="en-US" sz="2800" dirty="0" smtClean="0"/>
              <a:t>Fundamentals </a:t>
            </a:r>
            <a:r>
              <a:rPr lang="en-US" sz="2800" dirty="0"/>
              <a:t>of Human </a:t>
            </a:r>
            <a:r>
              <a:rPr lang="en-US" sz="2800" dirty="0" smtClean="0"/>
              <a:t>Resource Management 	</a:t>
            </a:r>
            <a:r>
              <a:rPr lang="en-US" sz="2400" dirty="0" smtClean="0"/>
              <a:t>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, John R. Hollenbeck, Barry </a:t>
            </a:r>
            <a:r>
              <a:rPr lang="en-US" sz="2400" dirty="0" err="1" smtClean="0"/>
              <a:t>Gerhart</a:t>
            </a:r>
            <a:r>
              <a:rPr lang="en-US" sz="2400" dirty="0" smtClean="0"/>
              <a:t>, &amp; 	Patrick M. Wright: McGraw-Hill, New York</a:t>
            </a:r>
            <a:endParaRPr lang="en-US" sz="2400" dirty="0"/>
          </a:p>
          <a:p>
            <a:pPr lvl="0">
              <a:buNone/>
            </a:pPr>
            <a:r>
              <a:rPr lang="en-US" sz="2800" dirty="0" smtClean="0"/>
              <a:t>A Framework for Human Resource Management (6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400" dirty="0" smtClean="0"/>
              <a:t>Gary </a:t>
            </a:r>
            <a:r>
              <a:rPr lang="en-US" sz="2400" dirty="0" err="1" smtClean="0"/>
              <a:t>Dessler</a:t>
            </a:r>
            <a:r>
              <a:rPr lang="en-US" sz="2400" dirty="0" smtClean="0"/>
              <a:t>: Dorling Kindersley, India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775</Words>
  <Application>Microsoft Office PowerPoint</Application>
  <PresentationFormat>On-screen Show (4:3)</PresentationFormat>
  <Paragraphs>191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Advances in Human Resource Development and Management</vt:lpstr>
      <vt:lpstr>Recap of Lecture 2</vt:lpstr>
      <vt:lpstr>Contents of Lecture 3</vt:lpstr>
      <vt:lpstr>Managing Human Resource  Surplus or Shortage</vt:lpstr>
      <vt:lpstr>Managing Human Resource  Surplus</vt:lpstr>
      <vt:lpstr>Options for Reducing a Surplus</vt:lpstr>
      <vt:lpstr>Managing Human Resource  Surplus</vt:lpstr>
      <vt:lpstr>Managing Human Resource Surplus</vt:lpstr>
      <vt:lpstr>Doing Layoffs and Downsizing… Well</vt:lpstr>
      <vt:lpstr>Managing Human Resource Shortage</vt:lpstr>
      <vt:lpstr>Managing Human Resource Shortage</vt:lpstr>
      <vt:lpstr>Managing Human Resource Shortage</vt:lpstr>
      <vt:lpstr> HR Strategies for Addressing a Labor Shortage or Surplus</vt:lpstr>
      <vt:lpstr>Assessing HR Effectiveness</vt:lpstr>
      <vt:lpstr>The HR Scorecard Approach</vt:lpstr>
      <vt:lpstr>HR Performance and Benchmarking</vt:lpstr>
      <vt:lpstr>Human Resource Information Systems</vt:lpstr>
      <vt:lpstr> Uses of an HR Information System (HRIS)</vt:lpstr>
      <vt:lpstr>Summary of Lecture 3</vt:lpstr>
      <vt:lpstr>Reference books</vt:lpstr>
      <vt:lpstr>Slide 21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40</cp:revision>
  <dcterms:created xsi:type="dcterms:W3CDTF">2013-05-29T05:42:39Z</dcterms:created>
  <dcterms:modified xsi:type="dcterms:W3CDTF">2013-06-01T15:01:33Z</dcterms:modified>
</cp:coreProperties>
</file>