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7" r:id="rId2"/>
    <p:sldId id="280" r:id="rId3"/>
    <p:sldId id="259" r:id="rId4"/>
    <p:sldId id="388" r:id="rId5"/>
    <p:sldId id="411" r:id="rId6"/>
    <p:sldId id="389" r:id="rId7"/>
    <p:sldId id="390" r:id="rId8"/>
    <p:sldId id="391" r:id="rId9"/>
    <p:sldId id="392" r:id="rId10"/>
    <p:sldId id="393" r:id="rId11"/>
    <p:sldId id="394" r:id="rId12"/>
    <p:sldId id="395" r:id="rId13"/>
    <p:sldId id="396" r:id="rId14"/>
    <p:sldId id="397" r:id="rId15"/>
    <p:sldId id="398" r:id="rId16"/>
    <p:sldId id="399" r:id="rId17"/>
    <p:sldId id="400" r:id="rId18"/>
    <p:sldId id="401" r:id="rId19"/>
    <p:sldId id="415" r:id="rId20"/>
    <p:sldId id="412" r:id="rId21"/>
    <p:sldId id="416" r:id="rId22"/>
    <p:sldId id="414" r:id="rId23"/>
    <p:sldId id="410" r:id="rId24"/>
    <p:sldId id="321" r:id="rId25"/>
    <p:sldId id="374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859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0976B92-D470-4486-860A-0F62CA920009}" type="slidenum">
              <a:rPr lang="en-US"/>
              <a:pPr/>
              <a:t>4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3DB924-42AE-46D7-A842-E8D6ADF8266E}" type="slidenum">
              <a:rPr lang="en-US"/>
              <a:pPr/>
              <a:t>6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74B662-7CD1-45EC-9A49-21D5BD86C598}" type="slidenum">
              <a:rPr lang="en-US"/>
              <a:pPr/>
              <a:t>7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EE4B42-B0E8-426F-B210-460AB8B6BD10}" type="slidenum">
              <a:rPr lang="en-US"/>
              <a:pPr/>
              <a:t>8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5C91B4-5798-41D1-8555-AAFC015A9AB9}" type="slidenum">
              <a:rPr lang="en-US"/>
              <a:pPr/>
              <a:t>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7BD63C-FAEB-4AFB-B320-916A7D423EDB}" type="slidenum">
              <a:rPr lang="en-US"/>
              <a:pPr/>
              <a:t>10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D390E5-BC27-4086-A102-79D5777B301A}" type="slidenum">
              <a:rPr lang="en-US"/>
              <a:pPr/>
              <a:t>11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C80099-12F4-4261-ACE8-1348F22166B3}" type="slidenum">
              <a:rPr lang="en-US"/>
              <a:pPr/>
              <a:t>12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7C1E82-A34A-4F8E-86B2-C248C325133C}" type="slidenum">
              <a:rPr lang="en-US"/>
              <a:pPr/>
              <a:t>13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5B1CE4-E8FA-4C1E-A24C-0E0B71A07D0A}" type="slidenum">
              <a:rPr lang="en-US"/>
              <a:pPr/>
              <a:t>14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962BD7-B1E9-425A-B12B-AB7530311E6F}" type="slidenum">
              <a:rPr lang="en-US"/>
              <a:pPr/>
              <a:t>15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8C08B2-AAD3-4A9C-9309-D37B50A31434}" type="slidenum">
              <a:rPr lang="en-US"/>
              <a:pPr/>
              <a:t>16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AFBDE5-8E40-4F4D-A082-23B08A60A827}" type="slidenum">
              <a:rPr lang="en-US"/>
              <a:pPr/>
              <a:t>17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801C94B-65E1-493D-9378-D7E50D3DF8D2}" type="slidenum">
              <a:rPr lang="en-US"/>
              <a:pPr/>
              <a:t>18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6DE444-A317-45F8-8F5C-B24B2038EFFA}" type="slidenum">
              <a:rPr lang="en-US"/>
              <a:pPr/>
              <a:t>22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F48CD8-923B-4E5A-8071-0A8D3943B46E}" type="slidenum">
              <a:rPr lang="en-US"/>
              <a:pPr/>
              <a:t>23</a:t>
            </a:fld>
            <a:endParaRPr lang="en-US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39306-DEBE-4DF9-A4B7-1C92585DE93A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8D0EE-28DB-43DA-9753-F72945F52B3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0D909-D6DA-4DE9-8883-1B69116B0277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929F8B-89AA-4E44-B46E-C715392B51A4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7F96E-A54E-4DDB-8767-241AA5582D5C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0B328-80F9-46D8-ABA0-EF813B3CA84F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C7576-8618-41CA-A166-5EFC84603B0A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D5901-7DF8-4436-99AB-FDB9D7E9B527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48C66-2AC7-49BA-A1B4-A52942F1FBD8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2B149-7ABD-47F3-827D-2475E5856ADF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1EB2F-27C5-4EF5-BF92-E2606056AF78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6C941-DB12-405D-96FC-930960F9698D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29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Payoff of Training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Why Do HRD Programs Fail to Add Value?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Process Model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Effectiveness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HRD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Purposes of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Models and Frameworks of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Comparing Evaluation Frameworks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Lecture 29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8077200" cy="4678363"/>
          </a:xfrm>
          <a:noFill/>
          <a:ln>
            <a:noFill/>
          </a:ln>
        </p:spPr>
        <p:txBody>
          <a:bodyPr anchor="t" anchorCtr="0"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Data Collection for HRD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Advantages and Limitations of Various 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Choosing 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Type of Data Used/Needed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Use of Self-Report Data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Research Design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800" dirty="0" smtClean="0"/>
              <a:t>Ethical Issues Concerning Evaluation Research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69E6A5-0AA2-43BB-91E4-C5E74ECB02AE}" type="slidenum">
              <a:rPr lang="en-US"/>
              <a:pPr/>
              <a:t>4</a:t>
            </a:fld>
            <a:endParaRPr lang="en-US"/>
          </a:p>
        </p:txBody>
      </p:sp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Data Collection for HRD Evaluation</a:t>
            </a:r>
          </a:p>
        </p:txBody>
      </p:sp>
      <p:sp>
        <p:nvSpPr>
          <p:cNvPr id="2048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001000" cy="4525963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en-US" dirty="0" smtClean="0"/>
              <a:t>Evaluation efforts require the collection of data to provide decision makers with facts and judgments upon which they can base their decisions.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en-US" dirty="0" smtClean="0"/>
              <a:t>Three important aspects of providing information for HRD evaluation include: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Data Collection Methods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Types of Data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Self-report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Data Collection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Clr>
                <a:schemeClr val="tx1"/>
              </a:buClr>
            </a:pPr>
            <a:r>
              <a:rPr lang="en-US" dirty="0" smtClean="0"/>
              <a:t>Interviews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Questionnaires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Direct observation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Written tests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Simulation/Performance tests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Archival performance data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150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D14092C-B18D-46FD-BB8D-FFBA3F7935E0}" type="slidenum">
              <a:rPr lang="en-US"/>
              <a:pPr/>
              <a:t>6</a:t>
            </a:fld>
            <a:endParaRPr lang="en-US"/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Interviews</a:t>
            </a:r>
          </a:p>
        </p:txBody>
      </p:sp>
      <p:sp>
        <p:nvSpPr>
          <p:cNvPr id="2150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r>
              <a:rPr lang="en-US" u="sng" dirty="0" smtClean="0"/>
              <a:t>Advantages</a:t>
            </a:r>
            <a:r>
              <a:rPr lang="en-US" dirty="0" smtClean="0"/>
              <a:t>: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Flexible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Opportunity for clarification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Depth possible</a:t>
            </a:r>
          </a:p>
          <a:p>
            <a:pPr eaLnBrk="1" hangingPunct="1">
              <a:buClr>
                <a:schemeClr val="tx1"/>
              </a:buClr>
            </a:pPr>
            <a:r>
              <a:rPr lang="en-US" dirty="0" smtClean="0"/>
              <a:t>Personal contact</a:t>
            </a:r>
          </a:p>
        </p:txBody>
      </p:sp>
      <p:sp>
        <p:nvSpPr>
          <p:cNvPr id="21510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dirty="0" smtClean="0"/>
              <a:t>Limitations:</a:t>
            </a:r>
          </a:p>
          <a:p>
            <a:pPr eaLnBrk="1" hangingPunct="1"/>
            <a:r>
              <a:rPr lang="en-US" dirty="0" smtClean="0"/>
              <a:t>High reactive effects</a:t>
            </a:r>
          </a:p>
          <a:p>
            <a:pPr eaLnBrk="1" hangingPunct="1"/>
            <a:r>
              <a:rPr lang="en-US" dirty="0" smtClean="0"/>
              <a:t>High cost</a:t>
            </a:r>
          </a:p>
          <a:p>
            <a:pPr eaLnBrk="1" hangingPunct="1"/>
            <a:r>
              <a:rPr lang="en-US" dirty="0" smtClean="0"/>
              <a:t>Face-to-face threat potential</a:t>
            </a:r>
          </a:p>
          <a:p>
            <a:pPr eaLnBrk="1" hangingPunct="1"/>
            <a:r>
              <a:rPr lang="en-US" dirty="0" smtClean="0"/>
              <a:t>Labor intensive</a:t>
            </a:r>
          </a:p>
          <a:p>
            <a:pPr eaLnBrk="1" hangingPunct="1"/>
            <a:r>
              <a:rPr lang="en-US" dirty="0" smtClean="0"/>
              <a:t>Trained interviewers needed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253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F10217-6526-4FE3-969E-8CD6BD9CF38C}" type="slidenum">
              <a:rPr lang="en-US"/>
              <a:pPr/>
              <a:t>7</a:t>
            </a:fld>
            <a:endParaRPr lang="en-US"/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Questionnaires</a:t>
            </a:r>
          </a:p>
        </p:txBody>
      </p:sp>
      <p:sp>
        <p:nvSpPr>
          <p:cNvPr id="2253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dirty="0" smtClean="0"/>
              <a:t>Advantages</a:t>
            </a:r>
            <a:r>
              <a:rPr lang="en-US" dirty="0" smtClean="0"/>
              <a:t>:</a:t>
            </a:r>
          </a:p>
          <a:p>
            <a:pPr eaLnBrk="1" hangingPunct="1"/>
            <a:r>
              <a:rPr lang="en-US" dirty="0" smtClean="0"/>
              <a:t>Low cost to administer</a:t>
            </a:r>
          </a:p>
          <a:p>
            <a:r>
              <a:rPr lang="en-US" dirty="0" smtClean="0"/>
              <a:t>Anonymity possible</a:t>
            </a:r>
          </a:p>
          <a:p>
            <a:pPr eaLnBrk="1" hangingPunct="1"/>
            <a:r>
              <a:rPr lang="en-US" dirty="0" smtClean="0"/>
              <a:t>Honesty increased if anonymous</a:t>
            </a:r>
          </a:p>
          <a:p>
            <a:pPr eaLnBrk="1" hangingPunct="1"/>
            <a:r>
              <a:rPr lang="en-US" dirty="0" smtClean="0"/>
              <a:t>Respondent sets the pace</a:t>
            </a:r>
          </a:p>
          <a:p>
            <a:pPr eaLnBrk="1" hangingPunct="1"/>
            <a:r>
              <a:rPr lang="en-US" dirty="0" smtClean="0"/>
              <a:t>Variety of options</a:t>
            </a:r>
          </a:p>
        </p:txBody>
      </p:sp>
      <p:sp>
        <p:nvSpPr>
          <p:cNvPr id="22534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u="sng" dirty="0" smtClean="0"/>
              <a:t>Limitations</a:t>
            </a:r>
            <a:r>
              <a:rPr lang="en-US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Possible inaccurate data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On-job responding conditions not controlled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Uncontrolled return rate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355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659BFDD-9751-4482-91E7-40FADD76C2A2}" type="slidenum">
              <a:rPr lang="en-US"/>
              <a:pPr/>
              <a:t>8</a:t>
            </a:fld>
            <a:endParaRPr lang="en-US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Direct Observation</a:t>
            </a:r>
          </a:p>
        </p:txBody>
      </p:sp>
      <p:sp>
        <p:nvSpPr>
          <p:cNvPr id="2355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smtClean="0"/>
              <a:t>Advantages</a:t>
            </a:r>
            <a:r>
              <a:rPr lang="en-US" smtClean="0"/>
              <a:t>:</a:t>
            </a:r>
          </a:p>
          <a:p>
            <a:pPr eaLnBrk="1" hangingPunct="1"/>
            <a:r>
              <a:rPr lang="en-US" smtClean="0"/>
              <a:t>Nonthreatening</a:t>
            </a:r>
          </a:p>
          <a:p>
            <a:pPr eaLnBrk="1" hangingPunct="1"/>
            <a:r>
              <a:rPr lang="en-US" smtClean="0"/>
              <a:t>Excellent way to measure behavior change</a:t>
            </a:r>
          </a:p>
        </p:txBody>
      </p:sp>
      <p:sp>
        <p:nvSpPr>
          <p:cNvPr id="23558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smtClean="0"/>
              <a:t>Limitations</a:t>
            </a:r>
            <a:r>
              <a:rPr lang="en-US" smtClean="0"/>
              <a:t>:</a:t>
            </a:r>
          </a:p>
          <a:p>
            <a:pPr eaLnBrk="1" hangingPunct="1"/>
            <a:r>
              <a:rPr lang="en-US" smtClean="0"/>
              <a:t>Possibly disruptive</a:t>
            </a:r>
          </a:p>
          <a:p>
            <a:pPr eaLnBrk="1" hangingPunct="1"/>
            <a:r>
              <a:rPr lang="en-US" smtClean="0"/>
              <a:t>Reactive effects are possible</a:t>
            </a:r>
          </a:p>
          <a:p>
            <a:pPr eaLnBrk="1" hangingPunct="1"/>
            <a:r>
              <a:rPr lang="en-US" smtClean="0"/>
              <a:t>May be unreliable</a:t>
            </a:r>
          </a:p>
          <a:p>
            <a:pPr eaLnBrk="1" hangingPunct="1"/>
            <a:r>
              <a:rPr lang="en-US" smtClean="0"/>
              <a:t>Need trained observers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457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DB32B19-77F4-47DB-BFB1-1B21CE0AB125}" type="slidenum">
              <a:rPr lang="en-US"/>
              <a:pPr/>
              <a:t>9</a:t>
            </a:fld>
            <a:endParaRPr lang="en-US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Written Tests</a:t>
            </a:r>
          </a:p>
        </p:txBody>
      </p:sp>
      <p:sp>
        <p:nvSpPr>
          <p:cNvPr id="2458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dirty="0" smtClean="0"/>
              <a:t>Advantages</a:t>
            </a:r>
            <a:r>
              <a:rPr lang="en-US" dirty="0" smtClean="0"/>
              <a:t>:</a:t>
            </a:r>
          </a:p>
          <a:p>
            <a:pPr eaLnBrk="1" hangingPunct="1"/>
            <a:r>
              <a:rPr lang="en-US" dirty="0" smtClean="0"/>
              <a:t>Low purchase cost</a:t>
            </a:r>
          </a:p>
          <a:p>
            <a:r>
              <a:rPr lang="en-US" dirty="0" smtClean="0"/>
              <a:t>Easily administered</a:t>
            </a:r>
          </a:p>
          <a:p>
            <a:pPr eaLnBrk="1" hangingPunct="1"/>
            <a:r>
              <a:rPr lang="en-US" dirty="0" smtClean="0"/>
              <a:t>Readily scored</a:t>
            </a:r>
          </a:p>
          <a:p>
            <a:pPr eaLnBrk="1" hangingPunct="1"/>
            <a:r>
              <a:rPr lang="en-US" dirty="0" smtClean="0"/>
              <a:t>Quickly processed</a:t>
            </a:r>
          </a:p>
          <a:p>
            <a:pPr eaLnBrk="1" hangingPunct="1"/>
            <a:r>
              <a:rPr lang="en-US" dirty="0" smtClean="0"/>
              <a:t>Wide sampling possible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24582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u="sng" dirty="0" smtClean="0"/>
              <a:t>Limitations</a:t>
            </a:r>
            <a:r>
              <a:rPr lang="en-US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May be threatening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Possibly no relation to job performance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Measures only cognitive learning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Reliance on norms may distort individual performance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560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DEC827-5E39-4BF4-A5F2-A11F7049087D}" type="slidenum">
              <a:rPr lang="en-US"/>
              <a:pPr/>
              <a:t>10</a:t>
            </a:fld>
            <a:endParaRPr lang="en-US"/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Simulation/Performance Tests</a:t>
            </a:r>
          </a:p>
        </p:txBody>
      </p:sp>
      <p:sp>
        <p:nvSpPr>
          <p:cNvPr id="2560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smtClean="0"/>
              <a:t>Advantages</a:t>
            </a:r>
            <a:r>
              <a:rPr lang="en-US" smtClean="0"/>
              <a:t>:</a:t>
            </a:r>
          </a:p>
          <a:p>
            <a:pPr eaLnBrk="1" hangingPunct="1"/>
            <a:r>
              <a:rPr lang="en-US" smtClean="0"/>
              <a:t>Reliable</a:t>
            </a:r>
          </a:p>
          <a:p>
            <a:pPr eaLnBrk="1" hangingPunct="1"/>
            <a:r>
              <a:rPr lang="en-US" smtClean="0"/>
              <a:t>Objective</a:t>
            </a:r>
          </a:p>
          <a:p>
            <a:pPr eaLnBrk="1" hangingPunct="1"/>
            <a:r>
              <a:rPr lang="en-US" smtClean="0"/>
              <a:t>Close relation to job performance</a:t>
            </a:r>
          </a:p>
          <a:p>
            <a:pPr eaLnBrk="1" hangingPunct="1"/>
            <a:r>
              <a:rPr lang="en-US" smtClean="0"/>
              <a:t>Includes cognitive, psychomotor and affective domains</a:t>
            </a:r>
          </a:p>
          <a:p>
            <a:pPr eaLnBrk="1" hangingPunct="1"/>
            <a:endParaRPr lang="en-US" smtClean="0"/>
          </a:p>
        </p:txBody>
      </p:sp>
      <p:sp>
        <p:nvSpPr>
          <p:cNvPr id="25606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dirty="0" smtClean="0"/>
              <a:t>Limitations</a:t>
            </a:r>
            <a:r>
              <a:rPr lang="en-US" dirty="0" smtClean="0"/>
              <a:t>:</a:t>
            </a:r>
          </a:p>
          <a:p>
            <a:pPr eaLnBrk="1" hangingPunct="1"/>
            <a:r>
              <a:rPr lang="en-US" dirty="0" smtClean="0"/>
              <a:t>Time consuming</a:t>
            </a:r>
          </a:p>
          <a:p>
            <a:pPr eaLnBrk="1" hangingPunct="1"/>
            <a:r>
              <a:rPr lang="en-US" dirty="0" smtClean="0"/>
              <a:t>Simulations often difficult to create</a:t>
            </a:r>
          </a:p>
          <a:p>
            <a:pPr eaLnBrk="1" hangingPunct="1"/>
            <a:r>
              <a:rPr lang="en-US" dirty="0" smtClean="0"/>
              <a:t>High costs of development and use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66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DC899B-9A61-41A0-BC8B-A39DA56BA9F1}" type="slidenum">
              <a:rPr lang="en-US"/>
              <a:pPr/>
              <a:t>11</a:t>
            </a:fld>
            <a:endParaRPr lang="en-US"/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Archival Performance Data</a:t>
            </a:r>
          </a:p>
        </p:txBody>
      </p:sp>
      <p:sp>
        <p:nvSpPr>
          <p:cNvPr id="2662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u="sng" dirty="0" smtClean="0"/>
              <a:t>Advantages</a:t>
            </a:r>
            <a:r>
              <a:rPr lang="en-US" dirty="0" smtClean="0"/>
              <a:t>:</a:t>
            </a:r>
          </a:p>
          <a:p>
            <a:pPr eaLnBrk="1" hangingPunct="1"/>
            <a:r>
              <a:rPr lang="en-US" dirty="0" smtClean="0"/>
              <a:t>Reliable</a:t>
            </a:r>
          </a:p>
          <a:p>
            <a:pPr eaLnBrk="1" hangingPunct="1"/>
            <a:r>
              <a:rPr lang="en-US" dirty="0" smtClean="0"/>
              <a:t>Objective</a:t>
            </a:r>
          </a:p>
          <a:p>
            <a:pPr eaLnBrk="1" hangingPunct="1"/>
            <a:r>
              <a:rPr lang="en-US" dirty="0" smtClean="0"/>
              <a:t>Job-based</a:t>
            </a:r>
          </a:p>
          <a:p>
            <a:pPr eaLnBrk="1" hangingPunct="1"/>
            <a:r>
              <a:rPr lang="en-US" dirty="0" smtClean="0"/>
              <a:t>Easy to review</a:t>
            </a:r>
          </a:p>
          <a:p>
            <a:pPr eaLnBrk="1" hangingPunct="1"/>
            <a:r>
              <a:rPr lang="en-US" dirty="0" smtClean="0"/>
              <a:t>Minimal reactive effects</a:t>
            </a:r>
          </a:p>
        </p:txBody>
      </p:sp>
      <p:sp>
        <p:nvSpPr>
          <p:cNvPr id="26630" name="Rectangle 4" descr="Rectangle: Click to edit Master text styles&#10;Second level&#10;Third level&#10;Fourth level&#10;Fifth level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u="sng" dirty="0" smtClean="0"/>
              <a:t>Limitations</a:t>
            </a:r>
            <a:r>
              <a:rPr lang="en-US" dirty="0" smtClean="0"/>
              <a:t>: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Lack of knowledge of criteria for keeping/ discarding records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Information system discrepancies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Indirect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Need conversion to usable from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Records prepared for other purposes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765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5FF5C78-CA96-4BF2-B689-BAD9F178D65D}" type="slidenum">
              <a:rPr lang="en-US"/>
              <a:pPr/>
              <a:t>12</a:t>
            </a:fld>
            <a:endParaRPr lang="en-US"/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Choosing Data Collection Methods</a:t>
            </a:r>
          </a:p>
        </p:txBody>
      </p:sp>
      <p:sp>
        <p:nvSpPr>
          <p:cNvPr id="2765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>
          <a:xfrm>
            <a:off x="838200" y="1905000"/>
            <a:ext cx="7351713" cy="4114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Reliability</a:t>
            </a:r>
          </a:p>
          <a:p>
            <a:pPr lvl="1">
              <a:buNone/>
            </a:pPr>
            <a:r>
              <a:rPr lang="en-US" sz="2400" dirty="0" smtClean="0"/>
              <a:t>Consistency of results, and freedom from error and bias in a data collection method</a:t>
            </a:r>
          </a:p>
          <a:p>
            <a:pPr eaLnBrk="1" hangingPunct="1">
              <a:lnSpc>
                <a:spcPct val="110000"/>
              </a:lnSpc>
            </a:pPr>
            <a:r>
              <a:rPr lang="en-US" sz="2800" dirty="0" smtClean="0"/>
              <a:t>Validity</a:t>
            </a:r>
          </a:p>
          <a:p>
            <a:pPr lvl="1" eaLnBrk="1" hangingPunct="1">
              <a:buNone/>
            </a:pPr>
            <a:r>
              <a:rPr lang="en-US" sz="2400" dirty="0" smtClean="0"/>
              <a:t>Does the data collection method actually measure what we want it to measure?</a:t>
            </a:r>
          </a:p>
          <a:p>
            <a:pPr eaLnBrk="1" hangingPunct="1">
              <a:lnSpc>
                <a:spcPct val="110000"/>
              </a:lnSpc>
            </a:pPr>
            <a:r>
              <a:rPr lang="en-US" sz="2800" dirty="0" smtClean="0"/>
              <a:t>Practicality</a:t>
            </a:r>
          </a:p>
          <a:p>
            <a:pPr lvl="1" eaLnBrk="1" hangingPunct="1">
              <a:buNone/>
            </a:pPr>
            <a:r>
              <a:rPr lang="en-US" sz="2400" dirty="0" smtClean="0"/>
              <a:t>Does it make sense in terms of the resources used to get the data?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867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233FDF-2EDB-4D9B-9078-B4759480615C}" type="slidenum">
              <a:rPr lang="en-US"/>
              <a:pPr/>
              <a:t>13</a:t>
            </a:fld>
            <a:endParaRPr lang="en-US"/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Type of Data Used/Needed</a:t>
            </a:r>
          </a:p>
        </p:txBody>
      </p:sp>
      <p:sp>
        <p:nvSpPr>
          <p:cNvPr id="2867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Individual performance</a:t>
            </a:r>
          </a:p>
          <a:p>
            <a:pPr eaLnBrk="1" hangingPunct="1"/>
            <a:r>
              <a:rPr lang="en-US" dirty="0" err="1" smtClean="0"/>
              <a:t>Systemwide</a:t>
            </a:r>
            <a:r>
              <a:rPr lang="en-US" dirty="0" smtClean="0"/>
              <a:t> performance</a:t>
            </a:r>
          </a:p>
          <a:p>
            <a:pPr eaLnBrk="1" hangingPunct="1"/>
            <a:r>
              <a:rPr lang="en-US" dirty="0" smtClean="0"/>
              <a:t>Economic performance</a:t>
            </a:r>
          </a:p>
          <a:p>
            <a:pPr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2969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E94B3A5-2020-45AC-8562-DA41BECFA48C}" type="slidenum">
              <a:rPr lang="en-US"/>
              <a:pPr/>
              <a:t>14</a:t>
            </a:fld>
            <a:endParaRPr lang="en-US"/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Individual Performance Data</a:t>
            </a:r>
          </a:p>
        </p:txBody>
      </p:sp>
      <p:sp>
        <p:nvSpPr>
          <p:cNvPr id="29701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Individual performance data emphasize the individual trainee’s knowledge and behaviors.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Test scores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Performance quantity, quality, and timeliness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Attendance records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Attitudes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3072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C952C05-90D7-47F4-8FA1-EBE9E5F36454}" type="slidenum">
              <a:rPr lang="en-US"/>
              <a:pPr/>
              <a:t>15</a:t>
            </a:fld>
            <a:endParaRPr lang="en-US"/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Systemwide Performance Data</a:t>
            </a:r>
          </a:p>
        </p:txBody>
      </p:sp>
      <p:sp>
        <p:nvSpPr>
          <p:cNvPr id="3072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None/>
            </a:pPr>
            <a:r>
              <a:rPr lang="en-US" dirty="0" smtClean="0"/>
              <a:t>	System wide performance data concern the team, division, or business unit in which the HRD program was conducted and could include data concerning the entire organization.</a:t>
            </a:r>
          </a:p>
          <a:p>
            <a:pPr eaLnBrk="1" hangingPunct="1">
              <a:buNone/>
            </a:pPr>
            <a:endParaRPr lang="en-US" dirty="0" smtClean="0"/>
          </a:p>
          <a:p>
            <a:pPr lvl="1"/>
            <a:r>
              <a:rPr lang="en-US" dirty="0" smtClean="0"/>
              <a:t>Productivity</a:t>
            </a:r>
          </a:p>
          <a:p>
            <a:pPr lvl="1"/>
            <a:r>
              <a:rPr lang="en-US" dirty="0" smtClean="0"/>
              <a:t>Scrap/rework rates</a:t>
            </a:r>
          </a:p>
          <a:p>
            <a:pPr lvl="1"/>
            <a:r>
              <a:rPr lang="en-US" dirty="0" smtClean="0"/>
              <a:t>Customer satisfaction levels</a:t>
            </a:r>
          </a:p>
          <a:p>
            <a:pPr lvl="1"/>
            <a:r>
              <a:rPr lang="en-US" dirty="0" smtClean="0"/>
              <a:t>On-time performance levels</a:t>
            </a:r>
          </a:p>
          <a:p>
            <a:pPr lvl="1"/>
            <a:r>
              <a:rPr lang="en-US" dirty="0" smtClean="0"/>
              <a:t>Quality rates and improvement rates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3174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024CD88-742F-4E97-93D7-B4CD62AA52D2}" type="slidenum">
              <a:rPr lang="en-US"/>
              <a:pPr/>
              <a:t>16</a:t>
            </a:fld>
            <a:endParaRPr lang="en-US"/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Economic Data</a:t>
            </a:r>
          </a:p>
        </p:txBody>
      </p:sp>
      <p:sp>
        <p:nvSpPr>
          <p:cNvPr id="31749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Economic data report the financial and economic performance of the organization or unit</a:t>
            </a:r>
          </a:p>
          <a:p>
            <a:pPr lvl="1"/>
            <a:r>
              <a:rPr lang="en-US" sz="2400" dirty="0" smtClean="0"/>
              <a:t>Profits</a:t>
            </a:r>
          </a:p>
          <a:p>
            <a:pPr lvl="1"/>
            <a:r>
              <a:rPr lang="en-US" sz="2400" dirty="0" smtClean="0"/>
              <a:t>Product liability claims</a:t>
            </a:r>
          </a:p>
          <a:p>
            <a:pPr lvl="1"/>
            <a:r>
              <a:rPr lang="en-US" sz="2400" dirty="0" smtClean="0"/>
              <a:t>Avoidance of penalties</a:t>
            </a:r>
          </a:p>
          <a:p>
            <a:pPr lvl="1"/>
            <a:r>
              <a:rPr lang="en-US" sz="2400" dirty="0" smtClean="0"/>
              <a:t>Market share</a:t>
            </a:r>
          </a:p>
          <a:p>
            <a:pPr lvl="1"/>
            <a:r>
              <a:rPr lang="en-US" sz="2400" dirty="0" smtClean="0"/>
              <a:t>Competitive position</a:t>
            </a:r>
          </a:p>
          <a:p>
            <a:pPr lvl="1"/>
            <a:r>
              <a:rPr lang="en-US" sz="2400" dirty="0" smtClean="0"/>
              <a:t>Return on investment (ROI)</a:t>
            </a:r>
          </a:p>
          <a:p>
            <a:pPr>
              <a:buNone/>
            </a:pPr>
            <a:r>
              <a:rPr lang="en-US" sz="2800" dirty="0" smtClean="0"/>
              <a:t>A complete evaluation effort is likely to include all three types of data.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3277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42DC5C6-F668-4DEE-A950-B8A030CD9151}" type="slidenum">
              <a:rPr lang="en-US"/>
              <a:pPr/>
              <a:t>17</a:t>
            </a:fld>
            <a:endParaRPr lang="en-US"/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Use of Self-Report Data</a:t>
            </a:r>
          </a:p>
        </p:txBody>
      </p:sp>
      <p:sp>
        <p:nvSpPr>
          <p:cNvPr id="3277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2800" dirty="0" smtClean="0"/>
              <a:t>Most commonly used data</a:t>
            </a:r>
          </a:p>
          <a:p>
            <a:pPr eaLnBrk="1" hangingPunct="1"/>
            <a:r>
              <a:rPr lang="en-US" sz="2800" dirty="0" smtClean="0"/>
              <a:t>Collected for personality, attitude, and perception</a:t>
            </a:r>
          </a:p>
          <a:p>
            <a:pPr eaLnBrk="1" hangingPunct="1"/>
            <a:r>
              <a:rPr lang="en-US" sz="2800" dirty="0" smtClean="0"/>
              <a:t>Problems:</a:t>
            </a:r>
          </a:p>
          <a:p>
            <a:pPr lvl="1" eaLnBrk="1" hangingPunct="1">
              <a:buNone/>
            </a:pPr>
            <a:r>
              <a:rPr lang="en-US" sz="2400" dirty="0" smtClean="0"/>
              <a:t>Mono-method bias</a:t>
            </a:r>
          </a:p>
          <a:p>
            <a:pPr lvl="1" eaLnBrk="1" hangingPunct="1"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If both reports pre-test and post-test come from the same source at the same time (after training) the conclusions may be questionable. </a:t>
            </a:r>
          </a:p>
          <a:p>
            <a:pPr lvl="1" eaLnBrk="1" hangingPunct="1">
              <a:lnSpc>
                <a:spcPct val="110000"/>
              </a:lnSpc>
              <a:buNone/>
            </a:pPr>
            <a:r>
              <a:rPr lang="en-US" sz="2400" dirty="0" smtClean="0"/>
              <a:t>Socially desirable responses		</a:t>
            </a:r>
          </a:p>
          <a:p>
            <a:pPr lvl="1" eaLnBrk="1" hangingPunct="1">
              <a:lnSpc>
                <a:spcPct val="110000"/>
              </a:lnSpc>
              <a:buNone/>
            </a:pPr>
            <a:r>
              <a:rPr lang="en-US" sz="2400" dirty="0" smtClean="0"/>
              <a:t>	</a:t>
            </a:r>
            <a:r>
              <a:rPr lang="en-US" sz="2100" dirty="0" smtClean="0"/>
              <a:t>Respondents may report what they think the researcher or boss wants to hear rather than the truth. Fearful to admit that they leaned nothing</a:t>
            </a:r>
          </a:p>
          <a:p>
            <a:pPr lvl="1" eaLnBrk="1" hangingPunct="1">
              <a:lnSpc>
                <a:spcPct val="110000"/>
              </a:lnSpc>
              <a:buNone/>
            </a:pPr>
            <a:r>
              <a:rPr lang="en-US" sz="2400" dirty="0" smtClean="0"/>
              <a:t>Response Shift Bias</a:t>
            </a:r>
          </a:p>
          <a:p>
            <a:pPr lvl="1" eaLnBrk="1" hangingPunct="1">
              <a:lnSpc>
                <a:spcPct val="110000"/>
              </a:lnSpc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Respondents’ perspectives of their skills before training change during the training program and affect their after training assessment.</a:t>
            </a:r>
          </a:p>
          <a:p>
            <a:pPr>
              <a:lnSpc>
                <a:spcPct val="110000"/>
              </a:lnSpc>
            </a:pPr>
            <a:r>
              <a:rPr lang="en-US" sz="2800" dirty="0" smtClean="0"/>
              <a:t>Relying on self-report data only may be problematic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3379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078394-E381-464C-8094-277B92B3B014}" type="slidenum">
              <a:rPr lang="en-US"/>
              <a:pPr/>
              <a:t>18</a:t>
            </a:fld>
            <a:endParaRPr lang="en-US"/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Research Design</a:t>
            </a:r>
          </a:p>
        </p:txBody>
      </p:sp>
      <p:sp>
        <p:nvSpPr>
          <p:cNvPr id="33797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dirty="0" smtClean="0"/>
              <a:t>Research design is a plan for conducting an evaluation study.</a:t>
            </a:r>
          </a:p>
          <a:p>
            <a:r>
              <a:rPr lang="en-US" dirty="0" smtClean="0"/>
              <a:t>Research design is critical to HRD evaluation.</a:t>
            </a:r>
          </a:p>
          <a:p>
            <a:r>
              <a:rPr lang="en-US" dirty="0" smtClean="0"/>
              <a:t>It specifies in advance: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The expected results of the study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The methods of data collection to be used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How the data will be analyzed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If outcomes are measured at all, they are only collected after the training program has been completed.</a:t>
            </a:r>
          </a:p>
          <a:p>
            <a:pPr lvl="1"/>
            <a:r>
              <a:rPr lang="en-US" dirty="0" smtClean="0"/>
              <a:t>Such one-shot approach may not capture real changes that have occurred as a result of training</a:t>
            </a:r>
          </a:p>
          <a:p>
            <a:pPr lvl="1"/>
            <a:r>
              <a:rPr lang="en-US" dirty="0" smtClean="0"/>
              <a:t>We cannot be certain that outcomes attained were due to the training.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Design: Pretest-Posttest with Control Group</a:t>
            </a:r>
            <a:endParaRPr lang="en-US" dirty="0"/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Pretest and Posttest</a:t>
            </a:r>
          </a:p>
          <a:p>
            <a:pPr>
              <a:buNone/>
            </a:pPr>
            <a:r>
              <a:rPr lang="en-US" dirty="0" smtClean="0"/>
              <a:t>	Including both pretest and posttest allows the trainer to see what has changed after the training.</a:t>
            </a:r>
          </a:p>
          <a:p>
            <a:r>
              <a:rPr lang="en-US" dirty="0" smtClean="0"/>
              <a:t>Control group</a:t>
            </a:r>
          </a:p>
          <a:p>
            <a:pPr lvl="1">
              <a:buNone/>
            </a:pPr>
            <a:r>
              <a:rPr lang="en-US" dirty="0" smtClean="0"/>
              <a:t>A group of employees similar to those who receive training, yet who don’t receive training.</a:t>
            </a:r>
          </a:p>
          <a:p>
            <a:pPr lvl="1">
              <a:buNone/>
            </a:pPr>
            <a:r>
              <a:rPr lang="en-US" dirty="0" smtClean="0"/>
              <a:t>This group receives the same evaluation measures to make a comparison of their scores.</a:t>
            </a:r>
          </a:p>
          <a:p>
            <a:r>
              <a:rPr lang="en-US" dirty="0" smtClean="0"/>
              <a:t>Random </a:t>
            </a:r>
            <a:r>
              <a:rPr lang="en-US" dirty="0"/>
              <a:t>assignment to treatment and control groups so trainees have similar characteristics</a:t>
            </a:r>
          </a:p>
          <a:p>
            <a:pPr>
              <a:buNone/>
            </a:pPr>
            <a:r>
              <a:rPr lang="en-US" dirty="0" smtClean="0"/>
              <a:t>	This four </a:t>
            </a:r>
            <a:r>
              <a:rPr lang="en-US" dirty="0"/>
              <a:t>group </a:t>
            </a:r>
            <a:r>
              <a:rPr lang="en-US" dirty="0" smtClean="0"/>
              <a:t>design is the minimum acceptable research design for training/HRD evaluation efforts		</a:t>
            </a:r>
          </a:p>
          <a:p>
            <a:pPr>
              <a:buNone/>
            </a:pPr>
            <a:r>
              <a:rPr lang="en-US" dirty="0" smtClean="0"/>
              <a:t>	It controls the </a:t>
            </a:r>
            <a:r>
              <a:rPr lang="en-US" dirty="0"/>
              <a:t>effects </a:t>
            </a:r>
            <a:r>
              <a:rPr lang="en-US" dirty="0" smtClean="0"/>
              <a:t>of </a:t>
            </a:r>
            <a:r>
              <a:rPr lang="en-US" dirty="0"/>
              <a:t>pretest and prior </a:t>
            </a:r>
            <a:r>
              <a:rPr lang="en-US" dirty="0" smtClean="0"/>
              <a:t>knowledge.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Design: Pretest-Posttest with Control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Time series design</a:t>
            </a:r>
          </a:p>
          <a:p>
            <a:pPr lvl="1">
              <a:buNone/>
            </a:pPr>
            <a:r>
              <a:rPr lang="en-US" dirty="0" smtClean="0"/>
              <a:t>Allows the trainer to observe patterns in individual performance.</a:t>
            </a:r>
          </a:p>
          <a:p>
            <a:r>
              <a:rPr lang="en-US" dirty="0" smtClean="0"/>
              <a:t>Sample size</a:t>
            </a:r>
          </a:p>
          <a:p>
            <a:pPr lvl="1">
              <a:buNone/>
            </a:pPr>
            <a:r>
              <a:rPr lang="en-US" dirty="0" smtClean="0"/>
              <a:t>Number of people providing data for a training evaluation is often low than what is recommended for statistical analysis.</a:t>
            </a:r>
          </a:p>
          <a:p>
            <a:pPr lvl="1">
              <a:buNone/>
            </a:pPr>
            <a:r>
              <a:rPr lang="en-US" dirty="0" smtClean="0"/>
              <a:t>As a bare minimum, the training and control groups each need at least thirty individuals to have even a moderate chance of obtaining statistically significant results.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42913" y="331788"/>
            <a:ext cx="7481887" cy="103981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/>
              <a:t>Ethical Issues Concerning Evaluation Research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077200" cy="50292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Confidentiality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+mj-lt"/>
              </a:rPr>
              <a:t>	When confidentiality is ensured, employees would be more willing to participate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Informed Consent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+mj-lt"/>
              </a:rPr>
              <a:t>	Some evaluations are monitored so that employees know the potential risks and benefits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+mj-lt"/>
              </a:rPr>
              <a:t>	informed consent motivates researchers to treat the participants fairly, it may improve the effectiveness of training by providing complete information.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Withholding Training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+mj-lt"/>
              </a:rPr>
              <a:t>	When results of training are used for raises or promotions, it seems unfair to place employees in control groups just for the purpose of evaluation.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Use of deceptions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+mj-lt"/>
              </a:rPr>
              <a:t>	When an investigator feels a study would yield better results if an employee did not realize they were on an evaluation study.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+mj-lt"/>
              </a:rPr>
              <a:t>Pressure to produce positive results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+mj-lt"/>
              </a:rPr>
              <a:t>	When Trainers are under pressure to make sure results of the evaluation demonstrates that the training was effective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  <p:sp>
        <p:nvSpPr>
          <p:cNvPr id="4301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3A79463-977F-46E2-847B-97FF1E3ECD58}" type="slidenum">
              <a:rPr lang="en-US"/>
              <a:pPr/>
              <a:t>23</a:t>
            </a:fld>
            <a:endParaRPr lang="en-US"/>
          </a:p>
        </p:txBody>
      </p:sp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HRD Evaluation Steps</a:t>
            </a:r>
          </a:p>
        </p:txBody>
      </p:sp>
      <p:sp>
        <p:nvSpPr>
          <p:cNvPr id="43013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800" smtClean="0"/>
              <a:t>Analyze needs.</a:t>
            </a:r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800" smtClean="0"/>
              <a:t>Determine explicit evaluation strategy.</a:t>
            </a:r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800" smtClean="0"/>
              <a:t>Insist on specific and measurable training objectives.</a:t>
            </a:r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800" smtClean="0"/>
              <a:t>Obtain participant reactions.</a:t>
            </a:r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800" smtClean="0"/>
              <a:t>Develop criterion measures/instruments to measure results.</a:t>
            </a:r>
          </a:p>
          <a:p>
            <a:pPr marL="609600" indent="-609600" eaLnBrk="1" hangingPunct="1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800" smtClean="0"/>
              <a:t>Plan and execute evaluation strategy.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29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3716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Data Collection for HRD Evaluation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Advantages and Limitations of Various 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Choosing Data Collection Methods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 of Data Used/Needed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Use of Self-Report Data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Research Design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Ethical Issues Concerning Evaluation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Human Resource Development: Foundation, Framework and Application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Jon  M. Werner and Randy L. </a:t>
            </a:r>
            <a:r>
              <a:rPr lang="en-US" sz="2400" dirty="0" err="1" smtClean="0"/>
              <a:t>DeSimone</a:t>
            </a:r>
            <a:r>
              <a:rPr lang="en-US" sz="2400" dirty="0" smtClean="0"/>
              <a:t>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New Delhi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29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2620</TotalTime>
  <Words>815</Words>
  <Application>Microsoft Office PowerPoint</Application>
  <PresentationFormat>On-screen Show (4:3)</PresentationFormat>
  <Paragraphs>274</Paragraphs>
  <Slides>26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Advances in Human Resource Development and Management</vt:lpstr>
      <vt:lpstr>Recap of Lecture 28</vt:lpstr>
      <vt:lpstr>Learning Objectives: Lecture 29</vt:lpstr>
      <vt:lpstr>Data Collection for HRD Evaluation</vt:lpstr>
      <vt:lpstr>Data Collection Methods</vt:lpstr>
      <vt:lpstr>Interviews</vt:lpstr>
      <vt:lpstr>Questionnaires</vt:lpstr>
      <vt:lpstr>Direct Observation</vt:lpstr>
      <vt:lpstr>Written Tests</vt:lpstr>
      <vt:lpstr>Simulation/Performance Tests</vt:lpstr>
      <vt:lpstr>Archival Performance Data</vt:lpstr>
      <vt:lpstr>Choosing Data Collection Methods</vt:lpstr>
      <vt:lpstr>Type of Data Used/Needed</vt:lpstr>
      <vt:lpstr>Individual Performance Data</vt:lpstr>
      <vt:lpstr>Systemwide Performance Data</vt:lpstr>
      <vt:lpstr>Economic Data</vt:lpstr>
      <vt:lpstr>Use of Self-Report Data</vt:lpstr>
      <vt:lpstr>Research Design</vt:lpstr>
      <vt:lpstr>Research Design</vt:lpstr>
      <vt:lpstr>Experimental Design: Pretest-Posttest with Control Group</vt:lpstr>
      <vt:lpstr>Experimental Design: Pretest-Posttest with Control Group</vt:lpstr>
      <vt:lpstr>Ethical Issues Concerning Evaluation Research</vt:lpstr>
      <vt:lpstr>HRD Evaluation Steps</vt:lpstr>
      <vt:lpstr>Summary of Lecture 29</vt:lpstr>
      <vt:lpstr>Reference books</vt:lpstr>
      <vt:lpstr>Slide 26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249</cp:revision>
  <dcterms:created xsi:type="dcterms:W3CDTF">2013-05-29T05:42:39Z</dcterms:created>
  <dcterms:modified xsi:type="dcterms:W3CDTF">2013-06-28T13:00:30Z</dcterms:modified>
</cp:coreProperties>
</file>