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sldIdLst>
    <p:sldId id="257" r:id="rId2"/>
    <p:sldId id="280" r:id="rId3"/>
    <p:sldId id="259" r:id="rId4"/>
    <p:sldId id="405" r:id="rId5"/>
    <p:sldId id="417" r:id="rId6"/>
    <p:sldId id="404" r:id="rId7"/>
    <p:sldId id="375" r:id="rId8"/>
    <p:sldId id="391" r:id="rId9"/>
    <p:sldId id="393" r:id="rId10"/>
    <p:sldId id="394" r:id="rId11"/>
    <p:sldId id="397" r:id="rId12"/>
    <p:sldId id="398" r:id="rId13"/>
    <p:sldId id="399" r:id="rId14"/>
    <p:sldId id="411" r:id="rId15"/>
    <p:sldId id="410" r:id="rId16"/>
    <p:sldId id="412" r:id="rId17"/>
    <p:sldId id="413" r:id="rId18"/>
    <p:sldId id="414" r:id="rId19"/>
    <p:sldId id="415" r:id="rId20"/>
    <p:sldId id="377" r:id="rId21"/>
    <p:sldId id="321" r:id="rId22"/>
    <p:sldId id="374" r:id="rId23"/>
    <p:sldId id="27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547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3E21A-A6C7-497E-8E19-3CC53FB9844C}" type="datetimeFigureOut">
              <a:rPr lang="en-US" smtClean="0"/>
              <a:pPr/>
              <a:t>6/28/2013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6C6E8-7738-48C7-BF20-C74081DF1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293E343-9619-4D1E-A9DB-C1F7FF07B332}" type="slidenum">
              <a:rPr lang="en-US"/>
              <a:pPr/>
              <a:t>3</a:t>
            </a:fld>
            <a:endParaRPr lang="en-US"/>
          </a:p>
        </p:txBody>
      </p:sp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B87FF0-0476-41A7-B4F3-66C6CE282B43}" type="slidenum">
              <a:rPr lang="en-US"/>
              <a:pPr/>
              <a:t>4</a:t>
            </a:fld>
            <a:endParaRPr lang="en-US"/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IMPORTANT SLIDE!!!</a:t>
            </a:r>
          </a:p>
          <a:p>
            <a:r>
              <a:rPr lang="en-US"/>
              <a:t>Productivity = Quality of performance, better product, better service,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A9D526-7D85-493E-9AA4-D98E70A4113C}" type="slidenum">
              <a:rPr lang="en-US"/>
              <a:pPr/>
              <a:t>6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B80EE9-FFC8-48B2-9FFE-009DB464EB3C}" type="slidenum">
              <a:rPr lang="en-US"/>
              <a:pPr/>
              <a:t>8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8CD817-135D-4A26-9A02-F9E2C385066B}" type="slidenum">
              <a:rPr lang="en-US"/>
              <a:pPr/>
              <a:t>9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FC2F24-0043-4622-B647-B2DC7E2E985B}" type="slidenum">
              <a:rPr lang="en-US"/>
              <a:pPr/>
              <a:t>10</a:t>
            </a:fld>
            <a:endParaRPr 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04B074-6597-4419-BA38-D6E37E89E91D}" type="slidenum">
              <a:rPr lang="en-US"/>
              <a:pPr/>
              <a:t>11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22BF03-66BF-4569-89CE-FC2D4642B0C8}" type="slidenum">
              <a:rPr lang="en-US"/>
              <a:pPr/>
              <a:t>12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7D38E8-EFEC-4715-B694-4CD581DD5935}" type="slidenum">
              <a:rPr lang="en-US"/>
              <a:pPr/>
              <a:t>13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7D38E8-EFEC-4715-B694-4CD581DD5935}" type="slidenum">
              <a:rPr lang="en-US"/>
              <a:pPr/>
              <a:t>14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BDE6A0-A0D3-4764-ACA8-7384E39D75D6}" type="slidenum">
              <a:rPr lang="en-US"/>
              <a:pPr/>
              <a:t>15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	Most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7D38E8-EFEC-4715-B694-4CD581DD5935}" type="slidenum">
              <a:rPr lang="en-US"/>
              <a:pPr/>
              <a:t>16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7D38E8-EFEC-4715-B694-4CD581DD5935}" type="slidenum">
              <a:rPr lang="en-US"/>
              <a:pPr/>
              <a:t>17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7D38E8-EFEC-4715-B694-4CD581DD5935}" type="slidenum">
              <a:rPr lang="en-US"/>
              <a:pPr/>
              <a:t>18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7D38E8-EFEC-4715-B694-4CD581DD5935}" type="slidenum">
              <a:rPr lang="en-US"/>
              <a:pPr/>
              <a:t>19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2F2E1-EE5E-4E53-A66B-F9FF112F307C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1D1AC-5762-4B40-8742-6CEA7FBF3D2D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AC88C-ABB9-410C-8F56-BF38362C0F98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29516-6A0A-4F33-AC7E-F9EFDB56228C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93880-AE32-4D75-A2E9-1E5FA21580AE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E8B37-E8C7-470D-987A-E01705F530D5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28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D8A19-1DF3-4758-AB22-252F9545C6D2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9D645-0073-40E9-A78C-3400B2020D41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28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0F569-B78D-4A31-BC36-673B4583908A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9D939-086A-40F7-B28C-130D0F22E539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B0A48-BBA1-48DC-B0B6-1BA1FDA1D0C8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A89CD-7CA0-4153-B18B-226A446BC4C1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22259537-D695-4F17-AEEE-BD9D6E230D53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Lecture 28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AA2B12F4-8DF0-4990-9123-1636FC4EBFC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47988-10BD-41DC-B9F2-9E2F7647DA14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 28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Advances in Human Resource Development and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Course Code: MGT 712</a:t>
            </a:r>
          </a:p>
          <a:p>
            <a:r>
              <a:rPr lang="en-US" dirty="0" smtClean="0"/>
              <a:t>Lecture 28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of Lecture 27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Training Environment</a:t>
            </a:r>
          </a:p>
          <a:p>
            <a:pPr lvl="1"/>
            <a:r>
              <a:rPr lang="en-US" dirty="0" smtClean="0"/>
              <a:t>The Training Room</a:t>
            </a:r>
          </a:p>
          <a:p>
            <a:pPr lvl="1"/>
            <a:r>
              <a:rPr lang="en-US" dirty="0" smtClean="0"/>
              <a:t>Furniture</a:t>
            </a:r>
          </a:p>
          <a:p>
            <a:pPr lvl="1"/>
            <a:r>
              <a:rPr lang="en-US" dirty="0" smtClean="0"/>
              <a:t>Furniture Setup</a:t>
            </a:r>
          </a:p>
          <a:p>
            <a:pPr lvl="1"/>
            <a:r>
              <a:rPr lang="en-US" dirty="0" smtClean="0"/>
              <a:t>The Trainer</a:t>
            </a:r>
          </a:p>
          <a:p>
            <a:r>
              <a:rPr lang="en-US" sz="2800" dirty="0" smtClean="0"/>
              <a:t>Techniques to Maintain Interest</a:t>
            </a:r>
          </a:p>
          <a:p>
            <a:r>
              <a:rPr lang="en-US" sz="2800" dirty="0" smtClean="0"/>
              <a:t>Implementation Ideas for Trainers</a:t>
            </a:r>
          </a:p>
          <a:p>
            <a:r>
              <a:rPr lang="en-US" sz="2800" dirty="0" smtClean="0"/>
              <a:t>Tips on Dealing with Different Trainees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28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Objectives: Lecture 28</a:t>
            </a:r>
            <a:endParaRPr lang="en-US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idx="1"/>
          </p:nvPr>
        </p:nvSpPr>
        <p:spPr>
          <a:noFill/>
          <a:ln>
            <a:noFill/>
          </a:ln>
        </p:spPr>
        <p:txBody>
          <a:bodyPr anchor="t" anchorCtr="0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Payoff of Training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Why Do HRD Programs Fail to Add Value?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HRD Process Model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Effectiveness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HRD Evaluation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Purposes of Evaluation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Models and Frameworks of Evaluation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Comparing Evaluation Frameworks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61DC-8DC2-4A35-B545-EDD8030E0D51}" type="slidenum">
              <a:rPr lang="en-US" smtClean="0">
                <a:cs typeface="Arial" charset="0"/>
              </a:rPr>
              <a:pPr/>
              <a:t>3</a:t>
            </a:fld>
            <a:endParaRPr lang="en-US" dirty="0">
              <a:cs typeface="Arial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28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67250-EF0F-4031-8799-81B583BEF310}" type="slidenum">
              <a:rPr lang="en-US"/>
              <a:pPr/>
              <a:t>4</a:t>
            </a:fld>
            <a:endParaRPr lang="en-US"/>
          </a:p>
        </p:txBody>
      </p:sp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Payoff of Training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19263"/>
            <a:ext cx="6553200" cy="4411662"/>
          </a:xfrm>
        </p:spPr>
        <p:txBody>
          <a:bodyPr/>
          <a:lstStyle/>
          <a:p>
            <a:pPr lvl="1"/>
            <a:r>
              <a:rPr lang="en-US" sz="2200" dirty="0"/>
              <a:t>Productivity improvements</a:t>
            </a:r>
          </a:p>
          <a:p>
            <a:pPr lvl="1"/>
            <a:r>
              <a:rPr lang="en-US" sz="2200" dirty="0"/>
              <a:t>Quality enhancements</a:t>
            </a:r>
          </a:p>
          <a:p>
            <a:pPr lvl="1"/>
            <a:r>
              <a:rPr lang="en-US" sz="2200" dirty="0"/>
              <a:t>Cost reductions</a:t>
            </a:r>
          </a:p>
          <a:p>
            <a:pPr lvl="1"/>
            <a:r>
              <a:rPr lang="en-US" sz="2200" dirty="0"/>
              <a:t>Time savings</a:t>
            </a:r>
          </a:p>
          <a:p>
            <a:pPr lvl="1"/>
            <a:r>
              <a:rPr lang="en-US" sz="2200" dirty="0"/>
              <a:t>Increased customer satisfaction</a:t>
            </a:r>
          </a:p>
          <a:p>
            <a:pPr lvl="1"/>
            <a:r>
              <a:rPr lang="en-US" sz="2200" dirty="0"/>
              <a:t>Improved work habits</a:t>
            </a:r>
          </a:p>
          <a:p>
            <a:pPr lvl="1"/>
            <a:r>
              <a:rPr lang="en-US" sz="2200" dirty="0"/>
              <a:t>Skill </a:t>
            </a:r>
            <a:r>
              <a:rPr lang="en-US" sz="2200" dirty="0" smtClean="0"/>
              <a:t>building</a:t>
            </a:r>
            <a:endParaRPr lang="en-US" sz="22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28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Do HRD Programs Fail </a:t>
            </a:r>
            <a:br>
              <a:rPr lang="en-US" dirty="0" smtClean="0"/>
            </a:br>
            <a:r>
              <a:rPr lang="en-US" dirty="0" smtClean="0"/>
              <a:t>to Add Value?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/>
              <a:t> Not linked to problems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 Create ‘awareness’ not competence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 Focus on individuals not business units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 Attendance for reasons other than need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 Not reality based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B12F4-8DF0-4990-9123-1636FC4EBFC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28</a:t>
            </a:r>
            <a:endParaRPr lang="en-US" dirty="0"/>
          </a:p>
        </p:txBody>
      </p:sp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17CC070-1B76-4433-BCFC-EF93C97AC427}" type="slidenum">
              <a:rPr lang="en-US"/>
              <a:pPr/>
              <a:t>6</a:t>
            </a:fld>
            <a:endParaRPr lang="en-US"/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Effectiveness</a:t>
            </a:r>
          </a:p>
        </p:txBody>
      </p:sp>
      <p:sp>
        <p:nvSpPr>
          <p:cNvPr id="512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990600" y="1524000"/>
            <a:ext cx="7620000" cy="4572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Effectiveness is determined with respect to the achievement of a goal or set of goals.</a:t>
            </a:r>
          </a:p>
          <a:p>
            <a:pPr eaLnBrk="1" hangingPunct="1"/>
            <a:r>
              <a:rPr lang="en-US" dirty="0" smtClean="0"/>
              <a:t>HRD program effectiveness must be determined in terms of achieving its intended purpose.</a:t>
            </a:r>
          </a:p>
          <a:p>
            <a:pPr eaLnBrk="1" hangingPunct="1"/>
            <a:r>
              <a:rPr lang="en-US" dirty="0" smtClean="0"/>
              <a:t>An HRD/training program can be effective in meeting some goals and ineffective in meeting other goals.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HRD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>
                <a:latin typeface="+mj-lt"/>
              </a:rPr>
              <a:t>	The systematic collection of descriptive and judgmental information necessary to make effective training decisions related to the selection, adoption, value, and modification of various instructional activities.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Are we training: </a:t>
            </a:r>
          </a:p>
          <a:p>
            <a:pPr lvl="1"/>
            <a:r>
              <a:rPr lang="en-US" dirty="0" smtClean="0"/>
              <a:t>the right people</a:t>
            </a:r>
          </a:p>
          <a:p>
            <a:pPr lvl="1"/>
            <a:r>
              <a:rPr lang="en-US" dirty="0" smtClean="0"/>
              <a:t>the right “stuff”</a:t>
            </a:r>
          </a:p>
          <a:p>
            <a:pPr lvl="1"/>
            <a:r>
              <a:rPr lang="en-US" dirty="0" smtClean="0"/>
              <a:t>the right way</a:t>
            </a:r>
          </a:p>
          <a:p>
            <a:pPr lvl="1"/>
            <a:r>
              <a:rPr lang="en-US" dirty="0" smtClean="0"/>
              <a:t>with the right materials</a:t>
            </a:r>
          </a:p>
          <a:p>
            <a:pPr lvl="1"/>
            <a:r>
              <a:rPr lang="en-US" dirty="0" smtClean="0"/>
              <a:t>at the right time?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28</a:t>
            </a:r>
            <a:endParaRPr lang="en-US" dirty="0"/>
          </a:p>
        </p:txBody>
      </p:sp>
      <p:sp>
        <p:nvSpPr>
          <p:cNvPr id="102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F82BA36-0DEB-4988-AE4E-A23ED58CC1F4}" type="slidenum">
              <a:rPr lang="en-US"/>
              <a:pPr/>
              <a:t>8</a:t>
            </a:fld>
            <a:endParaRPr lang="en-US"/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Purposes of Evaluation</a:t>
            </a:r>
          </a:p>
        </p:txBody>
      </p:sp>
      <p:sp>
        <p:nvSpPr>
          <p:cNvPr id="1024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>
              <a:lnSpc>
                <a:spcPct val="90000"/>
              </a:lnSpc>
            </a:pPr>
            <a:r>
              <a:rPr lang="en-US" dirty="0" smtClean="0"/>
              <a:t>Determine whether the program is meeting the intended objectives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Identify strengths and weaknesses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Determine cost-benefit ratio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Identify who benefited most or least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Determine future participants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Provide information for improving HRD programs</a:t>
            </a:r>
          </a:p>
          <a:p>
            <a:pPr lvl="1"/>
            <a:r>
              <a:rPr lang="en-US" dirty="0" smtClean="0"/>
              <a:t>Gather marketing information</a:t>
            </a:r>
          </a:p>
          <a:p>
            <a:pPr lvl="1"/>
            <a:r>
              <a:rPr lang="en-US" dirty="0" smtClean="0"/>
              <a:t>Establish management database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28</a:t>
            </a:r>
            <a:endParaRPr lang="en-US"/>
          </a:p>
        </p:txBody>
      </p:sp>
      <p:sp>
        <p:nvSpPr>
          <p:cNvPr id="1229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E3A8031-ED00-465E-BB37-74742C5823F3}" type="slidenum">
              <a:rPr lang="en-US"/>
              <a:pPr/>
              <a:t>9</a:t>
            </a:fld>
            <a:endParaRPr lang="en-US"/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Benefits of HRD Evaluation</a:t>
            </a:r>
          </a:p>
        </p:txBody>
      </p:sp>
      <p:sp>
        <p:nvSpPr>
          <p:cNvPr id="1229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Better and more informed decision making</a:t>
            </a:r>
          </a:p>
          <a:p>
            <a:pPr eaLnBrk="1" hangingPunct="1"/>
            <a:r>
              <a:rPr lang="en-US" dirty="0" smtClean="0"/>
              <a:t>Whether HRD is a revenue contributor or a revenue user?</a:t>
            </a:r>
          </a:p>
          <a:p>
            <a:pPr eaLnBrk="1" hangingPunct="1"/>
            <a:r>
              <a:rPr lang="en-US" dirty="0" smtClean="0"/>
              <a:t>Credibility with top management and other managers?</a:t>
            </a:r>
          </a:p>
          <a:p>
            <a:pPr eaLnBrk="1" hangingPunct="1"/>
            <a:r>
              <a:rPr lang="en-US" dirty="0" smtClean="0"/>
              <a:t>Benefits of HRD evident to all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28</a:t>
            </a:r>
            <a:endParaRPr lang="en-US" dirty="0"/>
          </a:p>
        </p:txBody>
      </p:sp>
      <p:sp>
        <p:nvSpPr>
          <p:cNvPr id="1331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C45794B-B6AC-47C6-8209-25BC10AD44E3}" type="slidenum">
              <a:rPr lang="en-US"/>
              <a:pPr/>
              <a:t>10</a:t>
            </a:fld>
            <a:endParaRPr lang="en-US"/>
          </a:p>
        </p:txBody>
      </p:sp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How Often are HRD Evaluations Conducted?</a:t>
            </a:r>
          </a:p>
        </p:txBody>
      </p:sp>
      <p:sp>
        <p:nvSpPr>
          <p:cNvPr id="1331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eaLnBrk="1" hangingPunct="1"/>
            <a:r>
              <a:rPr lang="en-US" dirty="0" smtClean="0"/>
              <a:t>Not often</a:t>
            </a:r>
          </a:p>
          <a:p>
            <a:pPr eaLnBrk="1" hangingPunct="1"/>
            <a:r>
              <a:rPr lang="en-US" dirty="0" smtClean="0"/>
              <a:t>Frequently, only at the end of the course, participants’ reactions are collected</a:t>
            </a:r>
          </a:p>
          <a:p>
            <a:pPr eaLnBrk="1" hangingPunct="1"/>
            <a:r>
              <a:rPr lang="en-US" dirty="0" smtClean="0"/>
              <a:t>Transfer of learning to the workplace is evaluated less frequently</a:t>
            </a:r>
          </a:p>
          <a:p>
            <a:pPr>
              <a:buNone/>
            </a:pPr>
            <a:r>
              <a:rPr lang="en-US" dirty="0" smtClean="0"/>
              <a:t>Why HRD Evaluations are Rare?</a:t>
            </a:r>
          </a:p>
          <a:p>
            <a:r>
              <a:rPr lang="en-US" sz="2800" dirty="0" smtClean="0"/>
              <a:t>Conducting an HRD evaluation in not easy - needs time, resources, and expertise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It is difficult to assess the impact of training – many factors other than HRD cause performance improvements</a:t>
            </a:r>
          </a:p>
          <a:p>
            <a:r>
              <a:rPr lang="en-US" sz="2800" dirty="0" smtClean="0"/>
              <a:t>HRD staff may be afraid of criticism and program cuts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28</a:t>
            </a:r>
            <a:endParaRPr lang="en-US" dirty="0"/>
          </a:p>
        </p:txBody>
      </p:sp>
      <p:sp>
        <p:nvSpPr>
          <p:cNvPr id="163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B90820D-B0AC-409E-98FD-97B88237AA05}" type="slidenum">
              <a:rPr lang="en-US"/>
              <a:pPr/>
              <a:t>11</a:t>
            </a:fld>
            <a:endParaRPr lang="en-US"/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Evaluation of HRD Programs Prior to Purchase</a:t>
            </a:r>
          </a:p>
        </p:txBody>
      </p:sp>
      <p:sp>
        <p:nvSpPr>
          <p:cNvPr id="1638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Managers believe that they fulfill their evaluation responsibility at the time of purchase.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 bought it, therefore it is good.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Since it’s good, I don’t need to post-test.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Who says it’s: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Appropriate?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Effective?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Timely?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Transferable to the workplace?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28</a:t>
            </a:r>
            <a:endParaRPr lang="en-US" dirty="0"/>
          </a:p>
        </p:txBody>
      </p:sp>
      <p:sp>
        <p:nvSpPr>
          <p:cNvPr id="1741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6782B3D-26CC-4F7B-BA95-1D9FF2B69A09}" type="slidenum">
              <a:rPr lang="en-US"/>
              <a:pPr/>
              <a:t>12</a:t>
            </a:fld>
            <a:endParaRPr lang="en-US"/>
          </a:p>
        </p:txBody>
      </p:sp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Models and Frameworks of Evaluation</a:t>
            </a:r>
          </a:p>
        </p:txBody>
      </p:sp>
      <p:sp>
        <p:nvSpPr>
          <p:cNvPr id="1741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dirty="0" smtClean="0"/>
              <a:t>Donald Kirkpatrick (1967, 1987, 1994)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dirty="0" smtClean="0"/>
              <a:t>CIPP Model (Galvin, 1983)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dirty="0" smtClean="0"/>
              <a:t>CIRO Model (</a:t>
            </a:r>
            <a:r>
              <a:rPr lang="en-US" dirty="0" err="1" smtClean="0"/>
              <a:t>Warr</a:t>
            </a:r>
            <a:r>
              <a:rPr lang="en-US" dirty="0" smtClean="0"/>
              <a:t>, 1970)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dirty="0" smtClean="0"/>
              <a:t>Brinkerhoff Six Stages (1987)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28</a:t>
            </a:r>
            <a:endParaRPr lang="en-US" dirty="0"/>
          </a:p>
        </p:txBody>
      </p:sp>
      <p:sp>
        <p:nvSpPr>
          <p:cNvPr id="1843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B85888D-9701-457F-8B40-4CC0B647FC02}" type="slidenum">
              <a:rPr lang="en-US"/>
              <a:pPr/>
              <a:t>13</a:t>
            </a:fld>
            <a:endParaRPr lang="en-US"/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Kirkpatrick’s Evaluation Framework</a:t>
            </a:r>
          </a:p>
        </p:txBody>
      </p:sp>
      <p:sp>
        <p:nvSpPr>
          <p:cNvPr id="1843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1"/>
            <a:ext cx="8229600" cy="5105400"/>
          </a:xfrm>
        </p:spPr>
        <p:txBody>
          <a:bodyPr>
            <a:normAutofit fontScale="85000" lnSpcReduction="20000"/>
          </a:bodyPr>
          <a:lstStyle/>
          <a:p>
            <a:pPr>
              <a:buClr>
                <a:schemeClr val="tx1"/>
              </a:buClr>
              <a:buNone/>
            </a:pPr>
            <a:r>
              <a:rPr lang="en-US" sz="2800" dirty="0" smtClean="0"/>
              <a:t>Four Levels</a:t>
            </a:r>
          </a:p>
          <a:p>
            <a:pPr eaLnBrk="1" hangingPunct="1">
              <a:buClr>
                <a:schemeClr val="tx1"/>
              </a:buClr>
            </a:pPr>
            <a:r>
              <a:rPr lang="en-US" sz="2800" dirty="0" smtClean="0"/>
              <a:t>Reaction (Level 1)</a:t>
            </a:r>
          </a:p>
          <a:p>
            <a:pPr lvl="1" eaLnBrk="1" hangingPunct="1">
              <a:buNone/>
            </a:pPr>
            <a:r>
              <a:rPr lang="en-US" sz="2400" dirty="0" smtClean="0"/>
              <a:t>Did the trainee like the program and feel it was valuable?</a:t>
            </a:r>
          </a:p>
          <a:p>
            <a:pPr lvl="1" eaLnBrk="1" hangingPunct="1">
              <a:buNone/>
            </a:pPr>
            <a:r>
              <a:rPr lang="en-US" sz="2400" dirty="0" smtClean="0"/>
              <a:t>This information cannot indicate whether the program met its objectives beyond ensuring participant satisfaction.</a:t>
            </a:r>
          </a:p>
          <a:p>
            <a:pPr lvl="1">
              <a:buNone/>
            </a:pPr>
            <a:r>
              <a:rPr lang="en-US" sz="2400" dirty="0" smtClean="0"/>
              <a:t>Measured through questionnaire/survey </a:t>
            </a:r>
          </a:p>
          <a:p>
            <a:pPr lvl="1">
              <a:buNone/>
            </a:pPr>
            <a:r>
              <a:rPr lang="en-US" sz="2400" dirty="0" smtClean="0"/>
              <a:t>Immediate feedback is better</a:t>
            </a:r>
          </a:p>
          <a:p>
            <a:pPr>
              <a:buClr>
                <a:schemeClr val="tx1"/>
              </a:buClr>
            </a:pPr>
            <a:r>
              <a:rPr lang="en-US" sz="2800" dirty="0" smtClean="0"/>
              <a:t>Learning (Level 2)</a:t>
            </a:r>
          </a:p>
          <a:p>
            <a:pPr lvl="1" eaLnBrk="1" hangingPunct="1">
              <a:buNone/>
            </a:pPr>
            <a:r>
              <a:rPr lang="en-US" sz="2400" dirty="0" smtClean="0"/>
              <a:t>Did the trainees learn what the HRD objectives said they should learn?</a:t>
            </a:r>
          </a:p>
          <a:p>
            <a:pPr lvl="1">
              <a:buNone/>
            </a:pPr>
            <a:r>
              <a:rPr lang="en-US" sz="2400" dirty="0" smtClean="0"/>
              <a:t>It may be measured through written test/quiz or performance simulations</a:t>
            </a:r>
          </a:p>
          <a:p>
            <a:pPr>
              <a:buClr>
                <a:schemeClr val="tx1"/>
              </a:buClr>
            </a:pPr>
            <a:r>
              <a:rPr lang="en-US" sz="2800" dirty="0" smtClean="0"/>
              <a:t>Job Behavior (Level 3)</a:t>
            </a:r>
          </a:p>
          <a:p>
            <a:pPr lvl="1">
              <a:buNone/>
            </a:pPr>
            <a:r>
              <a:rPr lang="en-US" sz="2400" dirty="0" smtClean="0"/>
              <a:t>Does the trainee use what was learned in training back on the job?</a:t>
            </a:r>
          </a:p>
          <a:p>
            <a:pPr lvl="1">
              <a:buNone/>
            </a:pPr>
            <a:r>
              <a:rPr lang="en-US" sz="2400" dirty="0" smtClean="0"/>
              <a:t>Measured through questionnaires, behavioral checklists, observation of trainee’s on the job behavior, performance appraisals , and organizational records</a:t>
            </a:r>
          </a:p>
          <a:p>
            <a:pPr lvl="1">
              <a:buNone/>
            </a:pPr>
            <a:endParaRPr lang="en-US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28</a:t>
            </a:r>
            <a:endParaRPr lang="en-US" dirty="0"/>
          </a:p>
        </p:txBody>
      </p:sp>
      <p:sp>
        <p:nvSpPr>
          <p:cNvPr id="1843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B85888D-9701-457F-8B40-4CC0B647FC02}" type="slidenum">
              <a:rPr lang="en-US"/>
              <a:pPr/>
              <a:t>14</a:t>
            </a:fld>
            <a:endParaRPr lang="en-US"/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Kirkpatrick’s Evaluation Framework</a:t>
            </a:r>
          </a:p>
        </p:txBody>
      </p:sp>
      <p:sp>
        <p:nvSpPr>
          <p:cNvPr id="1843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181599"/>
          </a:xfrm>
        </p:spPr>
        <p:txBody>
          <a:bodyPr>
            <a:normAutofit fontScale="85000" lnSpcReduction="20000"/>
          </a:bodyPr>
          <a:lstStyle/>
          <a:p>
            <a:r>
              <a:rPr lang="en-US" sz="3400" dirty="0" smtClean="0"/>
              <a:t>Results (Level 4)</a:t>
            </a:r>
          </a:p>
          <a:p>
            <a:pPr lvl="1" eaLnBrk="1" hangingPunct="1">
              <a:buNone/>
            </a:pPr>
            <a:r>
              <a:rPr lang="en-US" sz="2600" dirty="0" smtClean="0"/>
              <a:t>Has the training or HRD effort improved the organization’s effectiveness?</a:t>
            </a:r>
          </a:p>
          <a:p>
            <a:pPr lvl="1" eaLnBrk="1" hangingPunct="1">
              <a:buNone/>
            </a:pPr>
            <a:r>
              <a:rPr lang="en-US" sz="2600" dirty="0" smtClean="0"/>
              <a:t>This level is the bottom line of evaluation and is the most challenging level to assess.</a:t>
            </a:r>
          </a:p>
          <a:p>
            <a:pPr lvl="1">
              <a:buNone/>
            </a:pPr>
            <a:r>
              <a:rPr lang="en-US" sz="2600" dirty="0" smtClean="0"/>
              <a:t>May be measured through organizational records, and efficiency ratios</a:t>
            </a:r>
          </a:p>
          <a:p>
            <a:pPr lvl="1">
              <a:buNone/>
            </a:pPr>
            <a:endParaRPr lang="en-US" sz="2600" dirty="0" smtClean="0"/>
          </a:p>
          <a:p>
            <a:r>
              <a:rPr lang="en-US" dirty="0" smtClean="0"/>
              <a:t>Outcomes can and should be collected in an orderly manner</a:t>
            </a:r>
          </a:p>
          <a:p>
            <a:r>
              <a:rPr lang="en-US" dirty="0" smtClean="0"/>
              <a:t>The hierarchical nature suggests that higher level outcomes should not be measured unless positive changes occur in lower level outcomes.</a:t>
            </a:r>
          </a:p>
          <a:p>
            <a:r>
              <a:rPr lang="en-US" dirty="0" smtClean="0"/>
              <a:t>The framework implies that changes at a higher level are more beneficial than changes at a lower level.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28</a:t>
            </a:r>
            <a:endParaRPr lang="en-US" dirty="0"/>
          </a:p>
        </p:txBody>
      </p:sp>
      <p:sp>
        <p:nvSpPr>
          <p:cNvPr id="1945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3D02E66-6760-48D2-A4EF-5BB17CC256FA}" type="slidenum">
              <a:rPr lang="en-US"/>
              <a:pPr/>
              <a:t>15</a:t>
            </a:fld>
            <a:endParaRPr lang="en-US"/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Criticism on Kirkpatrick’s Framework</a:t>
            </a:r>
          </a:p>
        </p:txBody>
      </p:sp>
      <p:sp>
        <p:nvSpPr>
          <p:cNvPr id="1946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838200" y="1676400"/>
            <a:ext cx="7351713" cy="4572000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buClr>
                <a:schemeClr val="tx1"/>
              </a:buClr>
            </a:pPr>
            <a:r>
              <a:rPr lang="en-US" dirty="0" smtClean="0"/>
              <a:t>Focuses only on post-training not on training process</a:t>
            </a:r>
          </a:p>
          <a:p>
            <a:pPr>
              <a:buClr>
                <a:schemeClr val="tx1"/>
              </a:buClr>
            </a:pPr>
            <a:r>
              <a:rPr lang="en-US" dirty="0" smtClean="0"/>
              <a:t>Does not take into account the purpose of the evaluation.</a:t>
            </a:r>
          </a:p>
          <a:p>
            <a:pPr eaLnBrk="1" hangingPunct="1">
              <a:buClr>
                <a:schemeClr val="tx1"/>
              </a:buClr>
            </a:pPr>
            <a:r>
              <a:rPr lang="en-US" dirty="0" smtClean="0"/>
              <a:t>Doesn’t treat inter-stage improvements</a:t>
            </a:r>
          </a:p>
          <a:p>
            <a:pPr eaLnBrk="1" hangingPunct="1">
              <a:buClr>
                <a:schemeClr val="tx1"/>
              </a:buClr>
            </a:pPr>
            <a:r>
              <a:rPr lang="en-US" dirty="0" smtClean="0"/>
              <a:t>May be better taken as taxonomy of outcomes</a:t>
            </a:r>
          </a:p>
          <a:p>
            <a:pPr eaLnBrk="1" hangingPunct="1">
              <a:buClr>
                <a:schemeClr val="tx1"/>
              </a:buClr>
            </a:pPr>
            <a:r>
              <a:rPr lang="en-US" dirty="0" smtClean="0"/>
              <a:t>Does not specify assessment techniques for learning at each stage</a:t>
            </a:r>
          </a:p>
          <a:p>
            <a:pPr eaLnBrk="1" hangingPunct="1">
              <a:buClr>
                <a:schemeClr val="tx1"/>
              </a:buClr>
            </a:pPr>
            <a:r>
              <a:rPr lang="en-US" dirty="0" smtClean="0"/>
              <a:t>Validity of assumptions implied by the framework is questioned – outcomes at higher level assumes achievement of outcomes at lower level</a:t>
            </a:r>
          </a:p>
          <a:p>
            <a:pPr eaLnBrk="1" hangingPunct="1">
              <a:buClr>
                <a:schemeClr val="tx1"/>
              </a:buClr>
              <a:buNone/>
            </a:pPr>
            <a:endParaRPr lang="en-US" dirty="0" smtClean="0"/>
          </a:p>
          <a:p>
            <a:pPr eaLnBrk="1" hangingPunct="1">
              <a:buClr>
                <a:schemeClr val="tx1"/>
              </a:buClr>
              <a:buNone/>
            </a:pPr>
            <a:r>
              <a:rPr lang="en-US" sz="4000" dirty="0" smtClean="0"/>
              <a:t>Response by Kirkpatrick</a:t>
            </a:r>
          </a:p>
          <a:p>
            <a:pPr>
              <a:buClr>
                <a:schemeClr val="tx1"/>
              </a:buClr>
            </a:pPr>
            <a:r>
              <a:rPr lang="en-US" dirty="0" smtClean="0"/>
              <a:t>Have never called my framework a ‘model’</a:t>
            </a:r>
          </a:p>
          <a:p>
            <a:pPr>
              <a:buClr>
                <a:schemeClr val="tx1"/>
              </a:buClr>
            </a:pPr>
            <a:r>
              <a:rPr lang="en-US" dirty="0" smtClean="0"/>
              <a:t>Whatsoever you call it (taxonomy), still it helps to clarify the meaning of evaluation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28</a:t>
            </a:r>
            <a:endParaRPr lang="en-US" dirty="0"/>
          </a:p>
        </p:txBody>
      </p:sp>
      <p:sp>
        <p:nvSpPr>
          <p:cNvPr id="1843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B85888D-9701-457F-8B40-4CC0B647FC02}" type="slidenum">
              <a:rPr lang="en-US"/>
              <a:pPr/>
              <a:t>16</a:t>
            </a:fld>
            <a:endParaRPr lang="en-US"/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Modifications to Kirkpatrick’s 4 Level Framework</a:t>
            </a:r>
          </a:p>
        </p:txBody>
      </p:sp>
      <p:sp>
        <p:nvSpPr>
          <p:cNvPr id="1843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457200" y="1523999"/>
            <a:ext cx="8229600" cy="4876801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</a:pPr>
            <a:r>
              <a:rPr lang="en-US" sz="2400" dirty="0" smtClean="0"/>
              <a:t>Expanding the reaction level to participants’ reaction to training methods and efficiency</a:t>
            </a:r>
          </a:p>
          <a:p>
            <a:pPr>
              <a:buClr>
                <a:schemeClr val="tx1"/>
              </a:buClr>
            </a:pPr>
            <a:r>
              <a:rPr lang="en-US" sz="2400" dirty="0" smtClean="0"/>
              <a:t>Distinguishing between cognitive and affective reactions </a:t>
            </a:r>
          </a:p>
          <a:p>
            <a:pPr>
              <a:buClr>
                <a:schemeClr val="tx1"/>
              </a:buClr>
            </a:pPr>
            <a:r>
              <a:rPr lang="en-US" sz="2400" dirty="0" smtClean="0"/>
              <a:t>Splitting the reaction level to include assessing participants’ perceptions of enjoyment, usefulness and difficulty of the program</a:t>
            </a:r>
          </a:p>
          <a:p>
            <a:pPr>
              <a:buClr>
                <a:schemeClr val="tx1"/>
              </a:buClr>
            </a:pPr>
            <a:r>
              <a:rPr lang="en-US" sz="2400" dirty="0" smtClean="0"/>
              <a:t>Adding a fifth level to address organization’s return on investment</a:t>
            </a:r>
          </a:p>
          <a:p>
            <a:pPr>
              <a:buClr>
                <a:schemeClr val="tx1"/>
              </a:buClr>
            </a:pPr>
            <a:r>
              <a:rPr lang="en-US" sz="2400" dirty="0" smtClean="0"/>
              <a:t>Adding a fifth level to address societal contribution and outcomes of HRD program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28</a:t>
            </a:r>
            <a:endParaRPr lang="en-US" dirty="0"/>
          </a:p>
        </p:txBody>
      </p:sp>
      <p:sp>
        <p:nvSpPr>
          <p:cNvPr id="1843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B85888D-9701-457F-8B40-4CC0B647FC02}" type="slidenum">
              <a:rPr lang="en-US"/>
              <a:pPr/>
              <a:t>17</a:t>
            </a:fld>
            <a:endParaRPr lang="en-US"/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CIPP Model (Galvin)</a:t>
            </a:r>
          </a:p>
        </p:txBody>
      </p:sp>
      <p:sp>
        <p:nvSpPr>
          <p:cNvPr id="1843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1295400" y="1828800"/>
            <a:ext cx="67818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>
                <a:latin typeface="+mj-lt"/>
              </a:rPr>
              <a:t>The Context, Input, Process, Product model</a:t>
            </a:r>
          </a:p>
          <a:p>
            <a:r>
              <a:rPr lang="en-US" sz="2400" dirty="0" smtClean="0">
                <a:latin typeface="+mj-lt"/>
              </a:rPr>
              <a:t>Evaluation focuses on measuring </a:t>
            </a:r>
          </a:p>
          <a:p>
            <a:pPr lvl="1">
              <a:buNone/>
            </a:pPr>
            <a:r>
              <a:rPr lang="en-US" sz="2400" dirty="0" smtClean="0">
                <a:latin typeface="+mj-lt"/>
              </a:rPr>
              <a:t>the context for training (need analysis), </a:t>
            </a:r>
          </a:p>
          <a:p>
            <a:pPr lvl="1">
              <a:buNone/>
            </a:pPr>
            <a:r>
              <a:rPr lang="en-US" sz="2400" dirty="0" smtClean="0">
                <a:latin typeface="+mj-lt"/>
              </a:rPr>
              <a:t>inputs to training (resources, schedules), </a:t>
            </a:r>
          </a:p>
          <a:p>
            <a:pPr lvl="1">
              <a:buNone/>
            </a:pPr>
            <a:r>
              <a:rPr lang="en-US" sz="2400" dirty="0" smtClean="0">
                <a:latin typeface="+mj-lt"/>
              </a:rPr>
              <a:t>the process of conducting training (for feedback to implementer) and</a:t>
            </a:r>
          </a:p>
          <a:p>
            <a:pPr lvl="1">
              <a:buNone/>
            </a:pPr>
            <a:r>
              <a:rPr lang="en-US" sz="2400" dirty="0" smtClean="0">
                <a:latin typeface="+mj-lt"/>
              </a:rPr>
              <a:t> the product or outcome of training (success in meeting objectives).</a:t>
            </a:r>
          </a:p>
          <a:p>
            <a:pPr lvl="1">
              <a:buNone/>
            </a:pPr>
            <a:endParaRPr lang="en-US" sz="2400" dirty="0" smtClean="0"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28</a:t>
            </a:r>
            <a:endParaRPr lang="en-US" dirty="0"/>
          </a:p>
        </p:txBody>
      </p:sp>
      <p:sp>
        <p:nvSpPr>
          <p:cNvPr id="1843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B85888D-9701-457F-8B40-4CC0B647FC02}" type="slidenum">
              <a:rPr lang="en-US"/>
              <a:pPr/>
              <a:t>18</a:t>
            </a:fld>
            <a:endParaRPr lang="en-US"/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CIRO Model (</a:t>
            </a:r>
            <a:r>
              <a:rPr lang="en-US" dirty="0" err="1" smtClean="0"/>
              <a:t>Warr</a:t>
            </a:r>
            <a:r>
              <a:rPr lang="en-US" dirty="0" smtClean="0"/>
              <a:t>)</a:t>
            </a:r>
          </a:p>
        </p:txBody>
      </p:sp>
      <p:sp>
        <p:nvSpPr>
          <p:cNvPr id="1843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457200" y="1676399"/>
            <a:ext cx="8229600" cy="4724401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+mj-lt"/>
              </a:rPr>
              <a:t>The Context, Input, Reaction, Outcome model</a:t>
            </a:r>
          </a:p>
          <a:p>
            <a:pPr lvl="1"/>
            <a:r>
              <a:rPr lang="en-US" sz="2400" dirty="0" smtClean="0">
                <a:latin typeface="+mj-lt"/>
              </a:rPr>
              <a:t>The context, input and product evaluation same as CIPP</a:t>
            </a:r>
          </a:p>
          <a:p>
            <a:pPr lvl="1"/>
            <a:r>
              <a:rPr lang="en-US" sz="2400" dirty="0" smtClean="0">
                <a:latin typeface="+mj-lt"/>
              </a:rPr>
              <a:t>Emphasizes trainee reaction to improve the training program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28</a:t>
            </a:r>
            <a:endParaRPr lang="en-US" dirty="0"/>
          </a:p>
        </p:txBody>
      </p:sp>
      <p:sp>
        <p:nvSpPr>
          <p:cNvPr id="1843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B85888D-9701-457F-8B40-4CC0B647FC02}" type="slidenum">
              <a:rPr lang="en-US"/>
              <a:pPr/>
              <a:t>19</a:t>
            </a:fld>
            <a:endParaRPr lang="en-US"/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63500" indent="-63500"/>
            <a:r>
              <a:rPr lang="en-US" dirty="0" smtClean="0"/>
              <a:t>Brinkerhoff’s Six Stages</a:t>
            </a:r>
          </a:p>
        </p:txBody>
      </p:sp>
      <p:sp>
        <p:nvSpPr>
          <p:cNvPr id="1843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457200" y="1676399"/>
            <a:ext cx="8229600" cy="4724401"/>
          </a:xfrm>
        </p:spPr>
        <p:txBody>
          <a:bodyPr>
            <a:normAutofit fontScale="85000" lnSpcReduction="20000"/>
          </a:bodyPr>
          <a:lstStyle/>
          <a:p>
            <a:pPr marL="63500" indent="-63500">
              <a:buNone/>
            </a:pPr>
            <a:r>
              <a:rPr lang="en-US" sz="2800" dirty="0" smtClean="0"/>
              <a:t>This model suggest a cycle of overlapping steps, with problems identified in one step possibly caused by things occurring in previous steps.</a:t>
            </a:r>
          </a:p>
          <a:p>
            <a:pPr marL="63500" indent="-63500">
              <a:buNone/>
            </a:pPr>
            <a:endParaRPr lang="en-US" sz="2800" dirty="0" smtClean="0"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+mj-lt"/>
              </a:rPr>
              <a:t>Goal setting: What is the need?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+mj-lt"/>
              </a:rPr>
              <a:t> Program design: What will work to meet the need?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+mj-lt"/>
              </a:rPr>
              <a:t> Program implementation: Is it working, with the focus on   the implementation on the program?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+mj-lt"/>
              </a:rPr>
              <a:t> Immediate outcomes: Did participants learn?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+mj-lt"/>
              </a:rPr>
              <a:t> Intermediate or Usage outcomes: Are the participants using what they learned?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+mj-lt"/>
              </a:rPr>
              <a:t> Impacts and worth: Did it make it worthwhile difference to the organization?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Evaluation Frameworks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All evaluation frameworks incorporate Kirkpatrick’s levels of evaluation in one way or the other.</a:t>
            </a:r>
          </a:p>
          <a:p>
            <a:r>
              <a:rPr lang="en-US" dirty="0" smtClean="0"/>
              <a:t>The most notable extension beyond Kirkpatrick’ ideas is the impact of HRD programs on constituencies outside the organization.</a:t>
            </a:r>
          </a:p>
          <a:p>
            <a:r>
              <a:rPr lang="en-US" dirty="0" smtClean="0"/>
              <a:t>Some models differ in terms of bringing earlier phases of training process – goal setting, design, and implementation of HRD program by Brinkerhoff.</a:t>
            </a:r>
          </a:p>
          <a:p>
            <a:r>
              <a:rPr lang="en-US" dirty="0" smtClean="0"/>
              <a:t>Despite all criticism, Kirkpatrick’s approach remains a useful way to categorize the criteria that an HRD program must satisfy.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 bwMode="auto">
          <a:xfrm>
            <a:off x="612775" y="274638"/>
            <a:ext cx="8229600" cy="1143000"/>
          </a:xfrm>
          <a:ln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ea typeface="ＭＳ Ｐゴシック" pitchFamily="34" charset="-128"/>
              </a:rPr>
              <a:t>Summary of Lecture 28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371600"/>
            <a:ext cx="8229600" cy="480060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Payoff of Training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Why Do HRD Programs Fail to Add Value?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HRD Process Model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Effectiveness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HRD Evaluation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Purposes of Evaluation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Models and Frameworks of Evaluation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Comparing Evaluation Frameworks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28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Human Resource Development: Foundation, Framework and Application </a:t>
            </a:r>
          </a:p>
          <a:p>
            <a:pPr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Jon  M. Werner and Randy L. </a:t>
            </a:r>
            <a:r>
              <a:rPr lang="en-US" sz="2400" dirty="0" err="1" smtClean="0"/>
              <a:t>DeSimone</a:t>
            </a:r>
            <a:r>
              <a:rPr lang="en-US" sz="2400" dirty="0" smtClean="0"/>
              <a:t>: </a:t>
            </a:r>
            <a:r>
              <a:rPr lang="en-US" sz="2400" dirty="0" err="1" smtClean="0"/>
              <a:t>Cengage</a:t>
            </a:r>
            <a:r>
              <a:rPr lang="en-US" sz="2400" dirty="0" smtClean="0"/>
              <a:t> 	Learning, New Delhi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28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ctr">
              <a:buNone/>
            </a:pPr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28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2813</TotalTime>
  <Words>1219</Words>
  <Application>Microsoft Office PowerPoint</Application>
  <PresentationFormat>On-screen Show (4:3)</PresentationFormat>
  <Paragraphs>226</Paragraphs>
  <Slides>23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Advances in Human Resource Development and Management</vt:lpstr>
      <vt:lpstr>Recap of Lecture 27</vt:lpstr>
      <vt:lpstr>Learning Objectives: Lecture 28</vt:lpstr>
      <vt:lpstr>Payoff of Training</vt:lpstr>
      <vt:lpstr>Why Do HRD Programs Fail  to Add Value?</vt:lpstr>
      <vt:lpstr>Effectiveness</vt:lpstr>
      <vt:lpstr>HRD Evaluation</vt:lpstr>
      <vt:lpstr>Purposes of Evaluation</vt:lpstr>
      <vt:lpstr>Benefits of HRD Evaluation</vt:lpstr>
      <vt:lpstr>How Often are HRD Evaluations Conducted?</vt:lpstr>
      <vt:lpstr>Evaluation of HRD Programs Prior to Purchase</vt:lpstr>
      <vt:lpstr>Models and Frameworks of Evaluation</vt:lpstr>
      <vt:lpstr>Kirkpatrick’s Evaluation Framework</vt:lpstr>
      <vt:lpstr>Kirkpatrick’s Evaluation Framework</vt:lpstr>
      <vt:lpstr>Criticism on Kirkpatrick’s Framework</vt:lpstr>
      <vt:lpstr>Modifications to Kirkpatrick’s 4 Level Framework</vt:lpstr>
      <vt:lpstr>CIPP Model (Galvin)</vt:lpstr>
      <vt:lpstr>CIRO Model (Warr)</vt:lpstr>
      <vt:lpstr>Brinkerhoff’s Six Stages</vt:lpstr>
      <vt:lpstr>Comparing Evaluation Frameworks</vt:lpstr>
      <vt:lpstr>Summary of Lecture 28</vt:lpstr>
      <vt:lpstr>Reference books</vt:lpstr>
      <vt:lpstr>Slide 23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Advances in Human Resource Development and Management</dc:title>
  <dc:creator>Dr. Amjad Ali</dc:creator>
  <cp:lastModifiedBy>NTS</cp:lastModifiedBy>
  <cp:revision>258</cp:revision>
  <dcterms:created xsi:type="dcterms:W3CDTF">2013-05-29T05:42:39Z</dcterms:created>
  <dcterms:modified xsi:type="dcterms:W3CDTF">2013-06-28T11:17:50Z</dcterms:modified>
</cp:coreProperties>
</file>