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7" r:id="rId2"/>
    <p:sldId id="280" r:id="rId3"/>
    <p:sldId id="259" r:id="rId4"/>
    <p:sldId id="409" r:id="rId5"/>
    <p:sldId id="410" r:id="rId6"/>
    <p:sldId id="411" r:id="rId7"/>
    <p:sldId id="412" r:id="rId8"/>
    <p:sldId id="413" r:id="rId9"/>
    <p:sldId id="414" r:id="rId10"/>
    <p:sldId id="437" r:id="rId11"/>
    <p:sldId id="418" r:id="rId12"/>
    <p:sldId id="419" r:id="rId13"/>
    <p:sldId id="416" r:id="rId14"/>
    <p:sldId id="384" r:id="rId15"/>
    <p:sldId id="424" r:id="rId16"/>
    <p:sldId id="425" r:id="rId17"/>
    <p:sldId id="428" r:id="rId18"/>
    <p:sldId id="429" r:id="rId19"/>
    <p:sldId id="430" r:id="rId20"/>
    <p:sldId id="431" r:id="rId21"/>
    <p:sldId id="432" r:id="rId22"/>
    <p:sldId id="433" r:id="rId23"/>
    <p:sldId id="435" r:id="rId24"/>
    <p:sldId id="436" r:id="rId25"/>
    <p:sldId id="321" r:id="rId26"/>
    <p:sldId id="374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48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7815-A013-4B7B-9FA3-AB0E5BA6790F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5E9A-8A44-453C-82AF-CF7AA15C3FE3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3B20A-106A-4D74-8301-978A80085FE7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7B46-5449-4114-AA4B-FACA8B9CD539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272EA-A88D-44C0-87E4-CCDB46281313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8E938-8D16-4355-97F9-4C26A5C06E37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394C7-4A29-44F4-8F08-924B5E89F516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8AE51-7F81-4BEF-A6CE-5727D69C3A75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E30E2-692C-433D-98FA-45AE5EF7BAF5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BA34-AFCF-4125-B032-E9A0A12026DA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4A55A-50CD-4F6D-805F-0A3B85EB5304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91188-31B6-4A05-85BF-B3F8B4513621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Classroom Training</a:t>
            </a:r>
          </a:p>
          <a:p>
            <a:pPr lvl="1"/>
            <a:r>
              <a:rPr lang="en-US" dirty="0" smtClean="0"/>
              <a:t>Case Study Method</a:t>
            </a:r>
          </a:p>
          <a:p>
            <a:pPr lvl="1"/>
            <a:r>
              <a:rPr lang="en-US" dirty="0" smtClean="0"/>
              <a:t>Business Games and Simulations</a:t>
            </a:r>
          </a:p>
          <a:p>
            <a:pPr lvl="1"/>
            <a:r>
              <a:rPr lang="en-US" dirty="0" smtClean="0"/>
              <a:t>Role Playing</a:t>
            </a:r>
          </a:p>
          <a:p>
            <a:pPr lvl="1"/>
            <a:r>
              <a:rPr lang="en-US" dirty="0" smtClean="0"/>
              <a:t>Behavior Modeling</a:t>
            </a:r>
          </a:p>
          <a:p>
            <a:pPr lvl="1"/>
            <a:r>
              <a:rPr lang="en-US" dirty="0" smtClean="0"/>
              <a:t>Outdoor Education</a:t>
            </a:r>
          </a:p>
          <a:p>
            <a:r>
              <a:rPr lang="en-US" dirty="0" smtClean="0"/>
              <a:t>Computer-Based Training</a:t>
            </a:r>
          </a:p>
          <a:p>
            <a:r>
              <a:rPr lang="en-US" dirty="0" smtClean="0"/>
              <a:t>Choosing a Training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27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Training Environment</a:t>
            </a:r>
          </a:p>
          <a:p>
            <a:pPr lvl="1"/>
            <a:r>
              <a:rPr lang="en-US" dirty="0" smtClean="0"/>
              <a:t>The Training Room</a:t>
            </a:r>
          </a:p>
          <a:p>
            <a:pPr lvl="1"/>
            <a:r>
              <a:rPr lang="en-US" dirty="0" smtClean="0"/>
              <a:t>Furniture</a:t>
            </a:r>
          </a:p>
          <a:p>
            <a:pPr lvl="1"/>
            <a:r>
              <a:rPr lang="en-US" dirty="0" smtClean="0"/>
              <a:t>Furniture Setup</a:t>
            </a:r>
          </a:p>
          <a:p>
            <a:pPr lvl="1"/>
            <a:r>
              <a:rPr lang="en-US" dirty="0" smtClean="0"/>
              <a:t>The Trainer</a:t>
            </a:r>
          </a:p>
          <a:p>
            <a:r>
              <a:rPr lang="en-US" sz="2800" dirty="0" smtClean="0"/>
              <a:t>Off-Site Training Facilities</a:t>
            </a:r>
          </a:p>
          <a:p>
            <a:r>
              <a:rPr lang="en-US" sz="2800" dirty="0" smtClean="0"/>
              <a:t>Techniques to Maintain Interest</a:t>
            </a:r>
          </a:p>
          <a:p>
            <a:r>
              <a:rPr lang="en-US" sz="2800" dirty="0" smtClean="0"/>
              <a:t>Implementation Ideas for Trainers</a:t>
            </a:r>
          </a:p>
          <a:p>
            <a:r>
              <a:rPr lang="en-US" sz="2800" dirty="0" smtClean="0"/>
              <a:t>Tips on Dealing with Different Trainees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dirty="0" smtClean="0"/>
              <a:t>Training Environment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Parts of the training program environment include:</a:t>
            </a:r>
          </a:p>
          <a:p>
            <a:pPr eaLnBrk="1" hangingPunct="1">
              <a:buFont typeface="Wingdings" pitchFamily="2" charset="2"/>
              <a:buNone/>
            </a:pPr>
            <a:endParaRPr lang="en-US" sz="1200" dirty="0" smtClean="0"/>
          </a:p>
          <a:p>
            <a:pPr lvl="1"/>
            <a:r>
              <a:rPr lang="en-US" dirty="0" smtClean="0"/>
              <a:t>The Training Room</a:t>
            </a:r>
          </a:p>
          <a:p>
            <a:pPr lvl="1"/>
            <a:r>
              <a:rPr lang="en-US" dirty="0" smtClean="0"/>
              <a:t>Furniture</a:t>
            </a:r>
          </a:p>
          <a:p>
            <a:pPr lvl="1"/>
            <a:r>
              <a:rPr lang="en-US" dirty="0" smtClean="0"/>
              <a:t>Furniture Setup</a:t>
            </a:r>
          </a:p>
          <a:p>
            <a:pPr lvl="1"/>
            <a:r>
              <a:rPr lang="en-US" dirty="0" smtClean="0"/>
              <a:t>The Trainer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C33CB8-5CFF-43D9-84C2-5780633E4215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/>
              <a:t>Training Environment: Training Room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Make the training room a learner-friendly environment and it should be: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b="1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Windowless – if no then should be fitted with curtains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Soundproof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Equipped with its own temperature control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A nice training room is the one where: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Walls are blank and neutral in color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Lighting is adjustable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 room square in shape is preferable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Whiteboards are built into the walls at straight locations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 working remote control is available for lights and audio visual equipment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Overhead screen or computer slides should not block simultaneous use of whiteboard or flip charts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20DD1-51EC-49A3-8BCF-2E8752821910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Training Environment: Furniture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08113"/>
            <a:ext cx="7772400" cy="48402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Furniture should consist of: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Movable tables and chairs (not student desk-chairs)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Tables: </a:t>
            </a:r>
            <a:r>
              <a:rPr lang="en-US" sz="2400" dirty="0" smtClean="0"/>
              <a:t>5 feet x 2 ½ feet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Chairs: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Cloth covered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Padded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Revolving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Armrests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95D238-6192-45BF-BB17-25E15E865903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200" dirty="0" smtClean="0">
                <a:cs typeface="Times New Roman" pitchFamily="18" charset="0"/>
              </a:rPr>
              <a:t>Furniture Setup: Circular Style</a:t>
            </a:r>
            <a:endParaRPr lang="en-US" sz="2400" dirty="0" smtClean="0">
              <a:cs typeface="Times New Roman" pitchFamily="18" charset="0"/>
            </a:endParaRP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7C5C1-34E4-484C-92D5-9B85AACFAC5B}" type="slidenum">
              <a:rPr lang="en-US"/>
              <a:pPr>
                <a:defRPr/>
              </a:pPr>
              <a:t>7</a:t>
            </a:fld>
            <a:endParaRPr lang="en-US"/>
          </a:p>
        </p:txBody>
      </p:sp>
      <p:grpSp>
        <p:nvGrpSpPr>
          <p:cNvPr id="2" name="Group 75"/>
          <p:cNvGrpSpPr>
            <a:grpSpLocks/>
          </p:cNvGrpSpPr>
          <p:nvPr/>
        </p:nvGrpSpPr>
        <p:grpSpPr bwMode="auto">
          <a:xfrm>
            <a:off x="685800" y="1066801"/>
            <a:ext cx="7239000" cy="5500005"/>
            <a:chOff x="336" y="1358"/>
            <a:chExt cx="3552" cy="2655"/>
          </a:xfrm>
        </p:grpSpPr>
        <p:grpSp>
          <p:nvGrpSpPr>
            <p:cNvPr id="3" name="Group 74"/>
            <p:cNvGrpSpPr>
              <a:grpSpLocks/>
            </p:cNvGrpSpPr>
            <p:nvPr/>
          </p:nvGrpSpPr>
          <p:grpSpPr bwMode="auto">
            <a:xfrm>
              <a:off x="336" y="3696"/>
              <a:ext cx="1250" cy="317"/>
              <a:chOff x="336" y="3696"/>
              <a:chExt cx="1250" cy="317"/>
            </a:xfrm>
          </p:grpSpPr>
          <p:grpSp>
            <p:nvGrpSpPr>
              <p:cNvPr id="4" name="Group 73"/>
              <p:cNvGrpSpPr>
                <a:grpSpLocks/>
              </p:cNvGrpSpPr>
              <p:nvPr/>
            </p:nvGrpSpPr>
            <p:grpSpPr bwMode="auto">
              <a:xfrm>
                <a:off x="369" y="3696"/>
                <a:ext cx="1095" cy="173"/>
                <a:chOff x="369" y="3696"/>
                <a:chExt cx="1095" cy="173"/>
              </a:xfrm>
            </p:grpSpPr>
            <p:sp>
              <p:nvSpPr>
                <p:cNvPr id="20507" name="Rectangle 48"/>
                <p:cNvSpPr>
                  <a:spLocks noChangeArrowheads="1"/>
                </p:cNvSpPr>
                <p:nvPr/>
              </p:nvSpPr>
              <p:spPr bwMode="auto">
                <a:xfrm>
                  <a:off x="369" y="3744"/>
                  <a:ext cx="109" cy="58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8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92" y="3696"/>
                  <a:ext cx="972" cy="17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n-US" sz="1600">
                      <a:latin typeface="Arial" charset="0"/>
                    </a:rPr>
                    <a:t>= Trainer</a:t>
                  </a:r>
                </a:p>
              </p:txBody>
            </p:sp>
          </p:grpSp>
          <p:sp>
            <p:nvSpPr>
              <p:cNvPr id="20506" name="Text Box 50"/>
              <p:cNvSpPr txBox="1">
                <a:spLocks noChangeArrowheads="1"/>
              </p:cNvSpPr>
              <p:nvPr/>
            </p:nvSpPr>
            <p:spPr bwMode="auto">
              <a:xfrm>
                <a:off x="336" y="3889"/>
                <a:ext cx="1250" cy="12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en-US" sz="1600">
                    <a:latin typeface="Arial" charset="0"/>
                  </a:rPr>
                  <a:t>X  = Easel/charts</a:t>
                </a:r>
              </a:p>
            </p:txBody>
          </p:sp>
        </p:grpSp>
        <p:sp>
          <p:nvSpPr>
            <p:cNvPr id="20488" name="Oval 53"/>
            <p:cNvSpPr>
              <a:spLocks noChangeArrowheads="1"/>
            </p:cNvSpPr>
            <p:nvPr/>
          </p:nvSpPr>
          <p:spPr bwMode="auto">
            <a:xfrm>
              <a:off x="2593" y="3198"/>
              <a:ext cx="199" cy="178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Oval 55"/>
            <p:cNvSpPr>
              <a:spLocks noChangeArrowheads="1"/>
            </p:cNvSpPr>
            <p:nvPr/>
          </p:nvSpPr>
          <p:spPr bwMode="auto">
            <a:xfrm>
              <a:off x="2248" y="1941"/>
              <a:ext cx="1391" cy="124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6"/>
            <p:cNvGrpSpPr>
              <a:grpSpLocks/>
            </p:cNvGrpSpPr>
            <p:nvPr/>
          </p:nvGrpSpPr>
          <p:grpSpPr bwMode="auto">
            <a:xfrm>
              <a:off x="3087" y="1953"/>
              <a:ext cx="801" cy="1433"/>
              <a:chOff x="3072" y="2096"/>
              <a:chExt cx="580" cy="1160"/>
            </a:xfrm>
          </p:grpSpPr>
          <p:sp>
            <p:nvSpPr>
              <p:cNvPr id="20500" name="Oval 57"/>
              <p:cNvSpPr>
                <a:spLocks noChangeArrowheads="1"/>
              </p:cNvSpPr>
              <p:nvPr/>
            </p:nvSpPr>
            <p:spPr bwMode="auto">
              <a:xfrm>
                <a:off x="3354" y="2096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1" name="Oval 58"/>
              <p:cNvSpPr>
                <a:spLocks noChangeArrowheads="1"/>
              </p:cNvSpPr>
              <p:nvPr/>
            </p:nvSpPr>
            <p:spPr bwMode="auto">
              <a:xfrm>
                <a:off x="3506" y="23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2" name="Oval 59"/>
              <p:cNvSpPr>
                <a:spLocks noChangeArrowheads="1"/>
              </p:cNvSpPr>
              <p:nvPr/>
            </p:nvSpPr>
            <p:spPr bwMode="auto">
              <a:xfrm>
                <a:off x="3508" y="268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3" name="Oval 60"/>
              <p:cNvSpPr>
                <a:spLocks noChangeArrowheads="1"/>
              </p:cNvSpPr>
              <p:nvPr/>
            </p:nvSpPr>
            <p:spPr bwMode="auto">
              <a:xfrm>
                <a:off x="3352" y="2944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4" name="Oval 61"/>
              <p:cNvSpPr>
                <a:spLocks noChangeArrowheads="1"/>
              </p:cNvSpPr>
              <p:nvPr/>
            </p:nvSpPr>
            <p:spPr bwMode="auto">
              <a:xfrm>
                <a:off x="3072" y="3112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491" name="Rectangle 62"/>
            <p:cNvSpPr>
              <a:spLocks noChangeArrowheads="1"/>
            </p:cNvSpPr>
            <p:nvPr/>
          </p:nvSpPr>
          <p:spPr bwMode="auto">
            <a:xfrm rot="900000">
              <a:off x="3004" y="1726"/>
              <a:ext cx="299" cy="17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63"/>
            <p:cNvGrpSpPr>
              <a:grpSpLocks/>
            </p:cNvGrpSpPr>
            <p:nvPr/>
          </p:nvGrpSpPr>
          <p:grpSpPr bwMode="auto">
            <a:xfrm rot="10800000">
              <a:off x="1991" y="1741"/>
              <a:ext cx="801" cy="1433"/>
              <a:chOff x="3072" y="2096"/>
              <a:chExt cx="580" cy="1160"/>
            </a:xfrm>
          </p:grpSpPr>
          <p:sp>
            <p:nvSpPr>
              <p:cNvPr id="20495" name="Oval 64"/>
              <p:cNvSpPr>
                <a:spLocks noChangeArrowheads="1"/>
              </p:cNvSpPr>
              <p:nvPr/>
            </p:nvSpPr>
            <p:spPr bwMode="auto">
              <a:xfrm>
                <a:off x="3354" y="2096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6" name="Oval 65"/>
              <p:cNvSpPr>
                <a:spLocks noChangeArrowheads="1"/>
              </p:cNvSpPr>
              <p:nvPr/>
            </p:nvSpPr>
            <p:spPr bwMode="auto">
              <a:xfrm>
                <a:off x="3506" y="23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7" name="Oval 66"/>
              <p:cNvSpPr>
                <a:spLocks noChangeArrowheads="1"/>
              </p:cNvSpPr>
              <p:nvPr/>
            </p:nvSpPr>
            <p:spPr bwMode="auto">
              <a:xfrm>
                <a:off x="3508" y="268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8" name="Oval 67"/>
              <p:cNvSpPr>
                <a:spLocks noChangeArrowheads="1"/>
              </p:cNvSpPr>
              <p:nvPr/>
            </p:nvSpPr>
            <p:spPr bwMode="auto">
              <a:xfrm>
                <a:off x="3352" y="2944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99" name="Oval 68"/>
              <p:cNvSpPr>
                <a:spLocks noChangeArrowheads="1"/>
              </p:cNvSpPr>
              <p:nvPr/>
            </p:nvSpPr>
            <p:spPr bwMode="auto">
              <a:xfrm>
                <a:off x="3072" y="3112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493" name="Text Box 69"/>
            <p:cNvSpPr txBox="1">
              <a:spLocks noChangeArrowheads="1"/>
            </p:cNvSpPr>
            <p:nvPr/>
          </p:nvSpPr>
          <p:spPr bwMode="auto">
            <a:xfrm>
              <a:off x="2836" y="1358"/>
              <a:ext cx="199" cy="2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r>
                <a:rPr lang="en-US" sz="2000">
                  <a:latin typeface="Arial" charset="0"/>
                </a:rPr>
                <a:t>x</a:t>
              </a:r>
            </a:p>
          </p:txBody>
        </p:sp>
      </p:grpSp>
      <p:sp>
        <p:nvSpPr>
          <p:cNvPr id="20485" name="Text Box 76"/>
          <p:cNvSpPr txBox="1">
            <a:spLocks noChangeArrowheads="1"/>
          </p:cNvSpPr>
          <p:nvPr/>
        </p:nvSpPr>
        <p:spPr bwMode="auto">
          <a:xfrm>
            <a:off x="685800" y="2438400"/>
            <a:ext cx="3124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Used to generate discussion</a:t>
            </a:r>
          </a:p>
          <a:p>
            <a:pPr>
              <a:spcBef>
                <a:spcPct val="50000"/>
              </a:spcBef>
            </a:pPr>
            <a:r>
              <a:rPr lang="en-US" dirty="0"/>
              <a:t>Focus is evenly </a:t>
            </a:r>
            <a:r>
              <a:rPr lang="en-US" dirty="0" smtClean="0"/>
              <a:t>distributed</a:t>
            </a:r>
          </a:p>
          <a:p>
            <a:pPr>
              <a:spcBef>
                <a:spcPct val="50000"/>
              </a:spcBef>
            </a:pPr>
            <a:r>
              <a:rPr lang="en-US" dirty="0" smtClean="0"/>
              <a:t>Trainees can discuss issues among themselves</a:t>
            </a:r>
            <a:endParaRPr lang="en-US" dirty="0"/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 smtClean="0">
                <a:cs typeface="Times New Roman" pitchFamily="18" charset="0"/>
              </a:rPr>
              <a:t>Furniture Setup: </a:t>
            </a:r>
            <a:r>
              <a:rPr lang="en-US" sz="2800" dirty="0" smtClean="0"/>
              <a:t>Theater Style</a:t>
            </a:r>
            <a:br>
              <a:rPr lang="en-US" sz="2800" dirty="0" smtClean="0"/>
            </a:br>
            <a:endParaRPr lang="en-US" sz="2400" dirty="0" smtClean="0">
              <a:cs typeface="Times New Roman" pitchFamily="18" charset="0"/>
            </a:endParaRPr>
          </a:p>
        </p:txBody>
      </p:sp>
      <p:sp>
        <p:nvSpPr>
          <p:cNvPr id="4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63EB5F-B7CC-48FB-BC5B-BCF6D5888D74}" type="slidenum">
              <a:rPr lang="en-US"/>
              <a:pPr>
                <a:defRPr/>
              </a:pPr>
              <a:t>8</a:t>
            </a:fld>
            <a:endParaRPr lang="en-US"/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533400" y="2057400"/>
            <a:ext cx="5562600" cy="4313238"/>
            <a:chOff x="336" y="1296"/>
            <a:chExt cx="3504" cy="2717"/>
          </a:xfrm>
        </p:grpSpPr>
        <p:sp>
          <p:nvSpPr>
            <p:cNvPr id="21511" name="Rectangle 6"/>
            <p:cNvSpPr>
              <a:spLocks noChangeArrowheads="1"/>
            </p:cNvSpPr>
            <p:nvPr/>
          </p:nvSpPr>
          <p:spPr bwMode="auto">
            <a:xfrm>
              <a:off x="369" y="3744"/>
              <a:ext cx="109" cy="5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2" name="Text Box 7"/>
            <p:cNvSpPr txBox="1">
              <a:spLocks noChangeArrowheads="1"/>
            </p:cNvSpPr>
            <p:nvPr/>
          </p:nvSpPr>
          <p:spPr bwMode="auto">
            <a:xfrm>
              <a:off x="492" y="3696"/>
              <a:ext cx="972" cy="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600">
                  <a:latin typeface="Arial" charset="0"/>
                </a:rPr>
                <a:t>= Trainer</a:t>
              </a:r>
            </a:p>
          </p:txBody>
        </p:sp>
        <p:sp>
          <p:nvSpPr>
            <p:cNvPr id="21513" name="Text Box 8"/>
            <p:cNvSpPr txBox="1">
              <a:spLocks noChangeArrowheads="1"/>
            </p:cNvSpPr>
            <p:nvPr/>
          </p:nvSpPr>
          <p:spPr bwMode="auto">
            <a:xfrm>
              <a:off x="336" y="3889"/>
              <a:ext cx="1250" cy="1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600">
                  <a:latin typeface="Arial" charset="0"/>
                </a:rPr>
                <a:t>X  = Easel/charts</a:t>
              </a:r>
            </a:p>
          </p:txBody>
        </p:sp>
        <p:sp>
          <p:nvSpPr>
            <p:cNvPr id="21514" name="Text Box 31"/>
            <p:cNvSpPr txBox="1">
              <a:spLocks noChangeArrowheads="1"/>
            </p:cNvSpPr>
            <p:nvPr/>
          </p:nvSpPr>
          <p:spPr bwMode="auto">
            <a:xfrm>
              <a:off x="2571" y="1296"/>
              <a:ext cx="168" cy="2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r>
                <a:rPr lang="en-US" sz="2000">
                  <a:latin typeface="Arial" charset="0"/>
                </a:rPr>
                <a:t>x</a:t>
              </a:r>
            </a:p>
          </p:txBody>
        </p:sp>
        <p:sp>
          <p:nvSpPr>
            <p:cNvPr id="21515" name="Rectangle 32"/>
            <p:cNvSpPr>
              <a:spLocks noChangeArrowheads="1"/>
            </p:cNvSpPr>
            <p:nvPr/>
          </p:nvSpPr>
          <p:spPr bwMode="auto">
            <a:xfrm>
              <a:off x="2795" y="1369"/>
              <a:ext cx="252" cy="17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Rectangle 34"/>
            <p:cNvSpPr>
              <a:spLocks noChangeArrowheads="1"/>
            </p:cNvSpPr>
            <p:nvPr/>
          </p:nvSpPr>
          <p:spPr bwMode="auto">
            <a:xfrm>
              <a:off x="2580" y="1894"/>
              <a:ext cx="504" cy="17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35"/>
            <p:cNvGrpSpPr>
              <a:grpSpLocks/>
            </p:cNvGrpSpPr>
            <p:nvPr/>
          </p:nvGrpSpPr>
          <p:grpSpPr bwMode="auto">
            <a:xfrm>
              <a:off x="2600" y="2145"/>
              <a:ext cx="448" cy="178"/>
              <a:chOff x="9171" y="5760"/>
              <a:chExt cx="384" cy="144"/>
            </a:xfrm>
          </p:grpSpPr>
          <p:sp>
            <p:nvSpPr>
              <p:cNvPr id="21550" name="Oval 36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1" name="Oval 37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18" name="Rectangle 39"/>
            <p:cNvSpPr>
              <a:spLocks noChangeArrowheads="1"/>
            </p:cNvSpPr>
            <p:nvPr/>
          </p:nvSpPr>
          <p:spPr bwMode="auto">
            <a:xfrm>
              <a:off x="3336" y="1894"/>
              <a:ext cx="504" cy="17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0"/>
            <p:cNvGrpSpPr>
              <a:grpSpLocks/>
            </p:cNvGrpSpPr>
            <p:nvPr/>
          </p:nvGrpSpPr>
          <p:grpSpPr bwMode="auto">
            <a:xfrm>
              <a:off x="3356" y="2145"/>
              <a:ext cx="448" cy="178"/>
              <a:chOff x="9171" y="5760"/>
              <a:chExt cx="384" cy="144"/>
            </a:xfrm>
          </p:grpSpPr>
          <p:sp>
            <p:nvSpPr>
              <p:cNvPr id="21548" name="Oval 41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9" name="Oval 42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20" name="Rectangle 44"/>
            <p:cNvSpPr>
              <a:spLocks noChangeArrowheads="1"/>
            </p:cNvSpPr>
            <p:nvPr/>
          </p:nvSpPr>
          <p:spPr bwMode="auto">
            <a:xfrm>
              <a:off x="1824" y="1902"/>
              <a:ext cx="504" cy="17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Oval 46"/>
            <p:cNvSpPr>
              <a:spLocks noChangeArrowheads="1"/>
            </p:cNvSpPr>
            <p:nvPr/>
          </p:nvSpPr>
          <p:spPr bwMode="auto">
            <a:xfrm>
              <a:off x="1844" y="2153"/>
              <a:ext cx="168" cy="17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Oval 47"/>
            <p:cNvSpPr>
              <a:spLocks noChangeArrowheads="1"/>
            </p:cNvSpPr>
            <p:nvPr/>
          </p:nvSpPr>
          <p:spPr bwMode="auto">
            <a:xfrm>
              <a:off x="2124" y="2153"/>
              <a:ext cx="168" cy="17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Rectangle 49"/>
            <p:cNvSpPr>
              <a:spLocks noChangeArrowheads="1"/>
            </p:cNvSpPr>
            <p:nvPr/>
          </p:nvSpPr>
          <p:spPr bwMode="auto">
            <a:xfrm>
              <a:off x="2580" y="2537"/>
              <a:ext cx="504" cy="17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0"/>
            <p:cNvGrpSpPr>
              <a:grpSpLocks/>
            </p:cNvGrpSpPr>
            <p:nvPr/>
          </p:nvGrpSpPr>
          <p:grpSpPr bwMode="auto">
            <a:xfrm>
              <a:off x="2600" y="2788"/>
              <a:ext cx="448" cy="177"/>
              <a:chOff x="9171" y="5760"/>
              <a:chExt cx="384" cy="144"/>
            </a:xfrm>
          </p:grpSpPr>
          <p:sp>
            <p:nvSpPr>
              <p:cNvPr id="21546" name="Oval 51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7" name="Oval 52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25" name="Rectangle 54"/>
            <p:cNvSpPr>
              <a:spLocks noChangeArrowheads="1"/>
            </p:cNvSpPr>
            <p:nvPr/>
          </p:nvSpPr>
          <p:spPr bwMode="auto">
            <a:xfrm>
              <a:off x="3336" y="2537"/>
              <a:ext cx="504" cy="17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55"/>
            <p:cNvGrpSpPr>
              <a:grpSpLocks/>
            </p:cNvGrpSpPr>
            <p:nvPr/>
          </p:nvGrpSpPr>
          <p:grpSpPr bwMode="auto">
            <a:xfrm>
              <a:off x="3356" y="2788"/>
              <a:ext cx="448" cy="177"/>
              <a:chOff x="9171" y="5760"/>
              <a:chExt cx="384" cy="144"/>
            </a:xfrm>
          </p:grpSpPr>
          <p:sp>
            <p:nvSpPr>
              <p:cNvPr id="21544" name="Oval 56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5" name="Oval 57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27" name="Rectangle 59"/>
            <p:cNvSpPr>
              <a:spLocks noChangeArrowheads="1"/>
            </p:cNvSpPr>
            <p:nvPr/>
          </p:nvSpPr>
          <p:spPr bwMode="auto">
            <a:xfrm>
              <a:off x="1824" y="2544"/>
              <a:ext cx="504" cy="17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60"/>
            <p:cNvGrpSpPr>
              <a:grpSpLocks/>
            </p:cNvGrpSpPr>
            <p:nvPr/>
          </p:nvGrpSpPr>
          <p:grpSpPr bwMode="auto">
            <a:xfrm>
              <a:off x="1844" y="2795"/>
              <a:ext cx="448" cy="178"/>
              <a:chOff x="9171" y="5760"/>
              <a:chExt cx="384" cy="144"/>
            </a:xfrm>
          </p:grpSpPr>
          <p:sp>
            <p:nvSpPr>
              <p:cNvPr id="21542" name="Oval 61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3" name="Oval 62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29" name="Rectangle 64"/>
            <p:cNvSpPr>
              <a:spLocks noChangeArrowheads="1"/>
            </p:cNvSpPr>
            <p:nvPr/>
          </p:nvSpPr>
          <p:spPr bwMode="auto">
            <a:xfrm>
              <a:off x="2580" y="3165"/>
              <a:ext cx="504" cy="17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65"/>
            <p:cNvGrpSpPr>
              <a:grpSpLocks/>
            </p:cNvGrpSpPr>
            <p:nvPr/>
          </p:nvGrpSpPr>
          <p:grpSpPr bwMode="auto">
            <a:xfrm>
              <a:off x="2600" y="3416"/>
              <a:ext cx="448" cy="177"/>
              <a:chOff x="9171" y="5760"/>
              <a:chExt cx="384" cy="144"/>
            </a:xfrm>
          </p:grpSpPr>
          <p:sp>
            <p:nvSpPr>
              <p:cNvPr id="21540" name="Oval 66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1" name="Oval 67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31" name="Rectangle 69"/>
            <p:cNvSpPr>
              <a:spLocks noChangeArrowheads="1"/>
            </p:cNvSpPr>
            <p:nvPr/>
          </p:nvSpPr>
          <p:spPr bwMode="auto">
            <a:xfrm>
              <a:off x="3336" y="3165"/>
              <a:ext cx="504" cy="17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70"/>
            <p:cNvGrpSpPr>
              <a:grpSpLocks/>
            </p:cNvGrpSpPr>
            <p:nvPr/>
          </p:nvGrpSpPr>
          <p:grpSpPr bwMode="auto">
            <a:xfrm>
              <a:off x="3356" y="3416"/>
              <a:ext cx="448" cy="177"/>
              <a:chOff x="9171" y="5760"/>
              <a:chExt cx="384" cy="144"/>
            </a:xfrm>
          </p:grpSpPr>
          <p:sp>
            <p:nvSpPr>
              <p:cNvPr id="21538" name="Oval 71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9" name="Oval 72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33" name="Rectangle 74"/>
            <p:cNvSpPr>
              <a:spLocks noChangeArrowheads="1"/>
            </p:cNvSpPr>
            <p:nvPr/>
          </p:nvSpPr>
          <p:spPr bwMode="auto">
            <a:xfrm>
              <a:off x="1824" y="3172"/>
              <a:ext cx="504" cy="17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75"/>
            <p:cNvGrpSpPr>
              <a:grpSpLocks/>
            </p:cNvGrpSpPr>
            <p:nvPr/>
          </p:nvGrpSpPr>
          <p:grpSpPr bwMode="auto">
            <a:xfrm>
              <a:off x="1844" y="3423"/>
              <a:ext cx="448" cy="178"/>
              <a:chOff x="9171" y="5760"/>
              <a:chExt cx="384" cy="144"/>
            </a:xfrm>
          </p:grpSpPr>
          <p:sp>
            <p:nvSpPr>
              <p:cNvPr id="21536" name="Oval 76"/>
              <p:cNvSpPr>
                <a:spLocks noChangeArrowheads="1"/>
              </p:cNvSpPr>
              <p:nvPr/>
            </p:nvSpPr>
            <p:spPr bwMode="auto">
              <a:xfrm>
                <a:off x="917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7" name="Oval 77"/>
              <p:cNvSpPr>
                <a:spLocks noChangeArrowheads="1"/>
              </p:cNvSpPr>
              <p:nvPr/>
            </p:nvSpPr>
            <p:spPr bwMode="auto">
              <a:xfrm>
                <a:off x="9411" y="5760"/>
                <a:ext cx="144" cy="144"/>
              </a:xfrm>
              <a:prstGeom prst="ellipse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1510" name="Rectangle 82"/>
          <p:cNvSpPr>
            <a:spLocks noChangeArrowheads="1"/>
          </p:cNvSpPr>
          <p:nvPr/>
        </p:nvSpPr>
        <p:spPr bwMode="auto">
          <a:xfrm>
            <a:off x="304800" y="1905000"/>
            <a:ext cx="2514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/>
              <a:t>Places the focus on trainer</a:t>
            </a:r>
          </a:p>
          <a:p>
            <a:endParaRPr lang="en-US" dirty="0" smtClean="0"/>
          </a:p>
          <a:p>
            <a:r>
              <a:rPr lang="en-US" dirty="0" smtClean="0"/>
              <a:t>Limits communication between trainees</a:t>
            </a:r>
          </a:p>
          <a:p>
            <a:endParaRPr lang="en-US" dirty="0" smtClean="0"/>
          </a:p>
          <a:p>
            <a:r>
              <a:rPr lang="en-US" dirty="0" smtClean="0"/>
              <a:t>Trainees </a:t>
            </a:r>
            <a:r>
              <a:rPr lang="en-US" dirty="0"/>
              <a:t>are there to listen</a:t>
            </a:r>
          </a:p>
          <a:p>
            <a:endParaRPr lang="en-US" dirty="0" smtClean="0"/>
          </a:p>
          <a:p>
            <a:r>
              <a:rPr lang="en-US" dirty="0" smtClean="0"/>
              <a:t>Accommodate </a:t>
            </a:r>
            <a:r>
              <a:rPr lang="en-US" dirty="0"/>
              <a:t>more trainees</a:t>
            </a:r>
          </a:p>
          <a:p>
            <a:endParaRPr lang="en-US" dirty="0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CA" sz="3600" dirty="0" smtClean="0">
                <a:cs typeface="Times New Roman" pitchFamily="18" charset="0"/>
              </a:rPr>
              <a:t>Furniture Setup: </a:t>
            </a:r>
            <a:r>
              <a:rPr lang="en-US" sz="3600" dirty="0" smtClean="0">
                <a:cs typeface="Times New Roman" pitchFamily="18" charset="0"/>
              </a:rPr>
              <a:t>Semi-circle</a:t>
            </a:r>
            <a:endParaRPr lang="en-US" sz="2800" dirty="0" smtClean="0">
              <a:cs typeface="Times New Roman" pitchFamily="18" charset="0"/>
            </a:endParaRP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E2932-9FC7-4DB5-BD3B-A4CE201A808D}" type="slidenum">
              <a:rPr lang="en-US"/>
              <a:pPr>
                <a:defRPr/>
              </a:pPr>
              <a:t>9</a:t>
            </a:fld>
            <a:endParaRPr lang="en-US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1295400" y="1524000"/>
            <a:ext cx="6629400" cy="4999038"/>
            <a:chOff x="336" y="1488"/>
            <a:chExt cx="3600" cy="2525"/>
          </a:xfrm>
        </p:grpSpPr>
        <p:sp>
          <p:nvSpPr>
            <p:cNvPr id="22535" name="Rectangle 6"/>
            <p:cNvSpPr>
              <a:spLocks noChangeArrowheads="1"/>
            </p:cNvSpPr>
            <p:nvPr/>
          </p:nvSpPr>
          <p:spPr bwMode="auto">
            <a:xfrm>
              <a:off x="369" y="3744"/>
              <a:ext cx="109" cy="5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6" name="Text Box 7"/>
            <p:cNvSpPr txBox="1">
              <a:spLocks noChangeArrowheads="1"/>
            </p:cNvSpPr>
            <p:nvPr/>
          </p:nvSpPr>
          <p:spPr bwMode="auto">
            <a:xfrm>
              <a:off x="492" y="3696"/>
              <a:ext cx="972" cy="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600">
                  <a:latin typeface="Arial" charset="0"/>
                </a:rPr>
                <a:t>= Trainer</a:t>
              </a:r>
            </a:p>
          </p:txBody>
        </p:sp>
        <p:sp>
          <p:nvSpPr>
            <p:cNvPr id="22537" name="Text Box 8"/>
            <p:cNvSpPr txBox="1">
              <a:spLocks noChangeArrowheads="1"/>
            </p:cNvSpPr>
            <p:nvPr/>
          </p:nvSpPr>
          <p:spPr bwMode="auto">
            <a:xfrm>
              <a:off x="336" y="3889"/>
              <a:ext cx="1250" cy="1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600">
                  <a:latin typeface="Arial" charset="0"/>
                </a:rPr>
                <a:t>X  = Easel/charts</a:t>
              </a:r>
            </a:p>
          </p:txBody>
        </p:sp>
        <p:sp>
          <p:nvSpPr>
            <p:cNvPr id="22538" name="Oval 31"/>
            <p:cNvSpPr>
              <a:spLocks noChangeArrowheads="1"/>
            </p:cNvSpPr>
            <p:nvPr/>
          </p:nvSpPr>
          <p:spPr bwMode="auto">
            <a:xfrm>
              <a:off x="2593" y="3249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Oval 32"/>
            <p:cNvSpPr>
              <a:spLocks noChangeArrowheads="1"/>
            </p:cNvSpPr>
            <p:nvPr/>
          </p:nvSpPr>
          <p:spPr bwMode="auto">
            <a:xfrm>
              <a:off x="2235" y="1857"/>
              <a:ext cx="1443" cy="137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Oval 33"/>
            <p:cNvSpPr>
              <a:spLocks noChangeArrowheads="1"/>
            </p:cNvSpPr>
            <p:nvPr/>
          </p:nvSpPr>
          <p:spPr bwMode="auto">
            <a:xfrm>
              <a:off x="3509" y="1871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Oval 34"/>
            <p:cNvSpPr>
              <a:spLocks noChangeArrowheads="1"/>
            </p:cNvSpPr>
            <p:nvPr/>
          </p:nvSpPr>
          <p:spPr bwMode="auto">
            <a:xfrm>
              <a:off x="3727" y="2232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Oval 35"/>
            <p:cNvSpPr>
              <a:spLocks noChangeArrowheads="1"/>
            </p:cNvSpPr>
            <p:nvPr/>
          </p:nvSpPr>
          <p:spPr bwMode="auto">
            <a:xfrm>
              <a:off x="3730" y="2669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Oval 36"/>
            <p:cNvSpPr>
              <a:spLocks noChangeArrowheads="1"/>
            </p:cNvSpPr>
            <p:nvPr/>
          </p:nvSpPr>
          <p:spPr bwMode="auto">
            <a:xfrm>
              <a:off x="3506" y="3030"/>
              <a:ext cx="207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Oval 37"/>
            <p:cNvSpPr>
              <a:spLocks noChangeArrowheads="1"/>
            </p:cNvSpPr>
            <p:nvPr/>
          </p:nvSpPr>
          <p:spPr bwMode="auto">
            <a:xfrm>
              <a:off x="3105" y="3260"/>
              <a:ext cx="207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Rectangle 38"/>
            <p:cNvSpPr>
              <a:spLocks noChangeArrowheads="1"/>
            </p:cNvSpPr>
            <p:nvPr/>
          </p:nvSpPr>
          <p:spPr bwMode="auto">
            <a:xfrm rot="-900000">
              <a:off x="1969" y="1488"/>
              <a:ext cx="309" cy="19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Oval 39"/>
            <p:cNvSpPr>
              <a:spLocks noChangeArrowheads="1"/>
            </p:cNvSpPr>
            <p:nvPr/>
          </p:nvSpPr>
          <p:spPr bwMode="auto">
            <a:xfrm rot="10800000">
              <a:off x="2188" y="3024"/>
              <a:ext cx="206" cy="19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Text Box 40"/>
            <p:cNvSpPr txBox="1">
              <a:spLocks noChangeArrowheads="1"/>
            </p:cNvSpPr>
            <p:nvPr/>
          </p:nvSpPr>
          <p:spPr bwMode="auto">
            <a:xfrm>
              <a:off x="1728" y="1746"/>
              <a:ext cx="206" cy="2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r>
                <a:rPr lang="en-US" sz="2000">
                  <a:latin typeface="Arial" charset="0"/>
                </a:rPr>
                <a:t>x</a:t>
              </a:r>
            </a:p>
          </p:txBody>
        </p:sp>
      </p:grpSp>
      <p:sp>
        <p:nvSpPr>
          <p:cNvPr id="22534" name="Rectangle 45"/>
          <p:cNvSpPr>
            <a:spLocks noChangeArrowheads="1"/>
          </p:cNvSpPr>
          <p:nvPr/>
        </p:nvSpPr>
        <p:spPr bwMode="auto">
          <a:xfrm>
            <a:off x="228600" y="2514600"/>
            <a:ext cx="2743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Encourages discussion</a:t>
            </a:r>
          </a:p>
          <a:p>
            <a:endParaRPr lang="en-US" dirty="0"/>
          </a:p>
          <a:p>
            <a:r>
              <a:rPr lang="en-US" dirty="0"/>
              <a:t>Allows trainees to be face-to-face when trainer is not </a:t>
            </a:r>
            <a:r>
              <a:rPr lang="en-US" dirty="0" smtClean="0"/>
              <a:t>talking</a:t>
            </a:r>
          </a:p>
          <a:p>
            <a:endParaRPr lang="en-US" dirty="0" smtClean="0"/>
          </a:p>
          <a:p>
            <a:r>
              <a:rPr lang="en-US" dirty="0" smtClean="0"/>
              <a:t>Trainer stands when presenting information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CA" sz="4000" dirty="0" smtClean="0">
                <a:cs typeface="Times New Roman" pitchFamily="18" charset="0"/>
              </a:rPr>
              <a:t>Furniture Setup: </a:t>
            </a:r>
            <a:r>
              <a:rPr lang="en-US" sz="4000" dirty="0" smtClean="0">
                <a:cs typeface="Times New Roman" pitchFamily="18" charset="0"/>
              </a:rPr>
              <a:t>U-Shape</a:t>
            </a:r>
            <a:endParaRPr lang="en-US" sz="3200" dirty="0" smtClean="0">
              <a:cs typeface="Times New Roman" pitchFamily="18" charset="0"/>
            </a:endParaRPr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B98952-1A3B-4B09-9CC2-A13E7890CB9F}" type="slidenum">
              <a:rPr lang="en-US"/>
              <a:pPr>
                <a:defRPr/>
              </a:pPr>
              <a:t>10</a:t>
            </a:fld>
            <a:endParaRPr lang="en-US"/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2971800" y="1752600"/>
            <a:ext cx="5867400" cy="4541838"/>
            <a:chOff x="336" y="1392"/>
            <a:chExt cx="3696" cy="2621"/>
          </a:xfrm>
        </p:grpSpPr>
        <p:sp>
          <p:nvSpPr>
            <p:cNvPr id="23559" name="Rectangle 6"/>
            <p:cNvSpPr>
              <a:spLocks noChangeArrowheads="1"/>
            </p:cNvSpPr>
            <p:nvPr/>
          </p:nvSpPr>
          <p:spPr bwMode="auto">
            <a:xfrm>
              <a:off x="369" y="3744"/>
              <a:ext cx="109" cy="5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0" name="Text Box 7"/>
            <p:cNvSpPr txBox="1">
              <a:spLocks noChangeArrowheads="1"/>
            </p:cNvSpPr>
            <p:nvPr/>
          </p:nvSpPr>
          <p:spPr bwMode="auto">
            <a:xfrm>
              <a:off x="492" y="3696"/>
              <a:ext cx="972" cy="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600">
                  <a:latin typeface="Arial" charset="0"/>
                </a:rPr>
                <a:t>= Trainer</a:t>
              </a:r>
            </a:p>
          </p:txBody>
        </p:sp>
        <p:sp>
          <p:nvSpPr>
            <p:cNvPr id="23561" name="Text Box 8"/>
            <p:cNvSpPr txBox="1">
              <a:spLocks noChangeArrowheads="1"/>
            </p:cNvSpPr>
            <p:nvPr/>
          </p:nvSpPr>
          <p:spPr bwMode="auto">
            <a:xfrm>
              <a:off x="336" y="3889"/>
              <a:ext cx="1250" cy="1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600">
                  <a:latin typeface="Arial" charset="0"/>
                </a:rPr>
                <a:t>X  = Easel/charts</a:t>
              </a:r>
            </a:p>
          </p:txBody>
        </p:sp>
        <p:sp>
          <p:nvSpPr>
            <p:cNvPr id="23563" name="Rectangle 33"/>
            <p:cNvSpPr>
              <a:spLocks noChangeArrowheads="1"/>
            </p:cNvSpPr>
            <p:nvPr/>
          </p:nvSpPr>
          <p:spPr bwMode="auto">
            <a:xfrm>
              <a:off x="2107" y="3171"/>
              <a:ext cx="1565" cy="1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Line 34"/>
            <p:cNvSpPr>
              <a:spLocks noChangeShapeType="1"/>
            </p:cNvSpPr>
            <p:nvPr/>
          </p:nvSpPr>
          <p:spPr bwMode="auto">
            <a:xfrm>
              <a:off x="2594" y="3171"/>
              <a:ext cx="0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Line 35"/>
            <p:cNvSpPr>
              <a:spLocks noChangeShapeType="1"/>
            </p:cNvSpPr>
            <p:nvPr/>
          </p:nvSpPr>
          <p:spPr bwMode="auto">
            <a:xfrm>
              <a:off x="3116" y="3171"/>
              <a:ext cx="0" cy="16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Rectangle 37"/>
            <p:cNvSpPr>
              <a:spLocks noChangeArrowheads="1"/>
            </p:cNvSpPr>
            <p:nvPr/>
          </p:nvSpPr>
          <p:spPr bwMode="auto">
            <a:xfrm rot="5400000">
              <a:off x="2917" y="2442"/>
              <a:ext cx="1643" cy="1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38"/>
            <p:cNvSpPr>
              <a:spLocks noChangeShapeType="1"/>
            </p:cNvSpPr>
            <p:nvPr/>
          </p:nvSpPr>
          <p:spPr bwMode="auto">
            <a:xfrm rot="5400000">
              <a:off x="3738" y="2130"/>
              <a:ext cx="0" cy="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39"/>
            <p:cNvSpPr>
              <a:spLocks noChangeShapeType="1"/>
            </p:cNvSpPr>
            <p:nvPr/>
          </p:nvSpPr>
          <p:spPr bwMode="auto">
            <a:xfrm rot="5400000">
              <a:off x="3738" y="2678"/>
              <a:ext cx="0" cy="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Rectangle 41"/>
            <p:cNvSpPr>
              <a:spLocks noChangeArrowheads="1"/>
            </p:cNvSpPr>
            <p:nvPr/>
          </p:nvSpPr>
          <p:spPr bwMode="auto">
            <a:xfrm rot="5400000">
              <a:off x="1219" y="2443"/>
              <a:ext cx="1643" cy="1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42"/>
            <p:cNvSpPr>
              <a:spLocks noChangeShapeType="1"/>
            </p:cNvSpPr>
            <p:nvPr/>
          </p:nvSpPr>
          <p:spPr bwMode="auto">
            <a:xfrm rot="5400000">
              <a:off x="2040" y="2131"/>
              <a:ext cx="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43"/>
            <p:cNvSpPr>
              <a:spLocks noChangeShapeType="1"/>
            </p:cNvSpPr>
            <p:nvPr/>
          </p:nvSpPr>
          <p:spPr bwMode="auto">
            <a:xfrm rot="5400000">
              <a:off x="2040" y="2679"/>
              <a:ext cx="0" cy="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Oval 45"/>
            <p:cNvSpPr>
              <a:spLocks noChangeArrowheads="1"/>
            </p:cNvSpPr>
            <p:nvPr/>
          </p:nvSpPr>
          <p:spPr bwMode="auto">
            <a:xfrm>
              <a:off x="2658" y="3421"/>
              <a:ext cx="157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Oval 46"/>
            <p:cNvSpPr>
              <a:spLocks noChangeArrowheads="1"/>
            </p:cNvSpPr>
            <p:nvPr/>
          </p:nvSpPr>
          <p:spPr bwMode="auto">
            <a:xfrm>
              <a:off x="2919" y="3421"/>
              <a:ext cx="157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Oval 47"/>
            <p:cNvSpPr>
              <a:spLocks noChangeArrowheads="1"/>
            </p:cNvSpPr>
            <p:nvPr/>
          </p:nvSpPr>
          <p:spPr bwMode="auto">
            <a:xfrm>
              <a:off x="3189" y="3421"/>
              <a:ext cx="156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Oval 48"/>
            <p:cNvSpPr>
              <a:spLocks noChangeArrowheads="1"/>
            </p:cNvSpPr>
            <p:nvPr/>
          </p:nvSpPr>
          <p:spPr bwMode="auto">
            <a:xfrm>
              <a:off x="3441" y="3421"/>
              <a:ext cx="156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Oval 49"/>
            <p:cNvSpPr>
              <a:spLocks noChangeArrowheads="1"/>
            </p:cNvSpPr>
            <p:nvPr/>
          </p:nvSpPr>
          <p:spPr bwMode="auto">
            <a:xfrm>
              <a:off x="2163" y="3421"/>
              <a:ext cx="156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Oval 50"/>
            <p:cNvSpPr>
              <a:spLocks noChangeArrowheads="1"/>
            </p:cNvSpPr>
            <p:nvPr/>
          </p:nvSpPr>
          <p:spPr bwMode="auto">
            <a:xfrm>
              <a:off x="2415" y="3421"/>
              <a:ext cx="157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8" name="Oval 51"/>
            <p:cNvSpPr>
              <a:spLocks noChangeArrowheads="1"/>
            </p:cNvSpPr>
            <p:nvPr/>
          </p:nvSpPr>
          <p:spPr bwMode="auto">
            <a:xfrm>
              <a:off x="3677" y="3411"/>
              <a:ext cx="156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Oval 52"/>
            <p:cNvSpPr>
              <a:spLocks noChangeArrowheads="1"/>
            </p:cNvSpPr>
            <p:nvPr/>
          </p:nvSpPr>
          <p:spPr bwMode="auto">
            <a:xfrm>
              <a:off x="1937" y="3421"/>
              <a:ext cx="156" cy="165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Oval 54"/>
            <p:cNvSpPr>
              <a:spLocks noChangeArrowheads="1"/>
            </p:cNvSpPr>
            <p:nvPr/>
          </p:nvSpPr>
          <p:spPr bwMode="auto">
            <a:xfrm rot="5400000">
              <a:off x="1724" y="2031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Oval 55"/>
            <p:cNvSpPr>
              <a:spLocks noChangeArrowheads="1"/>
            </p:cNvSpPr>
            <p:nvPr/>
          </p:nvSpPr>
          <p:spPr bwMode="auto">
            <a:xfrm rot="5400000">
              <a:off x="1723" y="2305"/>
              <a:ext cx="165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Oval 56"/>
            <p:cNvSpPr>
              <a:spLocks noChangeArrowheads="1"/>
            </p:cNvSpPr>
            <p:nvPr/>
          </p:nvSpPr>
          <p:spPr bwMode="auto">
            <a:xfrm rot="5400000">
              <a:off x="1723" y="2588"/>
              <a:ext cx="165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Oval 57"/>
            <p:cNvSpPr>
              <a:spLocks noChangeArrowheads="1"/>
            </p:cNvSpPr>
            <p:nvPr/>
          </p:nvSpPr>
          <p:spPr bwMode="auto">
            <a:xfrm rot="5400000">
              <a:off x="1724" y="2852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Oval 58"/>
            <p:cNvSpPr>
              <a:spLocks noChangeArrowheads="1"/>
            </p:cNvSpPr>
            <p:nvPr/>
          </p:nvSpPr>
          <p:spPr bwMode="auto">
            <a:xfrm rot="5400000">
              <a:off x="1724" y="1775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Oval 59"/>
            <p:cNvSpPr>
              <a:spLocks noChangeArrowheads="1"/>
            </p:cNvSpPr>
            <p:nvPr/>
          </p:nvSpPr>
          <p:spPr bwMode="auto">
            <a:xfrm rot="5400000">
              <a:off x="1734" y="3100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Oval 61"/>
            <p:cNvSpPr>
              <a:spLocks noChangeArrowheads="1"/>
            </p:cNvSpPr>
            <p:nvPr/>
          </p:nvSpPr>
          <p:spPr bwMode="auto">
            <a:xfrm rot="5400000">
              <a:off x="3862" y="2039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Oval 62"/>
            <p:cNvSpPr>
              <a:spLocks noChangeArrowheads="1"/>
            </p:cNvSpPr>
            <p:nvPr/>
          </p:nvSpPr>
          <p:spPr bwMode="auto">
            <a:xfrm rot="5400000">
              <a:off x="3861" y="2313"/>
              <a:ext cx="165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8" name="Oval 63"/>
            <p:cNvSpPr>
              <a:spLocks noChangeArrowheads="1"/>
            </p:cNvSpPr>
            <p:nvPr/>
          </p:nvSpPr>
          <p:spPr bwMode="auto">
            <a:xfrm rot="5400000">
              <a:off x="3861" y="2596"/>
              <a:ext cx="165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9" name="Oval 64"/>
            <p:cNvSpPr>
              <a:spLocks noChangeArrowheads="1"/>
            </p:cNvSpPr>
            <p:nvPr/>
          </p:nvSpPr>
          <p:spPr bwMode="auto">
            <a:xfrm rot="5400000">
              <a:off x="3862" y="2860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0" name="Oval 65"/>
            <p:cNvSpPr>
              <a:spLocks noChangeArrowheads="1"/>
            </p:cNvSpPr>
            <p:nvPr/>
          </p:nvSpPr>
          <p:spPr bwMode="auto">
            <a:xfrm rot="5400000">
              <a:off x="3862" y="1783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Oval 66"/>
            <p:cNvSpPr>
              <a:spLocks noChangeArrowheads="1"/>
            </p:cNvSpPr>
            <p:nvPr/>
          </p:nvSpPr>
          <p:spPr bwMode="auto">
            <a:xfrm rot="5400000">
              <a:off x="3872" y="3108"/>
              <a:ext cx="164" cy="15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2" name="Text Box 68"/>
            <p:cNvSpPr txBox="1">
              <a:spLocks noChangeArrowheads="1"/>
            </p:cNvSpPr>
            <p:nvPr/>
          </p:nvSpPr>
          <p:spPr bwMode="auto">
            <a:xfrm>
              <a:off x="2409" y="1392"/>
              <a:ext cx="157" cy="2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r>
                <a:rPr lang="en-US" sz="2000">
                  <a:latin typeface="Arial" charset="0"/>
                </a:rPr>
                <a:t>x</a:t>
              </a:r>
            </a:p>
          </p:txBody>
        </p:sp>
        <p:sp>
          <p:nvSpPr>
            <p:cNvPr id="23593" name="Rectangle 69"/>
            <p:cNvSpPr>
              <a:spLocks noChangeArrowheads="1"/>
            </p:cNvSpPr>
            <p:nvPr/>
          </p:nvSpPr>
          <p:spPr bwMode="auto">
            <a:xfrm>
              <a:off x="2774" y="1459"/>
              <a:ext cx="235" cy="165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4" name="Text Box 70"/>
            <p:cNvSpPr txBox="1">
              <a:spLocks noChangeArrowheads="1"/>
            </p:cNvSpPr>
            <p:nvPr/>
          </p:nvSpPr>
          <p:spPr bwMode="auto">
            <a:xfrm>
              <a:off x="3171" y="1392"/>
              <a:ext cx="157" cy="2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r>
                <a:rPr lang="en-US" sz="2000">
                  <a:latin typeface="Arial" charset="0"/>
                </a:rPr>
                <a:t>x</a:t>
              </a:r>
            </a:p>
          </p:txBody>
        </p:sp>
      </p:grpSp>
      <p:sp>
        <p:nvSpPr>
          <p:cNvPr id="23558" name="Rectangle 74"/>
          <p:cNvSpPr>
            <a:spLocks noChangeArrowheads="1"/>
          </p:cNvSpPr>
          <p:nvPr/>
        </p:nvSpPr>
        <p:spPr bwMode="auto">
          <a:xfrm>
            <a:off x="381000" y="2209800"/>
            <a:ext cx="3200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Most often used</a:t>
            </a:r>
          </a:p>
          <a:p>
            <a:endParaRPr lang="en-US" dirty="0"/>
          </a:p>
          <a:p>
            <a:r>
              <a:rPr lang="en-US" dirty="0"/>
              <a:t>Allows for larger groups</a:t>
            </a:r>
          </a:p>
          <a:p>
            <a:endParaRPr lang="en-US" dirty="0" smtClean="0"/>
          </a:p>
          <a:p>
            <a:r>
              <a:rPr lang="en-US" dirty="0" smtClean="0"/>
              <a:t>Places main focus on trainer along with face to face discussion among members</a:t>
            </a:r>
          </a:p>
          <a:p>
            <a:endParaRPr lang="en-US" dirty="0"/>
          </a:p>
          <a:p>
            <a:r>
              <a:rPr lang="en-US" dirty="0"/>
              <a:t>Trainer must not move too deeply into the U</a:t>
            </a:r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CA" sz="4000" dirty="0" smtClean="0">
                <a:cs typeface="Times New Roman" pitchFamily="18" charset="0"/>
              </a:rPr>
              <a:t>Furniture Setup</a:t>
            </a:r>
            <a:endParaRPr lang="en-US" sz="3200" dirty="0" smtClean="0">
              <a:cs typeface="Times New Roman" pitchFamily="18" charset="0"/>
            </a:endParaRPr>
          </a:p>
        </p:txBody>
      </p:sp>
      <p:sp>
        <p:nvSpPr>
          <p:cNvPr id="44" name="Content Placeholder 4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Trainees sit at round/rectangular tables in a semicircle</a:t>
            </a:r>
          </a:p>
          <a:p>
            <a:r>
              <a:rPr lang="en-US" dirty="0" smtClean="0"/>
              <a:t>It facilitates easy switch from lecture to small group discussion to exercises</a:t>
            </a:r>
          </a:p>
          <a:p>
            <a:r>
              <a:rPr lang="en-US" dirty="0" smtClean="0"/>
              <a:t>Members can interact with each other at the beginning</a:t>
            </a:r>
            <a:endParaRPr lang="en-US" dirty="0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B98952-1A3B-4B09-9CC2-A13E7890CB9F}" type="slidenum">
              <a:rPr lang="en-US"/>
              <a:pPr>
                <a:defRPr/>
              </a:pPr>
              <a:t>11</a:t>
            </a:fld>
            <a:endParaRPr lang="en-US"/>
          </a:p>
        </p:txBody>
      </p:sp>
      <p:grpSp>
        <p:nvGrpSpPr>
          <p:cNvPr id="46" name="Group 43"/>
          <p:cNvGrpSpPr>
            <a:grpSpLocks/>
          </p:cNvGrpSpPr>
          <p:nvPr/>
        </p:nvGrpSpPr>
        <p:grpSpPr bwMode="auto">
          <a:xfrm>
            <a:off x="5410200" y="2286000"/>
            <a:ext cx="2514600" cy="2353317"/>
            <a:chOff x="1728" y="1488"/>
            <a:chExt cx="2208" cy="1969"/>
          </a:xfrm>
        </p:grpSpPr>
        <p:sp>
          <p:nvSpPr>
            <p:cNvPr id="50" name="Oval 31"/>
            <p:cNvSpPr>
              <a:spLocks noChangeArrowheads="1"/>
            </p:cNvSpPr>
            <p:nvPr/>
          </p:nvSpPr>
          <p:spPr bwMode="auto">
            <a:xfrm>
              <a:off x="2593" y="3249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Oval 32"/>
            <p:cNvSpPr>
              <a:spLocks noChangeArrowheads="1"/>
            </p:cNvSpPr>
            <p:nvPr/>
          </p:nvSpPr>
          <p:spPr bwMode="auto">
            <a:xfrm>
              <a:off x="2235" y="1857"/>
              <a:ext cx="1443" cy="137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Oval 33"/>
            <p:cNvSpPr>
              <a:spLocks noChangeArrowheads="1"/>
            </p:cNvSpPr>
            <p:nvPr/>
          </p:nvSpPr>
          <p:spPr bwMode="auto">
            <a:xfrm>
              <a:off x="3509" y="1871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Oval 34"/>
            <p:cNvSpPr>
              <a:spLocks noChangeArrowheads="1"/>
            </p:cNvSpPr>
            <p:nvPr/>
          </p:nvSpPr>
          <p:spPr bwMode="auto">
            <a:xfrm>
              <a:off x="3727" y="2232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Oval 35"/>
            <p:cNvSpPr>
              <a:spLocks noChangeArrowheads="1"/>
            </p:cNvSpPr>
            <p:nvPr/>
          </p:nvSpPr>
          <p:spPr bwMode="auto">
            <a:xfrm>
              <a:off x="3730" y="2669"/>
              <a:ext cx="206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Oval 36"/>
            <p:cNvSpPr>
              <a:spLocks noChangeArrowheads="1"/>
            </p:cNvSpPr>
            <p:nvPr/>
          </p:nvSpPr>
          <p:spPr bwMode="auto">
            <a:xfrm>
              <a:off x="3506" y="3030"/>
              <a:ext cx="207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Oval 37"/>
            <p:cNvSpPr>
              <a:spLocks noChangeArrowheads="1"/>
            </p:cNvSpPr>
            <p:nvPr/>
          </p:nvSpPr>
          <p:spPr bwMode="auto">
            <a:xfrm>
              <a:off x="3105" y="3260"/>
              <a:ext cx="207" cy="197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Rectangle 38"/>
            <p:cNvSpPr>
              <a:spLocks noChangeArrowheads="1"/>
            </p:cNvSpPr>
            <p:nvPr/>
          </p:nvSpPr>
          <p:spPr bwMode="auto">
            <a:xfrm rot="-900000">
              <a:off x="1969" y="1488"/>
              <a:ext cx="309" cy="19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Oval 39"/>
            <p:cNvSpPr>
              <a:spLocks noChangeArrowheads="1"/>
            </p:cNvSpPr>
            <p:nvPr/>
          </p:nvSpPr>
          <p:spPr bwMode="auto">
            <a:xfrm rot="10800000">
              <a:off x="2188" y="3024"/>
              <a:ext cx="206" cy="196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 Box 40"/>
            <p:cNvSpPr txBox="1">
              <a:spLocks noChangeArrowheads="1"/>
            </p:cNvSpPr>
            <p:nvPr/>
          </p:nvSpPr>
          <p:spPr bwMode="auto">
            <a:xfrm>
              <a:off x="1728" y="1746"/>
              <a:ext cx="206" cy="2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r>
                <a:rPr lang="en-US" sz="2000">
                  <a:latin typeface="Arial" charset="0"/>
                </a:rPr>
                <a:t>x</a:t>
              </a:r>
            </a:p>
          </p:txBody>
        </p:sp>
      </p:grp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Off-Site Training Facilities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Trainer may choose the facility based upon the need of the training</a:t>
            </a:r>
          </a:p>
          <a:p>
            <a:r>
              <a:rPr lang="en-US" dirty="0" smtClean="0"/>
              <a:t>Trainees are not interrupted</a:t>
            </a:r>
          </a:p>
          <a:p>
            <a:r>
              <a:rPr lang="en-US" dirty="0" smtClean="0"/>
              <a:t>Trainees feel a Change in the routine</a:t>
            </a:r>
          </a:p>
          <a:p>
            <a:r>
              <a:rPr lang="en-US" dirty="0" smtClean="0"/>
              <a:t>Trainee may associate staying in a hotel with a vacation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>
                <a:cs typeface="Arial" charset="0"/>
              </a:rPr>
              <a:t>The Trainer:  Requirements</a:t>
            </a:r>
            <a:endParaRPr lang="en-US" sz="2800" dirty="0" smtClean="0">
              <a:cs typeface="Times New Roman" pitchFamily="18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F7E1F-ACD1-48E3-ACD2-FAF1845E2C09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63843" name="Rectangle 3"/>
          <p:cNvSpPr>
            <a:spLocks noChangeArrowheads="1"/>
          </p:cNvSpPr>
          <p:nvPr/>
        </p:nvSpPr>
        <p:spPr bwMode="auto">
          <a:xfrm>
            <a:off x="457200" y="1219200"/>
            <a:ext cx="8001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77850"/>
            <a:r>
              <a:rPr lang="en-US" sz="2000" b="1" dirty="0">
                <a:latin typeface="Arial" charset="0"/>
                <a:cs typeface="Times New Roman" pitchFamily="18" charset="0"/>
              </a:rPr>
              <a:t>Knowledge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  	Subject matter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  	Organization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  	Adult learning process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  	Instructional methods</a:t>
            </a:r>
          </a:p>
        </p:txBody>
      </p:sp>
      <p:sp>
        <p:nvSpPr>
          <p:cNvPr id="163844" name="Rectangle 4"/>
          <p:cNvSpPr>
            <a:spLocks noChangeArrowheads="1"/>
          </p:cNvSpPr>
          <p:nvPr/>
        </p:nvSpPr>
        <p:spPr bwMode="auto">
          <a:xfrm>
            <a:off x="457200" y="2667000"/>
            <a:ext cx="8382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77850"/>
            <a:r>
              <a:rPr lang="en-US" sz="2000" b="1" dirty="0" smtClean="0">
                <a:latin typeface="Arial" charset="0"/>
                <a:cs typeface="Times New Roman" pitchFamily="18" charset="0"/>
              </a:rPr>
              <a:t>Skills</a:t>
            </a:r>
            <a:endParaRPr lang="en-US" sz="2000" b="1" dirty="0">
              <a:latin typeface="Arial" charset="0"/>
              <a:cs typeface="Times New Roman" pitchFamily="18" charset="0"/>
            </a:endParaRP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Interpersonal communication skills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Verbal skills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    •</a:t>
            </a:r>
            <a:r>
              <a:rPr lang="en-US" dirty="0">
                <a:latin typeface="Arial" charset="0"/>
                <a:cs typeface="Times New Roman" pitchFamily="18" charset="0"/>
              </a:rPr>
              <a:t> Active listening</a:t>
            </a:r>
          </a:p>
          <a:p>
            <a:pPr defTabSz="577850"/>
            <a:r>
              <a:rPr lang="en-US" dirty="0">
                <a:latin typeface="Arial" charset="0"/>
                <a:cs typeface="Times New Roman" pitchFamily="18" charset="0"/>
              </a:rPr>
              <a:t>	    • Questioning</a:t>
            </a:r>
          </a:p>
          <a:p>
            <a:pPr defTabSz="577850"/>
            <a:r>
              <a:rPr lang="en-US" dirty="0">
                <a:latin typeface="Arial" charset="0"/>
                <a:cs typeface="Times New Roman" pitchFamily="18" charset="0"/>
              </a:rPr>
              <a:t>	    • Providing feedback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Platform skills 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Organization skills </a:t>
            </a:r>
            <a:r>
              <a:rPr lang="en-US" sz="1600" dirty="0">
                <a:latin typeface="Arial" charset="0"/>
                <a:cs typeface="Times New Roman" pitchFamily="18" charset="0"/>
              </a:rPr>
              <a:t>	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09600" y="5077361"/>
            <a:ext cx="8001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77850"/>
            <a:r>
              <a:rPr lang="en-US" sz="2000" b="1" dirty="0">
                <a:latin typeface="Arial" charset="0"/>
                <a:cs typeface="Times New Roman" pitchFamily="18" charset="0"/>
              </a:rPr>
              <a:t>Attitudes</a:t>
            </a:r>
            <a:endParaRPr lang="en-US" sz="2000" dirty="0">
              <a:latin typeface="Arial" charset="0"/>
              <a:cs typeface="Times New Roman" pitchFamily="18" charset="0"/>
            </a:endParaRP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Commitment to the organization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Commitment to helping others</a:t>
            </a:r>
          </a:p>
          <a:p>
            <a:pPr defTabSz="577850"/>
            <a:r>
              <a:rPr lang="en-US" sz="2000" dirty="0">
                <a:latin typeface="Arial" charset="0"/>
                <a:cs typeface="Times New Roman" pitchFamily="18" charset="0"/>
              </a:rPr>
              <a:t>	High level of self efficacy	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 autoUpdateAnimBg="0"/>
      <p:bldP spid="163843" grpId="0" autoUpdateAnimBg="0"/>
      <p:bldP spid="163844" grpId="0" autoUpdateAnimBg="0"/>
      <p:bldP spid="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Techniques to Maintain Interest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97888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Ice-Breaker </a:t>
            </a:r>
            <a:r>
              <a:rPr lang="en-US" sz="2400" dirty="0" smtClean="0"/>
              <a:t>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/>
              <a:t>	A game or exercise that prompts trainees to get involved in meeting and talking with other. 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000" dirty="0" smtClean="0"/>
              <a:t>It is designed to be fun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000" dirty="0" smtClean="0"/>
              <a:t>Generates energy that will transfer to the rest of the training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000" dirty="0" smtClean="0"/>
              <a:t>Choice of an ice-breaker depends upon the size of group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000" dirty="0" smtClean="0"/>
              <a:t>It takes too much time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000" dirty="0" smtClean="0"/>
              <a:t>Without the ice-breaker, training starts off fast, but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US" sz="3000" dirty="0" smtClean="0"/>
              <a:t>Learning Objectives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Provide review of the learning objectives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Help trainees to focus on the training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Techniques to Maintain Interest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97888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Provide Variety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Trainees’ attention begins to decline after 15 to 20 minutes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Be sure to provide breaks, and activities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Exercises or Games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Valuable for gaining and maintaining interest – games must be relevant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Especially, if they provide an example of training objectives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Must reinforce learning while providing a break in the routine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Ideas for Trainers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97888" cy="5105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000" dirty="0" smtClean="0"/>
              <a:t>Preparation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Arrive early at the training site to check that everything is in order: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Seating arrangement is proper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Material is arrived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All equipment is working and you know how to operate it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By assuring  that every thing is ready on time, you: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Provide initial positive impression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Gain and maintain trainee interest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3000" dirty="0" smtClean="0"/>
              <a:t>First Impression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First impression is critical, so first few minutes need to be managed well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What should a trainer wear? 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Know your audience - Two piece suit is safe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Trainees should perceive the trainer as someone able to help them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Clothes fit well, shoes are shined and accessories match the dress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Ideas for Trainers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97888" cy="5105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500" dirty="0" smtClean="0"/>
              <a:t>The Start of Training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On arrival, greet trainees individually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A small talk with the trainees before the session helps make them comfortable and will facilitate discussion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Starting on time is important – obtain commitment from the participants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Starting late punishes those who are on time and reinforces late comers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A good practice is to start with an ice-breaker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Ask trainees what they expect to learn from training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These expectations are written on board for future reference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Following with an introductory step, go through the agenda to indicate what will be happening over the training session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Set rules of the training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Ideas for Trainers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97888" cy="5105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The Podium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Standing behind a podium is effective for one way communication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Not an effective style for training adults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Any barriers present nonverbal impediments to the communication process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Being out in front of a desk helps make the trainer look more accessible and open to input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Podium may be used by a skilled trainer as a signal – when interruptions are acceptable and when are not 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3000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Ideas for Trainers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97888" cy="5562600"/>
          </a:xfrm>
        </p:spPr>
        <p:txBody>
          <a:bodyPr>
            <a:normAutofit fontScale="32500" lnSpcReduction="2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8600" dirty="0" smtClean="0"/>
              <a:t>Communication Tips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7400" dirty="0" smtClean="0"/>
              <a:t>1.  Listening and Questioning</a:t>
            </a:r>
          </a:p>
          <a:p>
            <a:pPr lvl="1">
              <a:lnSpc>
                <a:spcPct val="90000"/>
              </a:lnSpc>
            </a:pPr>
            <a:r>
              <a:rPr lang="en-US" sz="6200" dirty="0" smtClean="0"/>
              <a:t>Good listening and questioning skills are necessary for effective trainers</a:t>
            </a:r>
          </a:p>
          <a:p>
            <a:pPr lvl="1">
              <a:lnSpc>
                <a:spcPct val="90000"/>
              </a:lnSpc>
            </a:pPr>
            <a:r>
              <a:rPr lang="en-US" sz="6200" dirty="0" smtClean="0"/>
              <a:t>Within a discussion method use experiences and information  provided by the trainees</a:t>
            </a:r>
          </a:p>
          <a:p>
            <a:pPr lvl="1">
              <a:lnSpc>
                <a:spcPct val="90000"/>
              </a:lnSpc>
            </a:pPr>
            <a:r>
              <a:rPr lang="en-US" sz="6200" dirty="0" smtClean="0"/>
              <a:t>In the beginning share your relevant experiences to show that sharing of experiences is desirable and useful</a:t>
            </a:r>
          </a:p>
          <a:p>
            <a:pPr lvl="1">
              <a:lnSpc>
                <a:spcPct val="90000"/>
              </a:lnSpc>
            </a:pPr>
            <a:r>
              <a:rPr lang="en-US" sz="6200" dirty="0" smtClean="0"/>
              <a:t>Then encourage trainees to begin sharing experiences related to the training</a:t>
            </a:r>
          </a:p>
          <a:p>
            <a:pPr lvl="1">
              <a:lnSpc>
                <a:spcPct val="90000"/>
              </a:lnSpc>
            </a:pPr>
            <a:r>
              <a:rPr lang="en-US" sz="6200" dirty="0" smtClean="0"/>
              <a:t>This requires listening – good listening is difficult</a:t>
            </a:r>
          </a:p>
          <a:p>
            <a:pPr lvl="2">
              <a:lnSpc>
                <a:spcPct val="90000"/>
              </a:lnSpc>
            </a:pPr>
            <a:r>
              <a:rPr lang="en-US" sz="6200" dirty="0" smtClean="0"/>
              <a:t>We can process information much faster than someone speaks</a:t>
            </a:r>
          </a:p>
          <a:p>
            <a:pPr lvl="2">
              <a:lnSpc>
                <a:spcPct val="90000"/>
              </a:lnSpc>
            </a:pPr>
            <a:r>
              <a:rPr lang="en-US" sz="6200" dirty="0" smtClean="0"/>
              <a:t>We believe we know what the person is going to say  </a:t>
            </a:r>
          </a:p>
          <a:p>
            <a:pPr lvl="2">
              <a:lnSpc>
                <a:spcPct val="90000"/>
              </a:lnSpc>
            </a:pPr>
            <a:r>
              <a:rPr lang="en-US" sz="6200" dirty="0" smtClean="0"/>
              <a:t>We believe that speaking and not listening is where the power and control are</a:t>
            </a:r>
          </a:p>
          <a:p>
            <a:pPr lvl="1">
              <a:lnSpc>
                <a:spcPct val="90000"/>
              </a:lnSpc>
            </a:pPr>
            <a:r>
              <a:rPr lang="en-US" sz="6200" dirty="0" smtClean="0"/>
              <a:t>Incorporate active listening by</a:t>
            </a:r>
          </a:p>
          <a:p>
            <a:pPr marL="1390650" lvl="2" indent="-533400">
              <a:buSzPct val="75000"/>
            </a:pPr>
            <a:r>
              <a:rPr lang="en-US" sz="6200" dirty="0" smtClean="0"/>
              <a:t>Listen carefully to what is said</a:t>
            </a:r>
          </a:p>
          <a:p>
            <a:pPr marL="1390650" lvl="2" indent="-533400">
              <a:buSzPct val="75000"/>
            </a:pPr>
            <a:r>
              <a:rPr lang="en-US" sz="6200" dirty="0" smtClean="0"/>
              <a:t>Summarize in your mind what was said</a:t>
            </a:r>
          </a:p>
          <a:p>
            <a:pPr marL="1390650" lvl="2" indent="-533400">
              <a:buSzPct val="75000"/>
            </a:pPr>
            <a:r>
              <a:rPr lang="en-US" sz="6200" dirty="0" smtClean="0"/>
              <a:t>Feed the summary back to the individual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Ideas for Trainers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97888" cy="5105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2.  Providing Instructions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Provide clear instructions with each exercise used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Oral instructions plus  written handout containing the same instructions is useful 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It is helpful to provide an example of what is expected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Once the exercise is begun, it is too late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3000" dirty="0" smtClean="0"/>
              <a:t>3.  Moving Around While Talking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Moving out from behind the podium is effective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Moving around while lecturing shows knowledge of and comfort with the material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Approaching trainees from time to time and talking specifically to them set up a friendly atmosphere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Movement requires the  trainees to follow the  trainer with their eyes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Ideas for Trainers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97888" cy="5105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/>
              <a:t>4.  Using Nonverbal Communication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c</a:t>
            </a:r>
            <a:r>
              <a:rPr lang="en-US" sz="2600" dirty="0" smtClean="0"/>
              <a:t>onvey </a:t>
            </a:r>
            <a:r>
              <a:rPr lang="en-US" sz="2600" dirty="0" smtClean="0"/>
              <a:t>enthusiasm about the information being discussed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If enthusiasm is real it will show in nonverbal expressions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Keep eye contact on a trainee who is asking a question – do not turn or walk away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Give a head node when a trainee answers a question and hold eye contact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Maintain an eye contact with a trainee group as a whole while talking to them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Avoid talking to  the overhead projector, screen, or lecture notes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Avoid folding your arms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Think of someone passionately arguing a point of view</a:t>
            </a:r>
          </a:p>
          <a:p>
            <a:pPr lvl="1">
              <a:lnSpc>
                <a:spcPct val="9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  <a:buNone/>
            </a:pPr>
            <a:endParaRPr lang="en-US" sz="3000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Ideas for Trainers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97888" cy="5105400"/>
          </a:xfrm>
        </p:spPr>
        <p:txBody>
          <a:bodyPr>
            <a:normAutofit/>
          </a:bodyPr>
          <a:lstStyle/>
          <a:p>
            <a:pPr marL="514350" indent="-514350" eaLnBrk="1" hangingPunct="1">
              <a:lnSpc>
                <a:spcPct val="90000"/>
              </a:lnSpc>
              <a:buAutoNum type="arabicPeriod" startAt="5"/>
            </a:pPr>
            <a:r>
              <a:rPr lang="en-US" dirty="0" smtClean="0"/>
              <a:t>Getting Rid of </a:t>
            </a:r>
            <a:r>
              <a:rPr lang="en-US" dirty="0" err="1" smtClean="0"/>
              <a:t>Dysfluencies</a:t>
            </a:r>
            <a:endParaRPr lang="en-US" dirty="0" smtClean="0"/>
          </a:p>
          <a:p>
            <a:pPr marL="914400" lvl="1" indent="-514350">
              <a:lnSpc>
                <a:spcPct val="90000"/>
              </a:lnSpc>
            </a:pPr>
            <a:r>
              <a:rPr lang="en-US" dirty="0" smtClean="0"/>
              <a:t>Are those “um”, “uh”, “like” space fillers injected into speech.</a:t>
            </a:r>
          </a:p>
          <a:p>
            <a:pPr marL="914400" lvl="1" indent="-514350">
              <a:lnSpc>
                <a:spcPct val="90000"/>
              </a:lnSpc>
            </a:pPr>
            <a:r>
              <a:rPr lang="en-US" dirty="0" smtClean="0"/>
              <a:t>This tendency is more prominent for a trainer who is nervous or unsure</a:t>
            </a:r>
          </a:p>
          <a:p>
            <a:pPr marL="914400" lvl="1" indent="-514350">
              <a:lnSpc>
                <a:spcPct val="90000"/>
              </a:lnSpc>
            </a:pPr>
            <a:r>
              <a:rPr lang="en-US" dirty="0" smtClean="0"/>
              <a:t>It becomes immediately noticeable and trainees tend to focus on these utterances rather than on subject matter.</a:t>
            </a:r>
          </a:p>
          <a:p>
            <a:pPr marL="914400" lvl="1" indent="-514350">
              <a:lnSpc>
                <a:spcPct val="90000"/>
              </a:lnSpc>
            </a:pPr>
            <a:r>
              <a:rPr lang="en-US" dirty="0" smtClean="0"/>
              <a:t>Videotaping lectures or asking others to inform may help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3A645-4DC6-4B76-AD3C-53FE87DD4B27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Tips on Dealing with Different Trainees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000" dirty="0" smtClean="0"/>
              <a:t>1.  Quiet Trainee</a:t>
            </a:r>
          </a:p>
          <a:p>
            <a:r>
              <a:rPr lang="en-US" dirty="0" smtClean="0"/>
              <a:t>Small group discussions</a:t>
            </a:r>
          </a:p>
          <a:p>
            <a:r>
              <a:rPr lang="en-US" dirty="0" smtClean="0"/>
              <a:t>Write their answers on board</a:t>
            </a:r>
          </a:p>
          <a:p>
            <a:r>
              <a:rPr lang="en-US" dirty="0" smtClean="0"/>
              <a:t>Rotate the person in small group who is to report to the trainer</a:t>
            </a:r>
          </a:p>
          <a:p>
            <a:pPr>
              <a:buNone/>
            </a:pPr>
            <a:r>
              <a:rPr lang="en-US" sz="4000" dirty="0" smtClean="0"/>
              <a:t>2.  Talkative Trainee</a:t>
            </a:r>
          </a:p>
          <a:p>
            <a:r>
              <a:rPr lang="en-US" dirty="0" smtClean="0"/>
              <a:t>A big problem than a quiet trainee</a:t>
            </a:r>
          </a:p>
          <a:p>
            <a:r>
              <a:rPr lang="en-US" dirty="0" smtClean="0"/>
              <a:t>The trainer looses the trainees’ attention and valuable time is wasted</a:t>
            </a:r>
          </a:p>
          <a:p>
            <a:r>
              <a:rPr lang="en-US" dirty="0" smtClean="0"/>
              <a:t>Down that trainee’s input but not embarrass anyone</a:t>
            </a:r>
          </a:p>
          <a:p>
            <a:pPr lvl="1"/>
            <a:r>
              <a:rPr lang="en-US" dirty="0" smtClean="0"/>
              <a:t>Ask others for their opinion</a:t>
            </a:r>
          </a:p>
          <a:p>
            <a:pPr lvl="1"/>
            <a:r>
              <a:rPr lang="en-US" dirty="0" smtClean="0"/>
              <a:t>Use a direct questioning technique</a:t>
            </a:r>
          </a:p>
          <a:p>
            <a:pPr lvl="1"/>
            <a:r>
              <a:rPr lang="en-US" dirty="0" smtClean="0"/>
              <a:t>Speak to the talkative trainee in private usually works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Tips on Dealing with Different Trainees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742950" indent="-742950">
              <a:buAutoNum type="arabicPeriod" startAt="3"/>
            </a:pPr>
            <a:r>
              <a:rPr lang="en-US" sz="4000" dirty="0" smtClean="0"/>
              <a:t>The Comedian</a:t>
            </a:r>
          </a:p>
          <a:p>
            <a:pPr marL="1143000" lvl="1" indent="-742950"/>
            <a:r>
              <a:rPr lang="en-US" sz="3600" dirty="0" smtClean="0"/>
              <a:t>These trainees are a gift and a curse</a:t>
            </a:r>
          </a:p>
          <a:p>
            <a:pPr marL="1143000" lvl="1" indent="-742950"/>
            <a:r>
              <a:rPr lang="en-US" sz="3600" dirty="0" smtClean="0"/>
              <a:t>Laughter provided by these trainees may work at times</a:t>
            </a:r>
          </a:p>
          <a:p>
            <a:pPr marL="1143000" lvl="1" indent="-742950"/>
            <a:r>
              <a:rPr lang="en-US" sz="3600" dirty="0" smtClean="0"/>
              <a:t>The problem is with the frequency and content of the jokes</a:t>
            </a:r>
          </a:p>
          <a:p>
            <a:pPr marL="1143000" lvl="1" indent="-742950"/>
            <a:r>
              <a:rPr lang="en-US" sz="3600" dirty="0" smtClean="0"/>
              <a:t>If they receive good feedback they may continue with it. This behavior may disrupt the timing and put the trainer behind</a:t>
            </a:r>
          </a:p>
          <a:p>
            <a:pPr marL="1143000" lvl="1" indent="-742950"/>
            <a:r>
              <a:rPr lang="en-US" sz="3600" dirty="0" smtClean="0"/>
              <a:t>Talk with the comedian in a break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Training Environment</a:t>
            </a:r>
          </a:p>
          <a:p>
            <a:pPr lvl="1"/>
            <a:r>
              <a:rPr lang="en-US" dirty="0" smtClean="0"/>
              <a:t>The Training Room</a:t>
            </a:r>
          </a:p>
          <a:p>
            <a:pPr lvl="1"/>
            <a:r>
              <a:rPr lang="en-US" dirty="0" smtClean="0"/>
              <a:t>Furniture</a:t>
            </a:r>
          </a:p>
          <a:p>
            <a:pPr lvl="1"/>
            <a:r>
              <a:rPr lang="en-US" dirty="0" smtClean="0"/>
              <a:t>Furniture Setup</a:t>
            </a:r>
          </a:p>
          <a:p>
            <a:pPr lvl="1"/>
            <a:r>
              <a:rPr lang="en-US" dirty="0" smtClean="0"/>
              <a:t>The Trainer</a:t>
            </a:r>
          </a:p>
          <a:p>
            <a:r>
              <a:rPr lang="en-US" sz="2800" dirty="0" smtClean="0"/>
              <a:t>Off-Site Training Facilities</a:t>
            </a:r>
          </a:p>
          <a:p>
            <a:r>
              <a:rPr lang="en-US" sz="2800" dirty="0" smtClean="0"/>
              <a:t>Techniques to Maintain Interest</a:t>
            </a:r>
          </a:p>
          <a:p>
            <a:r>
              <a:rPr lang="en-US" sz="2800" dirty="0" smtClean="0"/>
              <a:t>Implementation Ideas for Trainers</a:t>
            </a:r>
          </a:p>
          <a:p>
            <a:r>
              <a:rPr lang="en-US" sz="2800" dirty="0" smtClean="0"/>
              <a:t>Tips on Dealing with Different Trainees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Effective Training: Systems, Strategies, and Practice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P. Nick Blanchard and James W. Thacker: Dorling 	Kindersley, Delhi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2342</TotalTime>
  <Words>1398</Words>
  <Application>Microsoft Office PowerPoint</Application>
  <PresentationFormat>On-screen Show (4:3)</PresentationFormat>
  <Paragraphs>305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Advances in Human Resource Development and Management</vt:lpstr>
      <vt:lpstr>Recap of Lecture 26</vt:lpstr>
      <vt:lpstr>Learning Objectives: Lecture 27</vt:lpstr>
      <vt:lpstr>Training Environment</vt:lpstr>
      <vt:lpstr>Training Environment: Training Room</vt:lpstr>
      <vt:lpstr>Training Environment: Furniture</vt:lpstr>
      <vt:lpstr>Furniture Setup: Circular Style</vt:lpstr>
      <vt:lpstr>Furniture Setup: Theater Style </vt:lpstr>
      <vt:lpstr>Furniture Setup: Semi-circle</vt:lpstr>
      <vt:lpstr>Furniture Setup: U-Shape</vt:lpstr>
      <vt:lpstr>Furniture Setup</vt:lpstr>
      <vt:lpstr>Off-Site Training Facilities</vt:lpstr>
      <vt:lpstr>The Trainer:  Requirements</vt:lpstr>
      <vt:lpstr>Techniques to Maintain Interest</vt:lpstr>
      <vt:lpstr>Techniques to Maintain Interest</vt:lpstr>
      <vt:lpstr>Implementation Ideas for Trainers</vt:lpstr>
      <vt:lpstr>Implementation Ideas for Trainers</vt:lpstr>
      <vt:lpstr>Implementation Ideas for Trainers</vt:lpstr>
      <vt:lpstr>Implementation Ideas for Trainers</vt:lpstr>
      <vt:lpstr>Implementation Ideas for Trainers</vt:lpstr>
      <vt:lpstr>Implementation Ideas for Trainers</vt:lpstr>
      <vt:lpstr>Implementation Ideas for Trainers</vt:lpstr>
      <vt:lpstr>Tips on Dealing with Different Trainees</vt:lpstr>
      <vt:lpstr>Tips on Dealing with Different Trainees</vt:lpstr>
      <vt:lpstr>Summary of Lecture 27</vt:lpstr>
      <vt:lpstr>Reference books</vt:lpstr>
      <vt:lpstr>Slide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218</cp:revision>
  <dcterms:created xsi:type="dcterms:W3CDTF">2013-05-29T05:42:39Z</dcterms:created>
  <dcterms:modified xsi:type="dcterms:W3CDTF">2013-06-26T12:35:52Z</dcterms:modified>
</cp:coreProperties>
</file>