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7" r:id="rId2"/>
    <p:sldId id="280" r:id="rId3"/>
    <p:sldId id="259" r:id="rId4"/>
    <p:sldId id="375" r:id="rId5"/>
    <p:sldId id="380" r:id="rId6"/>
    <p:sldId id="401" r:id="rId7"/>
    <p:sldId id="381" r:id="rId8"/>
    <p:sldId id="405" r:id="rId9"/>
    <p:sldId id="382" r:id="rId10"/>
    <p:sldId id="402" r:id="rId11"/>
    <p:sldId id="383" r:id="rId12"/>
    <p:sldId id="384" r:id="rId13"/>
    <p:sldId id="403" r:id="rId14"/>
    <p:sldId id="385" r:id="rId15"/>
    <p:sldId id="392" r:id="rId16"/>
    <p:sldId id="391" r:id="rId17"/>
    <p:sldId id="404" r:id="rId18"/>
    <p:sldId id="388" r:id="rId19"/>
    <p:sldId id="389" r:id="rId20"/>
    <p:sldId id="378" r:id="rId21"/>
    <p:sldId id="321" r:id="rId22"/>
    <p:sldId id="374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48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0E9EF5-F2B2-4C6A-AB3B-27851414AC82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09B1-80B9-41F3-895B-4BBDBBF3637E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AD203-339C-402D-A49C-B7D9FA2307A2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62911-89D4-4B30-A30B-3BA5FACA782E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58148-68EF-415A-88CC-9484AF27C972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70069-4CA0-4E64-8937-BCF6DD9CD68C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1B51A-6E60-4264-9E63-75B2262FA068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69E2B-A19A-4E66-A2C9-124387B1BBF0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FF88F-DF0A-413F-A995-4CB98767FA90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963DC-2757-4B1D-84F0-5B64E0273924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545D-856C-49A8-B620-0A9E66440E54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9E9BC-52BD-42F4-A0F9-647CFB907F73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30E0B-CBC9-4819-B584-7F91DC4496ED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26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Process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Implementing Training/ HRD Programs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Training/ HRD Delivery Methods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Learning Pyramid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Basic Training Method Classification</a:t>
            </a:r>
          </a:p>
          <a:p>
            <a:pPr lvl="2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smtClean="0"/>
              <a:t>On-the-Job Training (OJT)</a:t>
            </a:r>
          </a:p>
          <a:p>
            <a:pPr lvl="2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smtClean="0"/>
              <a:t>Classroom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26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Classroom Training</a:t>
            </a:r>
          </a:p>
          <a:p>
            <a:pPr lvl="1"/>
            <a:r>
              <a:rPr lang="en-US" dirty="0" smtClean="0"/>
              <a:t>Case Study Method</a:t>
            </a:r>
          </a:p>
          <a:p>
            <a:pPr lvl="1"/>
            <a:r>
              <a:rPr lang="en-US" dirty="0" smtClean="0"/>
              <a:t>Business Games and Simulations</a:t>
            </a:r>
          </a:p>
          <a:p>
            <a:pPr lvl="1"/>
            <a:r>
              <a:rPr lang="en-US" dirty="0" smtClean="0"/>
              <a:t>Role Playing</a:t>
            </a:r>
          </a:p>
          <a:p>
            <a:pPr lvl="1"/>
            <a:r>
              <a:rPr lang="en-US" dirty="0" smtClean="0"/>
              <a:t>Behavior Modeling</a:t>
            </a:r>
          </a:p>
          <a:p>
            <a:pPr lvl="1"/>
            <a:r>
              <a:rPr lang="en-US" dirty="0" smtClean="0"/>
              <a:t>Outdoor Education</a:t>
            </a:r>
          </a:p>
          <a:p>
            <a:r>
              <a:rPr lang="en-US" dirty="0" smtClean="0"/>
              <a:t>Computer-Based Training</a:t>
            </a:r>
          </a:p>
          <a:p>
            <a:r>
              <a:rPr lang="en-US" dirty="0" smtClean="0"/>
              <a:t>Choosing a Training Method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Classroom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8307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The training methods discussed so far primarily focus on</a:t>
            </a:r>
          </a:p>
          <a:p>
            <a:pPr lvl="1"/>
            <a:r>
              <a:rPr lang="en-US" dirty="0" smtClean="0"/>
              <a:t>Presentation of training content</a:t>
            </a:r>
          </a:p>
          <a:p>
            <a:pPr lvl="1"/>
            <a:r>
              <a:rPr lang="en-US" dirty="0" smtClean="0"/>
              <a:t>The learner generally assumes to be a passive recipient of information</a:t>
            </a:r>
          </a:p>
          <a:p>
            <a:pPr>
              <a:buNone/>
            </a:pPr>
            <a:r>
              <a:rPr lang="en-US" sz="4500" dirty="0" smtClean="0"/>
              <a:t>Experientialists</a:t>
            </a:r>
            <a:r>
              <a:rPr lang="en-US" dirty="0" smtClean="0"/>
              <a:t> believe that:</a:t>
            </a:r>
          </a:p>
          <a:p>
            <a:pPr lvl="1"/>
            <a:r>
              <a:rPr lang="en-US" dirty="0" smtClean="0"/>
              <a:t>Effective learning is an active experience that challenges the skills, knowledge, and beliefs of participants</a:t>
            </a:r>
          </a:p>
          <a:p>
            <a:pPr lvl="1"/>
            <a:r>
              <a:rPr lang="en-US" dirty="0" smtClean="0"/>
              <a:t>Effective learning is accomplished by creating a contrived, yet realistic environment that is both challenging and psychologically safe</a:t>
            </a:r>
          </a:p>
          <a:p>
            <a:pPr lvl="1"/>
            <a:r>
              <a:rPr lang="en-US" dirty="0" smtClean="0"/>
              <a:t>Learners bring to the learning environment a set of accumulated knowledge, and learning methods</a:t>
            </a:r>
          </a:p>
          <a:p>
            <a:pPr>
              <a:buNone/>
            </a:pPr>
            <a:r>
              <a:rPr lang="en-US" sz="3800" dirty="0" smtClean="0"/>
              <a:t>Types of Experiential Methods</a:t>
            </a:r>
          </a:p>
          <a:p>
            <a:pPr lvl="1"/>
            <a:r>
              <a:rPr lang="en-US" dirty="0" smtClean="0"/>
              <a:t>Case Study Method</a:t>
            </a:r>
          </a:p>
          <a:p>
            <a:pPr lvl="1"/>
            <a:r>
              <a:rPr lang="en-US" dirty="0" smtClean="0"/>
              <a:t>Business Games and Simulations</a:t>
            </a:r>
          </a:p>
          <a:p>
            <a:pPr lvl="1"/>
            <a:r>
              <a:rPr lang="en-US" dirty="0" smtClean="0"/>
              <a:t>Role Playing</a:t>
            </a:r>
          </a:p>
          <a:p>
            <a:pPr lvl="1"/>
            <a:r>
              <a:rPr lang="en-US" dirty="0" smtClean="0"/>
              <a:t>Behavior Modeling</a:t>
            </a:r>
          </a:p>
          <a:p>
            <a:pPr lvl="1"/>
            <a:r>
              <a:rPr lang="en-US" dirty="0" smtClean="0"/>
              <a:t>Outdoor Education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Classroom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4500" dirty="0" smtClean="0"/>
              <a:t>The Case Study Method</a:t>
            </a:r>
          </a:p>
          <a:p>
            <a:pPr>
              <a:buNone/>
            </a:pPr>
            <a:r>
              <a:rPr lang="en-US" dirty="0" smtClean="0"/>
              <a:t>	Helps trainees learn analytical and problem solving skills by presenting a story about people in an organization who are facing a problem or decision.</a:t>
            </a:r>
          </a:p>
          <a:p>
            <a:pPr lvl="1"/>
            <a:r>
              <a:rPr lang="en-US" dirty="0" smtClean="0"/>
              <a:t>Cases may be real or fictional</a:t>
            </a:r>
          </a:p>
          <a:p>
            <a:pPr lvl="1"/>
            <a:r>
              <a:rPr lang="en-US" dirty="0" smtClean="0"/>
              <a:t>Cases can be studied by individuals or small groups	</a:t>
            </a:r>
          </a:p>
          <a:p>
            <a:pPr lvl="1"/>
            <a:r>
              <a:rPr lang="en-US" dirty="0" smtClean="0"/>
              <a:t>This approach assumes that employees are most likely to recall and use knowledge and skills learned through a process of discovery</a:t>
            </a:r>
          </a:p>
          <a:p>
            <a:pPr lvl="1"/>
            <a:r>
              <a:rPr lang="en-US" dirty="0" smtClean="0"/>
              <a:t>Rational problem-solving process that includes:</a:t>
            </a:r>
          </a:p>
          <a:p>
            <a:pPr lvl="2"/>
            <a:r>
              <a:rPr lang="en-US" sz="2900" dirty="0" smtClean="0"/>
              <a:t>Identifying and restating important facts</a:t>
            </a:r>
          </a:p>
          <a:p>
            <a:pPr lvl="2"/>
            <a:r>
              <a:rPr lang="en-US" sz="2900" dirty="0" smtClean="0"/>
              <a:t>Drawing inferences from the facts</a:t>
            </a:r>
          </a:p>
          <a:p>
            <a:pPr lvl="2"/>
            <a:r>
              <a:rPr lang="en-US" sz="2900" dirty="0" smtClean="0"/>
              <a:t>Stating the problem or problems</a:t>
            </a:r>
          </a:p>
          <a:p>
            <a:pPr lvl="2"/>
            <a:r>
              <a:rPr lang="en-US" sz="2900" dirty="0" smtClean="0"/>
              <a:t>Developing alternative solutions and then stating the consequences of each</a:t>
            </a:r>
          </a:p>
          <a:p>
            <a:pPr lvl="2"/>
            <a:r>
              <a:rPr lang="en-US" sz="2900" dirty="0" smtClean="0"/>
              <a:t>Determining and supporting a course of action</a:t>
            </a:r>
          </a:p>
          <a:p>
            <a:pPr lvl="2">
              <a:lnSpc>
                <a:spcPct val="90000"/>
              </a:lnSpc>
            </a:pPr>
            <a:r>
              <a:rPr lang="en-US" sz="2600" dirty="0" smtClean="0"/>
              <a:t>Suggest what might have been done differently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Classroom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500" dirty="0" smtClean="0"/>
              <a:t>Criticism of Case Study Method</a:t>
            </a:r>
          </a:p>
          <a:p>
            <a:pPr lvl="1"/>
            <a:r>
              <a:rPr lang="en-US" sz="2200" dirty="0" smtClean="0"/>
              <a:t>It can cause group think</a:t>
            </a:r>
          </a:p>
          <a:p>
            <a:pPr lvl="1"/>
            <a:r>
              <a:rPr lang="en-US" sz="2200" dirty="0" smtClean="0"/>
              <a:t>Focuses too much on the past</a:t>
            </a:r>
          </a:p>
          <a:p>
            <a:pPr lvl="1"/>
            <a:r>
              <a:rPr lang="en-US" sz="2200" dirty="0" smtClean="0"/>
              <a:t>Limits the teaching role of the trainer</a:t>
            </a:r>
          </a:p>
          <a:p>
            <a:pPr lvl="1"/>
            <a:r>
              <a:rPr lang="en-US" sz="2200" dirty="0" smtClean="0"/>
              <a:t>Reduces the learner’s ability to draw generalizations</a:t>
            </a:r>
          </a:p>
          <a:p>
            <a:pPr lvl="1"/>
            <a:r>
              <a:rPr lang="en-US" sz="2200" dirty="0" smtClean="0"/>
              <a:t>Reinforces passivity on the part of the learner</a:t>
            </a:r>
          </a:p>
          <a:p>
            <a:pPr lvl="1"/>
            <a:r>
              <a:rPr lang="en-US" sz="2200" dirty="0" smtClean="0"/>
              <a:t>Quantity of interaction among learners against the quality of interaction </a:t>
            </a:r>
          </a:p>
          <a:p>
            <a:pPr lvl="1"/>
            <a:r>
              <a:rPr lang="en-US" sz="2200" dirty="0" smtClean="0"/>
              <a:t>Cases often lack realistic complexity and urgency</a:t>
            </a:r>
          </a:p>
          <a:p>
            <a:pPr lvl="1"/>
            <a:r>
              <a:rPr lang="en-US" sz="2200" dirty="0" smtClean="0"/>
              <a:t>Trainees may caught up in the details of the situation at the expense of focusing on the larger issues and concepts</a:t>
            </a:r>
          </a:p>
          <a:p>
            <a:pPr lvl="1"/>
            <a:r>
              <a:rPr lang="en-US" sz="2200" dirty="0" smtClean="0"/>
              <a:t>Trainees cannot question assumptions and positions taken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Classroom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4000" dirty="0" smtClean="0"/>
              <a:t>Business Games and Simulations</a:t>
            </a:r>
          </a:p>
          <a:p>
            <a:pPr lvl="1"/>
            <a:r>
              <a:rPr lang="en-US" dirty="0" smtClean="0"/>
              <a:t>Are designed to reproduce or simulate processes, events, and circumstances that occur in the trainee’s job,</a:t>
            </a:r>
          </a:p>
          <a:p>
            <a:pPr lvl="1"/>
            <a:r>
              <a:rPr lang="en-US" dirty="0" smtClean="0"/>
              <a:t>Trainees can experience these events in a controlled setting</a:t>
            </a:r>
          </a:p>
          <a:p>
            <a:pPr lvl="1"/>
            <a:r>
              <a:rPr lang="en-US" dirty="0" smtClean="0"/>
              <a:t>Are intended to develop or refine problem-solving and decision-making skills.</a:t>
            </a:r>
          </a:p>
          <a:p>
            <a:pPr lvl="1"/>
            <a:r>
              <a:rPr lang="en-US" dirty="0" smtClean="0"/>
              <a:t>Focus primarily on business management decisions</a:t>
            </a:r>
          </a:p>
          <a:p>
            <a:r>
              <a:rPr lang="en-US" sz="3800" dirty="0" smtClean="0"/>
              <a:t>Equipment Simulators</a:t>
            </a:r>
          </a:p>
          <a:p>
            <a:pPr>
              <a:buNone/>
            </a:pPr>
            <a:r>
              <a:rPr lang="en-US" sz="3800" dirty="0" smtClean="0"/>
              <a:t>	Are mechanical devices that require trainees to use the same procedures, movements, and decision processes they would use the equipment back on the job.</a:t>
            </a:r>
          </a:p>
          <a:p>
            <a:pPr lvl="1"/>
            <a:r>
              <a:rPr lang="en-US" sz="3400" dirty="0" smtClean="0"/>
              <a:t>Electronic sales register system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Classroom Training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500" dirty="0" smtClean="0"/>
              <a:t>Business Games</a:t>
            </a:r>
          </a:p>
          <a:p>
            <a:pPr>
              <a:buNone/>
            </a:pPr>
            <a:r>
              <a:rPr lang="en-US" sz="3400" dirty="0" smtClean="0"/>
              <a:t>	Are simulations that attempt to present the way an industry, company, or unit of a company functions.</a:t>
            </a:r>
          </a:p>
          <a:p>
            <a:pPr lvl="1"/>
            <a:r>
              <a:rPr lang="en-US" sz="3000" dirty="0" smtClean="0"/>
              <a:t>Inter Company game</a:t>
            </a:r>
          </a:p>
          <a:p>
            <a:pPr lvl="1"/>
            <a:r>
              <a:rPr lang="en-US" sz="3000" dirty="0" smtClean="0"/>
              <a:t>Intra Company game</a:t>
            </a:r>
          </a:p>
          <a:p>
            <a:pPr>
              <a:buNone/>
            </a:pPr>
            <a:r>
              <a:rPr lang="en-US" sz="3400" dirty="0" smtClean="0"/>
              <a:t>“In-Basket” Exercise</a:t>
            </a:r>
          </a:p>
          <a:p>
            <a:pPr lvl="1">
              <a:buNone/>
            </a:pPr>
            <a:r>
              <a:rPr lang="en-US" dirty="0" smtClean="0"/>
              <a:t>Assesses the trainee’s ability to establish priorities, plan, gather relevant information, and make decisions in allotted time.</a:t>
            </a:r>
          </a:p>
          <a:p>
            <a:pPr lvl="1"/>
            <a:r>
              <a:rPr lang="en-US" dirty="0" smtClean="0"/>
              <a:t>The trainees are told that they have been promoted to a management position and are provide with background information about the organization</a:t>
            </a:r>
          </a:p>
          <a:p>
            <a:pPr lvl="1"/>
            <a:r>
              <a:rPr lang="en-US" dirty="0" smtClean="0"/>
              <a:t>Trainees receive the contents of the manager’s in-basket</a:t>
            </a:r>
          </a:p>
          <a:p>
            <a:pPr lvl="1"/>
            <a:r>
              <a:rPr lang="en-US" dirty="0" smtClean="0"/>
              <a:t>Trainees are then asked to read, organize, prioritize, and make decisions</a:t>
            </a:r>
          </a:p>
          <a:p>
            <a:pPr lvl="1"/>
            <a:r>
              <a:rPr lang="en-US" dirty="0" smtClean="0"/>
              <a:t>Finally, trainees’ decisions are evaluated by the trained scorers</a:t>
            </a:r>
          </a:p>
          <a:p>
            <a:pPr lvl="1">
              <a:buNone/>
            </a:pPr>
            <a:r>
              <a:rPr lang="en-US" dirty="0" smtClean="0"/>
              <a:t>Successful in improving trainee effectiveness and in predicting future managerial effectiveness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Classroom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4500" dirty="0" smtClean="0"/>
              <a:t>Role Playing</a:t>
            </a:r>
          </a:p>
          <a:p>
            <a:pPr>
              <a:buNone/>
            </a:pPr>
            <a:r>
              <a:rPr lang="en-US" dirty="0" smtClean="0"/>
              <a:t>	In the role-playing technique, trainees are presented with an organizational situation, assigned a role or character in the situation and asked to act out the role with one or more other trainees.</a:t>
            </a:r>
          </a:p>
          <a:p>
            <a:pPr lvl="1"/>
            <a:endParaRPr lang="en-US" dirty="0" smtClean="0"/>
          </a:p>
          <a:p>
            <a:r>
              <a:rPr lang="en-US" sz="2800" dirty="0" smtClean="0"/>
              <a:t>The role play should offer trainees an opportunity for self-discovery and learning – interpersonal conflict, selling situation</a:t>
            </a:r>
          </a:p>
          <a:p>
            <a:r>
              <a:rPr lang="en-US" sz="2800" dirty="0" smtClean="0"/>
              <a:t>Information regarding the situation is provided to the trainees.</a:t>
            </a:r>
          </a:p>
          <a:p>
            <a:r>
              <a:rPr lang="en-US" sz="2800" dirty="0" smtClean="0"/>
              <a:t>Provide an opportunity to practice and learn interpersonal skills</a:t>
            </a:r>
          </a:p>
          <a:p>
            <a:r>
              <a:rPr lang="en-US" sz="2800" dirty="0" smtClean="0"/>
              <a:t>The value of this technique is enhanced by conducting a feedback session following a role play</a:t>
            </a:r>
          </a:p>
          <a:p>
            <a:r>
              <a:rPr lang="en-US" sz="2800" dirty="0" smtClean="0"/>
              <a:t>The role episodes may be videotaped</a:t>
            </a:r>
          </a:p>
          <a:p>
            <a:r>
              <a:rPr lang="en-US" sz="2800" dirty="0" smtClean="0"/>
              <a:t>The more meaningful the exercise, the higher the level of participant focus and intensity.</a:t>
            </a:r>
          </a:p>
          <a:p>
            <a:r>
              <a:rPr lang="en-US" sz="2800" dirty="0" smtClean="0"/>
              <a:t>Limitations of the role paling method:</a:t>
            </a:r>
          </a:p>
          <a:p>
            <a:pPr lvl="1"/>
            <a:r>
              <a:rPr lang="en-US" dirty="0" smtClean="0"/>
              <a:t>Limited scope of transferring the learning to the job site</a:t>
            </a:r>
          </a:p>
          <a:p>
            <a:pPr lvl="1"/>
            <a:r>
              <a:rPr lang="en-US" dirty="0" smtClean="0"/>
              <a:t>Trainees may feel intimidated by having to act out a character</a:t>
            </a:r>
          </a:p>
          <a:p>
            <a:pPr lvl="1"/>
            <a:r>
              <a:rPr lang="en-US" dirty="0" smtClean="0"/>
              <a:t>Participants may perceive it as fun and games which may interfere with others learning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EE712-5E01-4648-9786-A9D674A7F1D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cs typeface="Arial" charset="0"/>
              </a:rPr>
              <a:t>Tips for Developing and Presenting Role Plays</a:t>
            </a:r>
            <a:endParaRPr lang="en-US" sz="3200" dirty="0" smtClean="0">
              <a:cs typeface="Times New Roman" pitchFamily="18" charset="0"/>
            </a:endParaRPr>
          </a:p>
        </p:txBody>
      </p:sp>
      <p:sp>
        <p:nvSpPr>
          <p:cNvPr id="16389" name="Rectangle 3"/>
          <p:cNvSpPr>
            <a:spLocks noChangeArrowheads="1"/>
          </p:cNvSpPr>
          <p:nvPr/>
        </p:nvSpPr>
        <p:spPr bwMode="auto">
          <a:xfrm>
            <a:off x="457200" y="1371600"/>
            <a:ext cx="8458200" cy="472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tabLst>
                <a:tab pos="577850" algn="l"/>
                <a:tab pos="747713" algn="l"/>
                <a:tab pos="1479550" algn="l"/>
                <a:tab pos="1598613" algn="l"/>
                <a:tab pos="2006600" algn="l"/>
                <a:tab pos="2471738" algn="l"/>
                <a:tab pos="3671888" algn="l"/>
                <a:tab pos="4575175" algn="l"/>
                <a:tab pos="6122988" algn="l"/>
                <a:tab pos="7551738" algn="l"/>
                <a:tab pos="7721600" algn="l"/>
              </a:tabLst>
            </a:pPr>
            <a:r>
              <a:rPr lang="en-US" sz="2000" dirty="0">
                <a:latin typeface="+mj-lt"/>
              </a:rPr>
              <a:t>Developing </a:t>
            </a:r>
          </a:p>
          <a:p>
            <a:pPr eaLnBrk="0" hangingPunct="0">
              <a:spcBef>
                <a:spcPct val="50000"/>
              </a:spcBef>
              <a:tabLst>
                <a:tab pos="577850" algn="l"/>
                <a:tab pos="747713" algn="l"/>
                <a:tab pos="1479550" algn="l"/>
                <a:tab pos="1598613" algn="l"/>
                <a:tab pos="2006600" algn="l"/>
                <a:tab pos="2471738" algn="l"/>
                <a:tab pos="3671888" algn="l"/>
                <a:tab pos="4575175" algn="l"/>
                <a:tab pos="6122988" algn="l"/>
                <a:tab pos="7551738" algn="l"/>
                <a:tab pos="7721600" algn="l"/>
              </a:tabLst>
            </a:pPr>
            <a:r>
              <a:rPr lang="en-US" b="0" dirty="0" smtClean="0">
                <a:latin typeface="+mj-lt"/>
              </a:rPr>
              <a:t>Create </a:t>
            </a:r>
            <a:r>
              <a:rPr lang="en-US" b="0" dirty="0">
                <a:latin typeface="+mj-lt"/>
              </a:rPr>
              <a:t>characters carefully to prove your point. Provide two characters who are going to clash in exactly the way you want</a:t>
            </a:r>
            <a:r>
              <a:rPr lang="en-US" b="0" dirty="0" smtClean="0">
                <a:latin typeface="+mj-lt"/>
              </a:rPr>
              <a:t>. Provide </a:t>
            </a:r>
            <a:r>
              <a:rPr lang="en-US" b="0" dirty="0">
                <a:latin typeface="+mj-lt"/>
              </a:rPr>
              <a:t>detailed background on characters’ habits, attitudes, goals, personalities, and mood, and on the business restrictions that motivate or restrain them.  </a:t>
            </a:r>
          </a:p>
          <a:p>
            <a:pPr eaLnBrk="0" hangingPunct="0">
              <a:tabLst>
                <a:tab pos="577850" algn="l"/>
                <a:tab pos="747713" algn="l"/>
                <a:tab pos="1479550" algn="l"/>
                <a:tab pos="1598613" algn="l"/>
                <a:tab pos="2006600" algn="l"/>
                <a:tab pos="2471738" algn="l"/>
                <a:tab pos="3671888" algn="l"/>
                <a:tab pos="4575175" algn="l"/>
                <a:tab pos="6122988" algn="l"/>
                <a:tab pos="7551738" algn="l"/>
                <a:tab pos="7721600" algn="l"/>
              </a:tabLst>
            </a:pPr>
            <a:r>
              <a:rPr lang="en-US" sz="2000" dirty="0" smtClean="0">
                <a:latin typeface="+mj-lt"/>
              </a:rPr>
              <a:t>Presenting</a:t>
            </a:r>
            <a:endParaRPr lang="en-US" sz="2000" dirty="0">
              <a:latin typeface="+mj-lt"/>
            </a:endParaRPr>
          </a:p>
          <a:p>
            <a:pPr eaLnBrk="0" hangingPunct="0">
              <a:spcBef>
                <a:spcPct val="50000"/>
              </a:spcBef>
              <a:tabLst>
                <a:tab pos="577850" algn="l"/>
                <a:tab pos="747713" algn="l"/>
                <a:tab pos="1479550" algn="l"/>
                <a:tab pos="1598613" algn="l"/>
                <a:tab pos="2006600" algn="l"/>
                <a:tab pos="2471738" algn="l"/>
                <a:tab pos="3671888" algn="l"/>
                <a:tab pos="4575175" algn="l"/>
                <a:tab pos="6122988" algn="l"/>
                <a:tab pos="7551738" algn="l"/>
                <a:tab pos="7721600" algn="l"/>
              </a:tabLst>
            </a:pPr>
            <a:r>
              <a:rPr lang="en-US" b="0" dirty="0" smtClean="0">
                <a:latin typeface="+mj-lt"/>
              </a:rPr>
              <a:t>Take </a:t>
            </a:r>
            <a:r>
              <a:rPr lang="en-US" b="0" dirty="0">
                <a:latin typeface="+mj-lt"/>
              </a:rPr>
              <a:t>the time to introduce the situation. Give trainees enough background </a:t>
            </a:r>
            <a:r>
              <a:rPr lang="en-US" b="0" dirty="0" smtClean="0">
                <a:latin typeface="+mj-lt"/>
              </a:rPr>
              <a:t>to understand </a:t>
            </a:r>
            <a:r>
              <a:rPr lang="en-US" b="0" dirty="0">
                <a:latin typeface="+mj-lt"/>
              </a:rPr>
              <a:t>what’s at stake; then assign the roles</a:t>
            </a:r>
            <a:r>
              <a:rPr lang="en-US" b="0" dirty="0" smtClean="0">
                <a:latin typeface="+mj-lt"/>
              </a:rPr>
              <a:t>.</a:t>
            </a:r>
            <a:r>
              <a:rPr lang="en-US" dirty="0" smtClean="0">
                <a:latin typeface="+mj-lt"/>
                <a:cs typeface="Times New Roman" pitchFamily="18" charset="0"/>
              </a:rPr>
              <a:t> Make sure participants understand your instructions</a:t>
            </a:r>
          </a:p>
          <a:p>
            <a:pPr eaLnBrk="0" hangingPunct="0">
              <a:spcBef>
                <a:spcPct val="50000"/>
              </a:spcBef>
              <a:tabLst>
                <a:tab pos="577850" algn="l"/>
                <a:tab pos="747713" algn="l"/>
                <a:tab pos="1479550" algn="l"/>
                <a:tab pos="1598613" algn="l"/>
                <a:tab pos="2006600" algn="l"/>
                <a:tab pos="2471738" algn="l"/>
                <a:tab pos="3671888" algn="l"/>
                <a:tab pos="4575175" algn="l"/>
                <a:tab pos="6122988" algn="l"/>
                <a:tab pos="7551738" algn="l"/>
                <a:tab pos="7721600" algn="l"/>
              </a:tabLst>
            </a:pPr>
            <a:r>
              <a:rPr lang="en-US" dirty="0" smtClean="0">
                <a:latin typeface="+mj-lt"/>
                <a:cs typeface="Times New Roman" pitchFamily="18" charset="0"/>
              </a:rPr>
              <a:t> if you plan to use observers to provide feedback, have each of them use an observation sheet to look for key behaviors and to respond to key aspects of the performance.</a:t>
            </a:r>
          </a:p>
          <a:p>
            <a:r>
              <a:rPr lang="en-US" dirty="0" smtClean="0">
                <a:latin typeface="+mj-lt"/>
                <a:cs typeface="Times New Roman" pitchFamily="18" charset="0"/>
              </a:rPr>
              <a:t>After the performance, always discuss what happened. This is how learning takes place. Ask questions of each player, and have the group advise the players.</a:t>
            </a:r>
          </a:p>
          <a:p>
            <a:r>
              <a:rPr lang="en-US" dirty="0" smtClean="0">
                <a:latin typeface="+mj-lt"/>
                <a:cs typeface="Times New Roman" pitchFamily="18" charset="0"/>
              </a:rPr>
              <a:t>Encourage discussion. Challenge them with alternatives: “What would have happened if…?”</a:t>
            </a:r>
            <a:endParaRPr lang="en-US" b="0" dirty="0">
              <a:latin typeface="+mj-l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Classroom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3600" dirty="0" smtClean="0"/>
              <a:t>Behavior Modeling</a:t>
            </a:r>
          </a:p>
          <a:p>
            <a:pPr>
              <a:buNone/>
            </a:pPr>
            <a:r>
              <a:rPr lang="en-US" dirty="0" smtClean="0"/>
              <a:t>	Trainees observe a model performing a target behavior correctly usually on a video or DVD.</a:t>
            </a:r>
          </a:p>
          <a:p>
            <a:r>
              <a:rPr lang="en-US" dirty="0" smtClean="0"/>
              <a:t>This is followed by:</a:t>
            </a:r>
          </a:p>
          <a:p>
            <a:pPr lvl="1"/>
            <a:r>
              <a:rPr lang="en-US" dirty="0" smtClean="0"/>
              <a:t>Discussion of the key components of the behavior</a:t>
            </a:r>
          </a:p>
          <a:p>
            <a:pPr lvl="1"/>
            <a:r>
              <a:rPr lang="en-US" dirty="0" smtClean="0"/>
              <a:t>Practicing the target behavior through role playing</a:t>
            </a:r>
          </a:p>
          <a:p>
            <a:pPr lvl="1"/>
            <a:r>
              <a:rPr lang="en-US" dirty="0" smtClean="0"/>
              <a:t>Receiving feedback and reinforcement for the behavior they demonstrate</a:t>
            </a:r>
          </a:p>
          <a:p>
            <a:r>
              <a:rPr lang="en-US" sz="2800" dirty="0" smtClean="0"/>
              <a:t>Based on the principles of social learning theory.</a:t>
            </a:r>
          </a:p>
          <a:p>
            <a:r>
              <a:rPr lang="en-US" sz="2800" dirty="0" smtClean="0"/>
              <a:t>More appropriate for learning interpersonal skills and behaviors than factual information.</a:t>
            </a:r>
            <a:endParaRPr lang="en-US" dirty="0" smtClean="0"/>
          </a:p>
          <a:p>
            <a:r>
              <a:rPr lang="en-US" sz="2800" dirty="0" smtClean="0"/>
              <a:t>In organizations, employees learn from observing supervisors, managers, union leaders, and coworkers who serve as role models.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Classroom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Outdoor Education</a:t>
            </a:r>
          </a:p>
          <a:p>
            <a:pPr>
              <a:buNone/>
            </a:pPr>
            <a:r>
              <a:rPr lang="en-US" dirty="0" smtClean="0"/>
              <a:t>	Includes work teams being involved with outdoor games, orienteering, rafting, and rope courses.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Focuses on the development of teamwork and leadership skills using structured outdoor activities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Also known as wilderness training and outdoor training.</a:t>
            </a:r>
          </a:p>
          <a:p>
            <a:r>
              <a:rPr lang="en-US" dirty="0" smtClean="0"/>
              <a:t>To be successful:</a:t>
            </a:r>
          </a:p>
          <a:p>
            <a:pPr lvl="1"/>
            <a:r>
              <a:rPr lang="en-US" dirty="0" smtClean="0"/>
              <a:t>Exercises should be related to the types of skills that participants are expected to develop.</a:t>
            </a:r>
          </a:p>
          <a:p>
            <a:pPr lvl="1"/>
            <a:r>
              <a:rPr lang="en-US" dirty="0" smtClean="0"/>
              <a:t>After the exercises, a skilled facilitator should lead a discussion about</a:t>
            </a:r>
          </a:p>
          <a:p>
            <a:pPr lvl="2"/>
            <a:r>
              <a:rPr lang="en-US" sz="2600" dirty="0" smtClean="0"/>
              <a:t>What happened in the exercise?</a:t>
            </a:r>
          </a:p>
          <a:p>
            <a:pPr lvl="2"/>
            <a:r>
              <a:rPr lang="en-US" sz="2600" dirty="0" smtClean="0"/>
              <a:t>What was learned?</a:t>
            </a:r>
          </a:p>
          <a:p>
            <a:pPr lvl="2"/>
            <a:r>
              <a:rPr lang="en-US" sz="2600" dirty="0" smtClean="0"/>
              <a:t>How events in the exercise relate to job situation?</a:t>
            </a:r>
          </a:p>
          <a:p>
            <a:pPr lvl="2"/>
            <a:r>
              <a:rPr lang="en-US" sz="2600" dirty="0" smtClean="0"/>
              <a:t>How to apply what was learned on the job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Classroom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Outdoor Education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Best suited for developing skills related to group effectiveness such as:</a:t>
            </a:r>
          </a:p>
          <a:p>
            <a:pPr lvl="3">
              <a:lnSpc>
                <a:spcPct val="90000"/>
              </a:lnSpc>
            </a:pPr>
            <a:r>
              <a:rPr lang="en-US" sz="2400" dirty="0" smtClean="0"/>
              <a:t>Self-awareness</a:t>
            </a:r>
          </a:p>
          <a:p>
            <a:pPr lvl="3">
              <a:lnSpc>
                <a:spcPct val="90000"/>
              </a:lnSpc>
            </a:pPr>
            <a:r>
              <a:rPr lang="en-US" sz="2400" dirty="0" smtClean="0"/>
              <a:t>Problem solving</a:t>
            </a:r>
          </a:p>
          <a:p>
            <a:pPr lvl="3">
              <a:lnSpc>
                <a:spcPct val="90000"/>
              </a:lnSpc>
            </a:pPr>
            <a:r>
              <a:rPr lang="en-US" sz="2400" dirty="0" smtClean="0"/>
              <a:t>Conflict management</a:t>
            </a:r>
          </a:p>
          <a:p>
            <a:pPr lvl="3">
              <a:lnSpc>
                <a:spcPct val="90000"/>
              </a:lnSpc>
            </a:pPr>
            <a:r>
              <a:rPr lang="en-US" sz="2400" dirty="0" smtClean="0"/>
              <a:t>Risk taking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HRD professionals should ensure that proper assessment and evaluation are included in any such program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Computer-Based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en-US" dirty="0" smtClean="0">
                <a:latin typeface="+mj-lt"/>
                <a:cs typeface="Arial" charset="0"/>
              </a:rPr>
              <a:t>Computer-based training trains employees using computer-assisted instructions. </a:t>
            </a:r>
          </a:p>
          <a:p>
            <a:pPr lvl="1"/>
            <a:r>
              <a:rPr lang="en-US" dirty="0" smtClean="0">
                <a:latin typeface="+mj-lt"/>
                <a:cs typeface="Arial" charset="0"/>
              </a:rPr>
              <a:t>A general term referring to the training provided in part or whole through the use of a computer.</a:t>
            </a:r>
            <a:endParaRPr lang="en-US" b="1" u="sng" baseline="30000" dirty="0" smtClean="0">
              <a:latin typeface="+mj-lt"/>
              <a:cs typeface="Times New Roman" pitchFamily="18" charset="0"/>
            </a:endParaRPr>
          </a:p>
          <a:p>
            <a:pPr lvl="1"/>
            <a:r>
              <a:rPr lang="en-US" dirty="0" smtClean="0">
                <a:latin typeface="+mj-lt"/>
              </a:rPr>
              <a:t>Conducted using either a classroom or an individual self-paced format</a:t>
            </a:r>
          </a:p>
          <a:p>
            <a:pPr lvl="1"/>
            <a:r>
              <a:rPr lang="en-US" dirty="0" smtClean="0">
                <a:latin typeface="+mj-lt"/>
              </a:rPr>
              <a:t>Can be almost limitless interplay between instructor-led and individual-based computer training</a:t>
            </a:r>
          </a:p>
          <a:p>
            <a:pPr>
              <a:buNone/>
            </a:pPr>
            <a:r>
              <a:rPr lang="en-US" dirty="0" smtClean="0">
                <a:latin typeface="+mj-lt"/>
              </a:rPr>
              <a:t>Paper Based Self-Paced Training</a:t>
            </a:r>
          </a:p>
          <a:p>
            <a:pPr lvl="1"/>
            <a:r>
              <a:rPr lang="en-US" dirty="0" smtClean="0">
                <a:latin typeface="+mj-lt"/>
              </a:rPr>
              <a:t>Before 1980s most self paced training was paper based.</a:t>
            </a:r>
          </a:p>
          <a:p>
            <a:pPr lvl="1"/>
            <a:r>
              <a:rPr lang="en-US" dirty="0" smtClean="0">
                <a:latin typeface="+mj-lt"/>
              </a:rPr>
              <a:t>Culture assimilator training for American traveling to particular countries</a:t>
            </a:r>
          </a:p>
          <a:p>
            <a:pPr lvl="1"/>
            <a:r>
              <a:rPr lang="en-US" dirty="0" smtClean="0">
                <a:latin typeface="+mj-lt"/>
              </a:rPr>
              <a:t>Trainees read various descriptions of another culture and then make choices</a:t>
            </a:r>
          </a:p>
          <a:p>
            <a:pPr lvl="1"/>
            <a:r>
              <a:rPr lang="en-US" dirty="0" smtClean="0">
                <a:latin typeface="+mj-lt"/>
              </a:rPr>
              <a:t>Each response directed the trainee to a particular page in the work book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Computer-Based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Primary advantage CBT has over other methods of training is its interactivity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Mirrors the one-on-one relationship between student and tutor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Provides for immediate feedback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Well-suited to on-demand learners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Three approaches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Computer-Aided Instruction (CAI)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Intranet training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Intelligent CAI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Computer-Based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800" dirty="0" smtClean="0"/>
              <a:t>Computer-Aided Instruction</a:t>
            </a:r>
          </a:p>
          <a:p>
            <a:pPr>
              <a:buNone/>
            </a:pPr>
            <a:r>
              <a:rPr lang="en-US" dirty="0" smtClean="0"/>
              <a:t>Range from electronic workbooks using Drill and practice approach to CD-ROM presentations of traditional training programs.</a:t>
            </a:r>
          </a:p>
          <a:p>
            <a:pPr lvl="1"/>
            <a:r>
              <a:rPr lang="en-US" dirty="0" smtClean="0"/>
              <a:t>Teach basic skills like Math, Reading, typing </a:t>
            </a:r>
          </a:p>
          <a:p>
            <a:pPr lvl="1"/>
            <a:r>
              <a:rPr lang="en-US" dirty="0" smtClean="0"/>
              <a:t>Teach highly technical skills</a:t>
            </a:r>
          </a:p>
          <a:p>
            <a:pPr lvl="1"/>
            <a:r>
              <a:rPr lang="en-US" dirty="0" smtClean="0"/>
              <a:t>Many programs include interactive tutorials</a:t>
            </a:r>
          </a:p>
          <a:p>
            <a:pPr lvl="2"/>
            <a:r>
              <a:rPr lang="en-US" dirty="0" smtClean="0"/>
              <a:t>Microsoft</a:t>
            </a:r>
            <a:r>
              <a:rPr lang="en-US" dirty="0" smtClean="0">
                <a:cs typeface="Arial" charset="0"/>
              </a:rPr>
              <a:t>® Office programs</a:t>
            </a:r>
          </a:p>
          <a:p>
            <a:pPr lvl="1"/>
            <a:r>
              <a:rPr lang="en-US" dirty="0" smtClean="0">
                <a:cs typeface="Arial" charset="0"/>
              </a:rPr>
              <a:t>Multimedia programs provide </a:t>
            </a:r>
            <a:r>
              <a:rPr lang="en-US" dirty="0" smtClean="0"/>
              <a:t>more appealing visual and audio content</a:t>
            </a:r>
          </a:p>
          <a:p>
            <a:pPr lvl="1"/>
            <a:r>
              <a:rPr lang="en-US" dirty="0" smtClean="0"/>
              <a:t>Many companies have replaced instructor-led courses with CD-ROMs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Computer-Based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Advantages of Computer-Aided Instruction</a:t>
            </a:r>
          </a:p>
          <a:p>
            <a:r>
              <a:rPr lang="en-US" dirty="0" smtClean="0"/>
              <a:t>In an interactive CAI - based on trainee responses - computer presents various levels of material until trainee reaches mastery </a:t>
            </a:r>
          </a:p>
          <a:p>
            <a:r>
              <a:rPr lang="en-US" dirty="0" smtClean="0"/>
              <a:t>Allow trainees to control the speed of instruction and makes them self-sufficient learners</a:t>
            </a:r>
          </a:p>
          <a:p>
            <a:r>
              <a:rPr lang="en-US" dirty="0" smtClean="0"/>
              <a:t>More accessible to learners through variety means of distribution</a:t>
            </a:r>
          </a:p>
          <a:p>
            <a:r>
              <a:rPr lang="en-US" dirty="0" smtClean="0"/>
              <a:t>Automated Instructional management and tracking learner progress</a:t>
            </a:r>
          </a:p>
          <a:p>
            <a:pPr>
              <a:buNone/>
            </a:pPr>
            <a:r>
              <a:rPr lang="en-US" dirty="0" smtClean="0"/>
              <a:t>Effectiveness can be measured through: </a:t>
            </a:r>
          </a:p>
          <a:p>
            <a:r>
              <a:rPr lang="en-US" dirty="0" smtClean="0"/>
              <a:t>Increase in productivity and profits</a:t>
            </a:r>
          </a:p>
          <a:p>
            <a:r>
              <a:rPr lang="en-US" dirty="0" smtClean="0"/>
              <a:t>Cost and benefit analysis</a:t>
            </a:r>
          </a:p>
          <a:p>
            <a:r>
              <a:rPr lang="en-US" dirty="0" smtClean="0"/>
              <a:t>Takes less time to learn the same amount of material</a:t>
            </a:r>
          </a:p>
          <a:p>
            <a:pPr>
              <a:buNone/>
            </a:pPr>
            <a:r>
              <a:rPr lang="en-US" dirty="0" smtClean="0"/>
              <a:t>Criticism</a:t>
            </a:r>
          </a:p>
          <a:p>
            <a:r>
              <a:rPr lang="en-US" dirty="0" smtClean="0"/>
              <a:t>Lacks a personal interaction</a:t>
            </a:r>
          </a:p>
          <a:p>
            <a:r>
              <a:rPr lang="en-US" dirty="0" smtClean="0"/>
              <a:t>May not develop interpersonal skills</a:t>
            </a:r>
          </a:p>
          <a:p>
            <a:r>
              <a:rPr lang="en-US" dirty="0" smtClean="0"/>
              <a:t>May not be suited to unmotivated learners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Computer-Based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Intranet-based Training (IBT)</a:t>
            </a:r>
          </a:p>
          <a:p>
            <a:r>
              <a:rPr lang="en-US" dirty="0" smtClean="0"/>
              <a:t>Intranet are computer networks that use advance technology for finding, managing, creating, and distributing information within one organization.</a:t>
            </a:r>
          </a:p>
          <a:p>
            <a:r>
              <a:rPr lang="en-US" dirty="0" smtClean="0"/>
              <a:t>Intranet based training (IBT) uses internal computer networks for training purposes.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HRD Professionals can: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communicate with learners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conduct needs assessment and other administrative tasks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transmit course materials, training documents, and multimedia programs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administer tests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IBT is powerful delivery system for multinational spread out across the globe.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IBT has the features of a multimedia CD-ROM program plus the capability of users to communicate quickly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It has certain limitation that mostly pertain to IT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It pushes the time for learning to the employees’ non work or off time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4800" dirty="0" smtClean="0"/>
              <a:t>Computer-Based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4000" dirty="0" smtClean="0"/>
              <a:t>Intelligent Computer-Assisted Instruction (ICAI)</a:t>
            </a:r>
          </a:p>
          <a:p>
            <a:pPr>
              <a:buNone/>
            </a:pPr>
            <a:r>
              <a:rPr lang="en-US" sz="3100" dirty="0" smtClean="0">
                <a:latin typeface="+mj-lt"/>
              </a:rPr>
              <a:t>	It goes beyond CAI in terms of flexibility and the ability to qualitatively evaluate the learner performance. </a:t>
            </a:r>
          </a:p>
          <a:p>
            <a:r>
              <a:rPr lang="en-US" sz="3100" dirty="0" smtClean="0">
                <a:latin typeface="+mj-lt"/>
                <a:cs typeface="Arial" charset="0"/>
              </a:rPr>
              <a:t>It provides some of the primary characteristics of a human tutor.</a:t>
            </a:r>
            <a:endParaRPr lang="en-US" sz="3100" dirty="0" smtClean="0">
              <a:latin typeface="+mj-lt"/>
            </a:endParaRPr>
          </a:p>
          <a:p>
            <a:r>
              <a:rPr lang="en-US" sz="3100" dirty="0" smtClean="0">
                <a:latin typeface="+mj-lt"/>
              </a:rPr>
              <a:t>Intelligent tutoring systems able to determine the learner’s capability from</a:t>
            </a:r>
          </a:p>
          <a:p>
            <a:pPr lvl="1"/>
            <a:r>
              <a:rPr lang="en-US" sz="3100" dirty="0" smtClean="0">
                <a:latin typeface="+mj-lt"/>
              </a:rPr>
              <a:t>the learner’s response patterns</a:t>
            </a:r>
          </a:p>
          <a:p>
            <a:pPr lvl="1"/>
            <a:r>
              <a:rPr lang="en-US" sz="3100" dirty="0" smtClean="0">
                <a:latin typeface="+mj-lt"/>
              </a:rPr>
              <a:t>by analyzing the learner’s errors</a:t>
            </a:r>
          </a:p>
          <a:p>
            <a:r>
              <a:rPr lang="en-US" sz="3100" dirty="0" smtClean="0">
                <a:latin typeface="+mj-lt"/>
              </a:rPr>
              <a:t>It makes teacher more available for more creative endeavors</a:t>
            </a:r>
          </a:p>
          <a:p>
            <a:r>
              <a:rPr lang="en-US" sz="3100" dirty="0" smtClean="0">
                <a:latin typeface="+mj-lt"/>
              </a:rPr>
              <a:t>Based on “Artificial Intelligence – which involves engineering some aspects of the human thought process.</a:t>
            </a:r>
          </a:p>
          <a:p>
            <a:r>
              <a:rPr lang="en-US" sz="3100" dirty="0" smtClean="0">
                <a:latin typeface="+mj-lt"/>
              </a:rPr>
              <a:t>In evolutionary development in government, military and industry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a Training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09600" indent="-609600">
              <a:buSzPct val="80000"/>
              <a:buFont typeface="Wingdings" pitchFamily="2" charset="2"/>
              <a:buAutoNum type="arabicPeriod"/>
            </a:pPr>
            <a:r>
              <a:rPr lang="en-US" dirty="0" smtClean="0"/>
              <a:t>Identify the type of learning outcome that you want training to influence.</a:t>
            </a:r>
          </a:p>
          <a:p>
            <a:pPr marL="609600" indent="-609600">
              <a:buSzPct val="80000"/>
              <a:buFont typeface="Wingdings" pitchFamily="2" charset="2"/>
              <a:buAutoNum type="arabicPeriod"/>
            </a:pPr>
            <a:r>
              <a:rPr lang="en-US" dirty="0" smtClean="0"/>
              <a:t>Consider the extent to which the learning method facilitates learning and transfer of training.</a:t>
            </a:r>
          </a:p>
          <a:p>
            <a:pPr marL="609600" indent="-609600">
              <a:buSzPct val="80000"/>
              <a:buFont typeface="Wingdings" pitchFamily="2" charset="2"/>
              <a:buAutoNum type="arabicPeriod"/>
            </a:pPr>
            <a:r>
              <a:rPr lang="en-US" dirty="0" smtClean="0"/>
              <a:t>Evaluate the costs related to development and use of the method.</a:t>
            </a:r>
          </a:p>
          <a:p>
            <a:pPr marL="609600" indent="-609600">
              <a:buSzPct val="80000"/>
              <a:buFont typeface="Wingdings" pitchFamily="2" charset="2"/>
              <a:buAutoNum type="arabicPeriod"/>
            </a:pPr>
            <a:r>
              <a:rPr lang="en-US" dirty="0" smtClean="0"/>
              <a:t>Consider the effectiveness of the training method.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Classroom Training</a:t>
            </a:r>
          </a:p>
          <a:p>
            <a:pPr lvl="1"/>
            <a:r>
              <a:rPr lang="en-US" dirty="0" smtClean="0"/>
              <a:t>Case Study Method</a:t>
            </a:r>
          </a:p>
          <a:p>
            <a:pPr lvl="1"/>
            <a:r>
              <a:rPr lang="en-US" dirty="0" smtClean="0"/>
              <a:t>Business Games and Simulations</a:t>
            </a:r>
          </a:p>
          <a:p>
            <a:pPr lvl="1"/>
            <a:r>
              <a:rPr lang="en-US" dirty="0" smtClean="0"/>
              <a:t>Role Playing</a:t>
            </a:r>
          </a:p>
          <a:p>
            <a:pPr lvl="1"/>
            <a:r>
              <a:rPr lang="en-US" dirty="0" smtClean="0"/>
              <a:t>Behavior Modeling</a:t>
            </a:r>
          </a:p>
          <a:p>
            <a:pPr lvl="1"/>
            <a:r>
              <a:rPr lang="en-US" dirty="0" smtClean="0"/>
              <a:t>Outdoor Education</a:t>
            </a:r>
          </a:p>
          <a:p>
            <a:r>
              <a:rPr lang="en-US" dirty="0" smtClean="0"/>
              <a:t>Computer-Based Training</a:t>
            </a:r>
          </a:p>
          <a:p>
            <a:r>
              <a:rPr lang="en-US" dirty="0" smtClean="0"/>
              <a:t>Choosing a Training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Effective Training: Systems, Strategies, and Practice (3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P. Nick Blanchard and James W. Thacker: Dorling 	Kindersley, Delhi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2933</TotalTime>
  <Words>1124</Words>
  <Application>Microsoft Office PowerPoint</Application>
  <PresentationFormat>On-screen Show (4:3)</PresentationFormat>
  <Paragraphs>264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Advances in Human Resource Development and Management</vt:lpstr>
      <vt:lpstr>Recap of Lecture 25</vt:lpstr>
      <vt:lpstr>Learning Objectives: Lecture 26</vt:lpstr>
      <vt:lpstr>Classroom Training</vt:lpstr>
      <vt:lpstr>Classroom Training</vt:lpstr>
      <vt:lpstr>Classroom Training</vt:lpstr>
      <vt:lpstr>Classroom Training</vt:lpstr>
      <vt:lpstr>Classroom Training</vt:lpstr>
      <vt:lpstr>Classroom Training</vt:lpstr>
      <vt:lpstr>Tips for Developing and Presenting Role Plays</vt:lpstr>
      <vt:lpstr>Classroom Training</vt:lpstr>
      <vt:lpstr>Classroom Training</vt:lpstr>
      <vt:lpstr>Classroom Training</vt:lpstr>
      <vt:lpstr>Computer-Based Training</vt:lpstr>
      <vt:lpstr>Computer-Based Training</vt:lpstr>
      <vt:lpstr>Computer-Based Training</vt:lpstr>
      <vt:lpstr>Computer-Based Training</vt:lpstr>
      <vt:lpstr>Computer-Based Training</vt:lpstr>
      <vt:lpstr>Computer-Based Training</vt:lpstr>
      <vt:lpstr>Choosing a Training Method</vt:lpstr>
      <vt:lpstr>Summary of Lecture 26</vt:lpstr>
      <vt:lpstr>Reference books</vt:lpstr>
      <vt:lpstr>Slide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267</cp:revision>
  <dcterms:created xsi:type="dcterms:W3CDTF">2013-05-29T05:42:39Z</dcterms:created>
  <dcterms:modified xsi:type="dcterms:W3CDTF">2013-06-26T09:07:09Z</dcterms:modified>
</cp:coreProperties>
</file>