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sldIdLst>
    <p:sldId id="257" r:id="rId2"/>
    <p:sldId id="280" r:id="rId3"/>
    <p:sldId id="259" r:id="rId4"/>
    <p:sldId id="396" r:id="rId5"/>
    <p:sldId id="376" r:id="rId6"/>
    <p:sldId id="378" r:id="rId7"/>
    <p:sldId id="379" r:id="rId8"/>
    <p:sldId id="397" r:id="rId9"/>
    <p:sldId id="399" r:id="rId10"/>
    <p:sldId id="381" r:id="rId11"/>
    <p:sldId id="385" r:id="rId12"/>
    <p:sldId id="400" r:id="rId13"/>
    <p:sldId id="386" r:id="rId14"/>
    <p:sldId id="387" r:id="rId15"/>
    <p:sldId id="388" r:id="rId16"/>
    <p:sldId id="390" r:id="rId17"/>
    <p:sldId id="401" r:id="rId18"/>
    <p:sldId id="402" r:id="rId19"/>
    <p:sldId id="403" r:id="rId20"/>
    <p:sldId id="404" r:id="rId21"/>
    <p:sldId id="405" r:id="rId22"/>
    <p:sldId id="406" r:id="rId23"/>
    <p:sldId id="321" r:id="rId24"/>
    <p:sldId id="374" r:id="rId25"/>
    <p:sldId id="27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859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3E21A-A6C7-497E-8E19-3CC53FB9844C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6C6E8-7738-48C7-BF20-C74081DF1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93E343-9619-4D1E-A9DB-C1F7FF07B332}" type="slidenum">
              <a:rPr lang="en-US"/>
              <a:pPr/>
              <a:t>3</a:t>
            </a:fld>
            <a:endParaRPr lang="en-US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2F2E1-EE5E-4E53-A66B-F9FF112F307C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33AC0-A363-475C-9D4C-06DBBC1E9E59}" type="datetime1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22D18-8D1F-4064-B5A8-FC03E49BE341}" type="datetime1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3EFB2-7199-45A8-AD11-4F28C5FF319D}" type="datetime1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47327-9DF7-41E8-9A9F-0DE554119234}" type="datetime1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9D441-C1ED-4AEB-88ED-D0C7218A6E7C}" type="datetime1">
              <a:rPr lang="en-US" smtClean="0"/>
              <a:pPr/>
              <a:t>6/22/2013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FAA44-2E3F-42F5-A139-4068359448A6}" type="datetime1">
              <a:rPr lang="en-US" smtClean="0"/>
              <a:pPr/>
              <a:t>6/22/2013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53174-A872-466A-858C-923238EE3179}" type="datetime1">
              <a:rPr lang="en-US" smtClean="0"/>
              <a:pPr/>
              <a:t>6/22/2013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09F67-B1D6-491E-8A2F-7E31793A178E}" type="datetime1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F3C9C-C0C7-43AF-A2B3-475E3A25D545}" type="datetime1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5CC5F-89B4-482C-9340-E3D64579FBDF}" type="datetime1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44AB-2781-421D-86C2-151916075064}" type="datetime1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E635E0-4FEE-4435-B8A1-91F8EF16095B}" type="datetime1">
              <a:rPr lang="en-US" smtClean="0"/>
              <a:pPr>
                <a:defRPr/>
              </a:pPr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Lecture 25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54E75-A43F-4279-A881-F1CDB2043D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064FD-BBB0-4F1F-92FB-E5AF7E15A901}" type="datetime1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25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Advances in Human Resource Development and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Course Code: MGT 712</a:t>
            </a:r>
          </a:p>
          <a:p>
            <a:r>
              <a:rPr lang="en-US" dirty="0" smtClean="0"/>
              <a:t>Lecture 25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Lecture 24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HRD Process Model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Key Activities in HRD Design</a:t>
            </a:r>
          </a:p>
          <a:p>
            <a:pPr lvl="1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4.  Preparing a Lesson Plan</a:t>
            </a:r>
          </a:p>
          <a:p>
            <a:pPr lvl="1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5.  Selecting Training Methods and Media</a:t>
            </a:r>
          </a:p>
          <a:p>
            <a:pPr lvl="1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6.  Preparing Training Material</a:t>
            </a:r>
          </a:p>
          <a:p>
            <a:pPr lvl="1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7.  Scheduling the HRD Program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Objectives: Lecture 25</a:t>
            </a:r>
            <a:endParaRPr 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 anchorCtr="0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HRD Process Model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Implementing Training/ HRD Programs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Training/ HRD Delivery Methods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Learning Pyramid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Basic Training Method Classification</a:t>
            </a:r>
          </a:p>
          <a:p>
            <a:pPr lvl="2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dirty="0" smtClean="0"/>
              <a:t>On-the-Job Training (OJT)</a:t>
            </a:r>
          </a:p>
          <a:p>
            <a:pPr lvl="2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dirty="0" smtClean="0"/>
              <a:t>Classroom Training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1DC-8DC2-4A35-B545-EDD8030E0D51}" type="slidenum">
              <a:rPr lang="en-US" smtClean="0">
                <a:cs typeface="Arial" charset="0"/>
              </a:rPr>
              <a:pPr/>
              <a:t>3</a:t>
            </a:fld>
            <a:endParaRPr lang="en-US" dirty="0">
              <a:cs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DBEFA13-9525-4740-BD67-1BF75E68D674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103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/>
              <a:t>HRD Process Model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>
            <p:ph idx="1"/>
          </p:nvPr>
        </p:nvGraphicFramePr>
        <p:xfrm>
          <a:off x="914400" y="1447800"/>
          <a:ext cx="7086600" cy="4927943"/>
        </p:xfrm>
        <a:graphic>
          <a:graphicData uri="http://schemas.openxmlformats.org/presentationml/2006/ole">
            <p:oleObj spid="_x0000_s3074" name="Acrobat Document" r:id="rId3" imgW="3923280" imgH="3132360" progId="AcroExch.Document.7">
              <p:embed/>
            </p:oleObj>
          </a:graphicData>
        </a:graphic>
      </p:graphicFrame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352A99C-6E71-41C4-BE7B-8C512F2EE017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2867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Implementing Training/ HRD Programs</a:t>
            </a:r>
          </a:p>
        </p:txBody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z="2800" dirty="0" smtClean="0"/>
              <a:t>After Training Need Assessment and Design of Training Programs, Implementation is the next step</a:t>
            </a:r>
          </a:p>
          <a:p>
            <a:pPr eaLnBrk="1" hangingPunct="1"/>
            <a:r>
              <a:rPr lang="en-US" sz="2800" dirty="0" smtClean="0"/>
              <a:t>Proper delivery or implementation assumes that: </a:t>
            </a:r>
          </a:p>
          <a:p>
            <a:pPr lvl="1" eaLnBrk="1" hangingPunct="1"/>
            <a:r>
              <a:rPr lang="en-US" sz="2400" dirty="0" smtClean="0"/>
              <a:t>An important need for training has been identified </a:t>
            </a:r>
          </a:p>
          <a:p>
            <a:pPr lvl="1" eaLnBrk="1" hangingPunct="1"/>
            <a:r>
              <a:rPr lang="en-US" sz="2400" dirty="0" smtClean="0"/>
              <a:t>Program objectives have been spelled out</a:t>
            </a:r>
          </a:p>
          <a:p>
            <a:r>
              <a:rPr lang="en-US" sz="2800" dirty="0" smtClean="0"/>
              <a:t>The implementation of HRD focuses on: </a:t>
            </a:r>
          </a:p>
          <a:p>
            <a:pPr lvl="1"/>
            <a:r>
              <a:rPr lang="en-US" sz="2400" dirty="0" smtClean="0"/>
              <a:t>The array of methods available for conducting trainings</a:t>
            </a:r>
          </a:p>
          <a:p>
            <a:pPr lvl="1"/>
            <a:r>
              <a:rPr lang="en-US" sz="2400" dirty="0" smtClean="0"/>
              <a:t>The use of technology in program implementation</a:t>
            </a:r>
          </a:p>
          <a:p>
            <a:pPr lvl="1"/>
            <a:r>
              <a:rPr lang="en-US" sz="2400" dirty="0" smtClean="0"/>
              <a:t>How technology is blend or used along with other class room approaches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65C354A-F335-45A1-9F4A-92067B1857BF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297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/>
              <a:t>Training/ HRD Delivery Methods</a:t>
            </a:r>
          </a:p>
        </p:txBody>
      </p:sp>
      <p:sp>
        <p:nvSpPr>
          <p:cNvPr id="297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buNone/>
            </a:pPr>
            <a:r>
              <a:rPr lang="en-US" sz="2800" dirty="0" smtClean="0"/>
              <a:t>T</a:t>
            </a:r>
            <a:r>
              <a:rPr lang="en-US" dirty="0" smtClean="0"/>
              <a:t>raining is intended to increase the expertise of trainees in a particular area</a:t>
            </a:r>
          </a:p>
          <a:p>
            <a:pPr lvl="1"/>
            <a:r>
              <a:rPr lang="en-US" dirty="0" smtClean="0"/>
              <a:t>It is useful to consider the current level of expertise that trainees possess</a:t>
            </a:r>
          </a:p>
          <a:p>
            <a:pPr lvl="1"/>
            <a:r>
              <a:rPr lang="en-US" dirty="0" smtClean="0"/>
              <a:t>A Learning Pyramid is used to guide in the selection of appropriate training methods</a:t>
            </a:r>
          </a:p>
          <a:p>
            <a:pPr eaLnBrk="1" hangingPunct="1"/>
            <a:endParaRPr lang="en-US" sz="2800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9E874A3-C2F8-41AE-8891-363C4334794C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20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3200" dirty="0" smtClean="0"/>
              <a:t>A Learning Pyramid to Guide in the Selection of Appropriate Training Methods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1013077" y="1468437"/>
          <a:ext cx="7064123" cy="4627563"/>
        </p:xfrm>
        <a:graphic>
          <a:graphicData uri="http://schemas.openxmlformats.org/presentationml/2006/ole">
            <p:oleObj spid="_x0000_s2050" name="CorelDRAW" r:id="rId3" imgW="4257000" imgH="2604600" progId="">
              <p:embed/>
            </p:oleObj>
          </a:graphicData>
        </a:graphic>
      </p:graphicFrame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Lecture 25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Experiential versus Instruction-Centered Approaches</a:t>
            </a:r>
            <a:endParaRPr lang="en-US" sz="36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At the bottom are learning prerequisites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Novice learner may easily get confused or anxious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Novice trainees generally require more guided or instruction-centered training methods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As existing level of expertise increases, learners become more creative and confident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Training methods also shift more toward exploratory or experiential methods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Experiential methods generally require more time to complete than instruction-centered approaches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They are not as commonly used to reach large numbers of individuals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Individual must first learn what to do (declarative knowledge) before he or she can learn how to do it (procedural knowledge)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Lecture 25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954E75-A43F-4279-A881-F1CDB2043D7B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25</a:t>
            </a:r>
          </a:p>
        </p:txBody>
      </p:sp>
      <p:sp>
        <p:nvSpPr>
          <p:cNvPr id="3277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66357CC-7693-40A8-B359-FB7949574188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3277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Experiential versus Instruction-Centered Approaches</a:t>
            </a:r>
          </a:p>
        </p:txBody>
      </p:sp>
      <p:sp>
        <p:nvSpPr>
          <p:cNvPr id="327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0687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None/>
            </a:pPr>
            <a:r>
              <a:rPr lang="en-US" dirty="0" smtClean="0"/>
              <a:t>An Effective HRD or Training Program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Should first identify where trainees are in terms of the pyramid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Provide assistance for all trainees to “move up” toward an expert level of performance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Combined approach is valuable: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Use of lecture, discussion, case studies, behavior modeling, role playing, and games or simulations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Especially valuable when trainees have different learning styles and preference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93E4851-1AA5-49F5-B0E7-478BB40F764A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337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Basic Training Method Classification</a:t>
            </a:r>
          </a:p>
        </p:txBody>
      </p:sp>
      <p:sp>
        <p:nvSpPr>
          <p:cNvPr id="337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/>
            <a:r>
              <a:rPr lang="en-US" dirty="0" smtClean="0">
                <a:latin typeface="+mj-lt"/>
              </a:rPr>
              <a:t>On-the-Job Training (OJT)</a:t>
            </a:r>
          </a:p>
          <a:p>
            <a:pPr marL="400050" lvl="1" indent="0" fontAlgn="base">
              <a:spcAft>
                <a:spcPct val="0"/>
              </a:spcAft>
            </a:pPr>
            <a:r>
              <a:rPr lang="en-US" dirty="0" smtClean="0">
                <a:latin typeface="+mj-lt"/>
              </a:rPr>
              <a:t> Job instruction training</a:t>
            </a:r>
          </a:p>
          <a:p>
            <a:pPr marL="400050" lvl="1" indent="0" fontAlgn="base">
              <a:spcAft>
                <a:spcPct val="0"/>
              </a:spcAft>
            </a:pPr>
            <a:r>
              <a:rPr lang="en-US" dirty="0" smtClean="0">
                <a:latin typeface="+mj-lt"/>
              </a:rPr>
              <a:t> Job rotation</a:t>
            </a:r>
          </a:p>
          <a:p>
            <a:pPr marL="400050" lvl="1" indent="0" fontAlgn="base">
              <a:spcAft>
                <a:spcPct val="0"/>
              </a:spcAft>
            </a:pPr>
            <a:r>
              <a:rPr lang="en-US" dirty="0" smtClean="0">
                <a:latin typeface="+mj-lt"/>
              </a:rPr>
              <a:t> Coaching</a:t>
            </a:r>
          </a:p>
          <a:p>
            <a:pPr marL="400050" lvl="1" indent="0" fontAlgn="base">
              <a:spcAft>
                <a:spcPct val="0"/>
              </a:spcAft>
            </a:pPr>
            <a:r>
              <a:rPr lang="en-US" dirty="0" smtClean="0">
                <a:latin typeface="+mj-lt"/>
              </a:rPr>
              <a:t> Mentoring</a:t>
            </a:r>
          </a:p>
          <a:p>
            <a:pPr eaLnBrk="1" hangingPunct="1"/>
            <a:r>
              <a:rPr lang="en-US" dirty="0" smtClean="0">
                <a:latin typeface="+mj-lt"/>
              </a:rPr>
              <a:t>Classroom Training</a:t>
            </a:r>
          </a:p>
          <a:p>
            <a:pPr marL="400050" lvl="1" indent="0" fontAlgn="base">
              <a:spcAft>
                <a:spcPct val="0"/>
              </a:spcAft>
            </a:pPr>
            <a:r>
              <a:rPr lang="en-US" dirty="0" smtClean="0">
                <a:latin typeface="+mj-lt"/>
              </a:rPr>
              <a:t> Lecture</a:t>
            </a:r>
          </a:p>
          <a:p>
            <a:pPr marL="400050" lvl="1" indent="0" fontAlgn="base">
              <a:spcAft>
                <a:spcPct val="0"/>
              </a:spcAft>
            </a:pPr>
            <a:r>
              <a:rPr lang="en-US" dirty="0" smtClean="0">
                <a:latin typeface="+mj-lt"/>
              </a:rPr>
              <a:t> Conference/Discussion</a:t>
            </a:r>
          </a:p>
          <a:p>
            <a:pPr marL="400050" lvl="1" indent="0" fontAlgn="base">
              <a:spcAft>
                <a:spcPct val="0"/>
              </a:spcAft>
            </a:pPr>
            <a:r>
              <a:rPr lang="en-US" dirty="0" smtClean="0">
                <a:latin typeface="+mj-lt"/>
              </a:rPr>
              <a:t> Audiovisual media</a:t>
            </a:r>
          </a:p>
          <a:p>
            <a:pPr marL="400050" lvl="1" indent="0" fontAlgn="base">
              <a:spcAft>
                <a:spcPct val="0"/>
              </a:spcAft>
            </a:pPr>
            <a:r>
              <a:rPr lang="en-US" dirty="0" smtClean="0">
                <a:latin typeface="+mj-lt"/>
              </a:rPr>
              <a:t> Experiential techniques</a:t>
            </a:r>
          </a:p>
          <a:p>
            <a:pPr eaLnBrk="1" hangingPunct="1"/>
            <a:r>
              <a:rPr lang="en-US" dirty="0" smtClean="0">
                <a:latin typeface="+mj-lt"/>
              </a:rPr>
              <a:t>Self-paced or individualized Training</a:t>
            </a:r>
          </a:p>
          <a:p>
            <a:pPr marL="400050" lvl="1" indent="0" fontAlgn="base">
              <a:spcAft>
                <a:spcPct val="0"/>
              </a:spcAft>
            </a:pPr>
            <a:r>
              <a:rPr lang="en-US" dirty="0" smtClean="0">
                <a:latin typeface="+mj-lt"/>
              </a:rPr>
              <a:t> Paper-based training workbooks</a:t>
            </a:r>
          </a:p>
          <a:p>
            <a:pPr marL="400050" lvl="1" indent="0" fontAlgn="base">
              <a:spcAft>
                <a:spcPct val="0"/>
              </a:spcAft>
            </a:pPr>
            <a:r>
              <a:rPr lang="en-US" dirty="0" smtClean="0">
                <a:latin typeface="+mj-lt"/>
              </a:rPr>
              <a:t> Computer-based training (non-classroom-based)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8917579-533C-4C0D-9EA4-6A2D56E9CA62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89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On-the-Job Training (OJT)</a:t>
            </a:r>
          </a:p>
        </p:txBody>
      </p:sp>
      <p:sp>
        <p:nvSpPr>
          <p:cNvPr id="389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>
              <a:buNone/>
            </a:pPr>
            <a:r>
              <a:rPr lang="en-US" dirty="0" smtClean="0"/>
              <a:t>Conducting training at a trainee’s regular workstation</a:t>
            </a:r>
          </a:p>
          <a:p>
            <a:r>
              <a:rPr lang="en-US" dirty="0" smtClean="0"/>
              <a:t>Most of the training is informal without formal structure, planning or careful thought </a:t>
            </a:r>
          </a:p>
          <a:p>
            <a:pPr lvl="1"/>
            <a:r>
              <a:rPr lang="en-US" dirty="0" smtClean="0"/>
              <a:t>Which leads to increased error rate, lower productivity and decreased training efficiency</a:t>
            </a:r>
          </a:p>
          <a:p>
            <a:r>
              <a:rPr lang="en-US" dirty="0" smtClean="0"/>
              <a:t>Formal/ Structured on-the-job training is generally conducted by an assigned trainer who is recognized, rewarded, and trained to provide appropriate instructional techniques.</a:t>
            </a:r>
          </a:p>
          <a:p>
            <a:pPr>
              <a:buNone/>
            </a:pPr>
            <a:r>
              <a:rPr lang="en-US" dirty="0" smtClean="0"/>
              <a:t>OJT may be used in conjunction with off-the-job training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8917579-533C-4C0D-9EA4-6A2D56E9CA62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89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On-the-Job Training (OJT)</a:t>
            </a:r>
          </a:p>
        </p:txBody>
      </p:sp>
      <p:sp>
        <p:nvSpPr>
          <p:cNvPr id="389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Advantages of Formal OJT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Facilitates training transfer to the job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Reduced training costs, since classroom is not needed</a:t>
            </a:r>
          </a:p>
          <a:p>
            <a:r>
              <a:rPr lang="en-US" dirty="0" smtClean="0"/>
              <a:t>Limitations of Formal OJT</a:t>
            </a:r>
          </a:p>
          <a:p>
            <a:pPr lvl="1"/>
            <a:r>
              <a:rPr lang="en-US" dirty="0" smtClean="0"/>
              <a:t>Physical constraints, noise, and other distractions</a:t>
            </a:r>
          </a:p>
          <a:p>
            <a:pPr lvl="1"/>
            <a:r>
              <a:rPr lang="en-US" dirty="0" smtClean="0"/>
              <a:t>Disruption of the production schedule</a:t>
            </a:r>
          </a:p>
          <a:p>
            <a:pPr lvl="1"/>
            <a:r>
              <a:rPr lang="en-US" dirty="0" smtClean="0"/>
              <a:t>Using OJT with customers</a:t>
            </a:r>
          </a:p>
          <a:p>
            <a:pPr lvl="1"/>
            <a:r>
              <a:rPr lang="en-US" dirty="0" smtClean="0"/>
              <a:t>Use of chemicals may threaten the safety of others</a:t>
            </a:r>
          </a:p>
          <a:p>
            <a:r>
              <a:rPr lang="en-US" dirty="0" smtClean="0"/>
              <a:t>Effective when:</a:t>
            </a:r>
          </a:p>
          <a:p>
            <a:pPr lvl="1"/>
            <a:r>
              <a:rPr lang="en-US" dirty="0" smtClean="0"/>
              <a:t>Operated in a systematic fashion</a:t>
            </a:r>
          </a:p>
          <a:p>
            <a:pPr lvl="1"/>
            <a:r>
              <a:rPr lang="en-US" dirty="0" smtClean="0"/>
              <a:t>It has top management support</a:t>
            </a:r>
          </a:p>
          <a:p>
            <a:pPr lvl="1"/>
            <a:r>
              <a:rPr lang="en-US" dirty="0" smtClean="0"/>
              <a:t>Used in combination with other methods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3409138-0D86-4617-86BE-99DE51A30B2B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4608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On-the-Job Training (OJT)</a:t>
            </a:r>
          </a:p>
        </p:txBody>
      </p:sp>
      <p:sp>
        <p:nvSpPr>
          <p:cNvPr id="460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Job Instruction Training (JIT)</a:t>
            </a:r>
          </a:p>
          <a:p>
            <a:pPr eaLnBrk="1" hangingPunct="1">
              <a:buNone/>
            </a:pPr>
            <a:r>
              <a:rPr lang="en-US" dirty="0" smtClean="0"/>
              <a:t>	A sequence of instructional procedures used by the trainer to train employees while they work in their assigned jobs.</a:t>
            </a:r>
          </a:p>
          <a:p>
            <a:r>
              <a:rPr lang="en-US" sz="3400" dirty="0" smtClean="0"/>
              <a:t>Step 1: Prepare the Worker … what to expect</a:t>
            </a:r>
          </a:p>
          <a:p>
            <a:pPr>
              <a:buNone/>
            </a:pPr>
            <a:r>
              <a:rPr lang="en-US" sz="2600" dirty="0" smtClean="0"/>
              <a:t>	Provide with manual, Put trainee at ease, Find out what trainee knows, Motivate, </a:t>
            </a:r>
          </a:p>
          <a:p>
            <a:pPr>
              <a:lnSpc>
                <a:spcPct val="90000"/>
              </a:lnSpc>
            </a:pPr>
            <a:r>
              <a:rPr lang="en-US" sz="3400" dirty="0" smtClean="0"/>
              <a:t>Step 2: Present the Task</a:t>
            </a:r>
          </a:p>
          <a:p>
            <a:pPr>
              <a:lnSpc>
                <a:spcPct val="90000"/>
              </a:lnSpc>
              <a:buNone/>
            </a:pPr>
            <a:r>
              <a:rPr lang="en-US" sz="3400" dirty="0" smtClean="0"/>
              <a:t>	</a:t>
            </a:r>
            <a:r>
              <a:rPr lang="en-US" sz="2600" dirty="0" smtClean="0"/>
              <a:t>Tell, Show, Explain, Demonstrate</a:t>
            </a:r>
          </a:p>
          <a:p>
            <a:r>
              <a:rPr lang="en-US" sz="3400" dirty="0" smtClean="0"/>
              <a:t>Step 3: Practice</a:t>
            </a:r>
          </a:p>
          <a:p>
            <a:pPr>
              <a:buNone/>
            </a:pPr>
            <a:r>
              <a:rPr lang="en-US" sz="3400" dirty="0" smtClean="0"/>
              <a:t>	</a:t>
            </a:r>
            <a:r>
              <a:rPr lang="en-US" sz="2600" dirty="0" smtClean="0"/>
              <a:t>Have trainee perform the task, Have trainee explain the steps, Give feedback, Reinforce</a:t>
            </a:r>
          </a:p>
          <a:p>
            <a:r>
              <a:rPr lang="en-US" sz="3400" dirty="0" smtClean="0"/>
              <a:t>Step 4: Follow-up</a:t>
            </a:r>
          </a:p>
          <a:p>
            <a:pPr>
              <a:buNone/>
            </a:pPr>
            <a:r>
              <a:rPr lang="en-US" sz="3400" dirty="0" smtClean="0"/>
              <a:t>	</a:t>
            </a:r>
            <a:r>
              <a:rPr lang="en-US" sz="2600" dirty="0" smtClean="0"/>
              <a:t>Have trainee perform on his or her own, Check performance periodically</a:t>
            </a:r>
          </a:p>
          <a:p>
            <a:pPr>
              <a:buNone/>
            </a:pPr>
            <a:r>
              <a:rPr lang="en-US" sz="2600" dirty="0" smtClean="0"/>
              <a:t>Success depends on the ability of the trainer to adapt his style to the training process</a:t>
            </a:r>
          </a:p>
          <a:p>
            <a:pPr>
              <a:buNone/>
            </a:pPr>
            <a:r>
              <a:rPr lang="en-US" sz="2600" dirty="0" smtClean="0"/>
              <a:t>Once trainees have demonstrated that they can do the work:</a:t>
            </a:r>
          </a:p>
          <a:p>
            <a:pPr lvl="1"/>
            <a:r>
              <a:rPr lang="en-US" sz="2600" dirty="0" smtClean="0"/>
              <a:t>Should be made independent</a:t>
            </a:r>
          </a:p>
          <a:p>
            <a:pPr lvl="1"/>
            <a:r>
              <a:rPr lang="en-US" sz="2600" dirty="0" smtClean="0"/>
              <a:t>Supervisors should check back periodically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811CBD15-BFA2-410D-A621-A18346A6C8B7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5325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On-the-Job Training (OJT)</a:t>
            </a:r>
          </a:p>
        </p:txBody>
      </p:sp>
      <p:sp>
        <p:nvSpPr>
          <p:cNvPr id="532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Job Rotation</a:t>
            </a:r>
          </a:p>
          <a:p>
            <a:pPr eaLnBrk="1" hangingPunct="1">
              <a:buNone/>
            </a:pPr>
            <a:r>
              <a:rPr lang="en-US" dirty="0" smtClean="0"/>
              <a:t>	Trainee is generally expected to learn more by observing and doing than by receiving instruction</a:t>
            </a:r>
          </a:p>
          <a:p>
            <a:pPr lvl="1"/>
            <a:r>
              <a:rPr lang="en-US" dirty="0" smtClean="0"/>
              <a:t>Involves a series of assignments to different positions or departments for a specified period</a:t>
            </a:r>
          </a:p>
          <a:p>
            <a:pPr lvl="1"/>
            <a:r>
              <a:rPr lang="en-US" dirty="0" smtClean="0"/>
              <a:t>Supervisors orient, train, and evaluate trainees</a:t>
            </a:r>
          </a:p>
          <a:p>
            <a:pPr lvl="1"/>
            <a:r>
              <a:rPr lang="en-US" dirty="0" smtClean="0"/>
              <a:t>The trainee is expected to learn how each department functions</a:t>
            </a:r>
          </a:p>
          <a:p>
            <a:pPr lvl="1"/>
            <a:r>
              <a:rPr lang="en-US" dirty="0" smtClean="0"/>
              <a:t>Often used for first-level management training and new employees – working knowledge</a:t>
            </a:r>
          </a:p>
          <a:p>
            <a:pPr lvl="1"/>
            <a:r>
              <a:rPr lang="en-US" dirty="0" smtClean="0"/>
              <a:t>Used less to develop managers for higher level positions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2DCFA62-E3CE-46EC-80BF-F33984F51EDA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542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On-the-Job Training (OJT)</a:t>
            </a:r>
          </a:p>
        </p:txBody>
      </p:sp>
      <p:sp>
        <p:nvSpPr>
          <p:cNvPr id="542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Coaching</a:t>
            </a:r>
          </a:p>
          <a:p>
            <a:pPr eaLnBrk="1" hangingPunct="1">
              <a:buNone/>
            </a:pPr>
            <a:r>
              <a:rPr lang="en-US" dirty="0" smtClean="0"/>
              <a:t>	Typically occurs between employee and supervisor and Focuses on examining employee performance and taking actions to </a:t>
            </a:r>
          </a:p>
          <a:p>
            <a:pPr lvl="1"/>
            <a:r>
              <a:rPr lang="en-US" dirty="0" smtClean="0"/>
              <a:t>Maintain effective performance</a:t>
            </a:r>
          </a:p>
          <a:p>
            <a:pPr lvl="1"/>
            <a:r>
              <a:rPr lang="en-US" dirty="0" smtClean="0"/>
              <a:t>Correct performance problems</a:t>
            </a:r>
          </a:p>
          <a:p>
            <a:pPr>
              <a:buNone/>
            </a:pPr>
            <a:r>
              <a:rPr lang="en-US" dirty="0" smtClean="0"/>
              <a:t>Mentoring</a:t>
            </a:r>
          </a:p>
          <a:p>
            <a:pPr>
              <a:buNone/>
            </a:pPr>
            <a:r>
              <a:rPr lang="en-US" dirty="0" smtClean="0"/>
              <a:t>	A senior manager is paired with a more junior employee for the purpose of</a:t>
            </a:r>
          </a:p>
          <a:p>
            <a:pPr lvl="1"/>
            <a:r>
              <a:rPr lang="en-US" dirty="0" smtClean="0"/>
              <a:t>Giving support </a:t>
            </a:r>
          </a:p>
          <a:p>
            <a:pPr lvl="1"/>
            <a:r>
              <a:rPr lang="en-US" dirty="0" smtClean="0"/>
              <a:t>Helping the employee to learn</a:t>
            </a:r>
          </a:p>
          <a:p>
            <a:pPr lvl="1"/>
            <a:r>
              <a:rPr lang="en-US" dirty="0" smtClean="0"/>
              <a:t>Preparing the employee for increasing responsibility</a:t>
            </a:r>
          </a:p>
          <a:p>
            <a:pPr lvl="2" eaLnBrk="1" hangingPunct="1"/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C44EC3-D4DE-434E-B2E3-960DD0C6E734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563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Classroom Training</a:t>
            </a:r>
          </a:p>
        </p:txBody>
      </p:sp>
      <p:sp>
        <p:nvSpPr>
          <p:cNvPr id="563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sz="2800" dirty="0" smtClean="0"/>
              <a:t>Conducted outside of the normal work setting</a:t>
            </a:r>
          </a:p>
          <a:p>
            <a:pPr eaLnBrk="1" hangingPunct="1"/>
            <a:r>
              <a:rPr lang="en-US" sz="2800" dirty="0" smtClean="0"/>
              <a:t>Advantages over OJT:</a:t>
            </a:r>
          </a:p>
          <a:p>
            <a:pPr lvl="1" eaLnBrk="1" hangingPunct="1"/>
            <a:r>
              <a:rPr lang="en-US" sz="2400" dirty="0" smtClean="0"/>
              <a:t>Permits the use of a variety of training techniques</a:t>
            </a:r>
          </a:p>
          <a:p>
            <a:pPr lvl="1" eaLnBrk="1" hangingPunct="1"/>
            <a:r>
              <a:rPr lang="en-US" sz="2400" dirty="0" smtClean="0"/>
              <a:t>Minimize distractions and create a learning climate </a:t>
            </a:r>
          </a:p>
          <a:p>
            <a:pPr lvl="1" eaLnBrk="1" hangingPunct="1"/>
            <a:r>
              <a:rPr lang="en-US" sz="2400" dirty="0" smtClean="0"/>
              <a:t>Can accommodate larger numbers of trainees</a:t>
            </a:r>
          </a:p>
          <a:p>
            <a:pPr eaLnBrk="1" hangingPunct="1"/>
            <a:r>
              <a:rPr lang="en-US" sz="2800" dirty="0" smtClean="0"/>
              <a:t>Disadvantages</a:t>
            </a:r>
          </a:p>
          <a:p>
            <a:pPr lvl="1" eaLnBrk="1" hangingPunct="1"/>
            <a:r>
              <a:rPr lang="en-US" sz="2400" dirty="0" smtClean="0"/>
              <a:t>Increased costs</a:t>
            </a:r>
          </a:p>
          <a:p>
            <a:pPr lvl="1" eaLnBrk="1" hangingPunct="1"/>
            <a:r>
              <a:rPr lang="en-US" sz="2400" dirty="0" smtClean="0"/>
              <a:t>Dissimilarity to the job setting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C44EC3-D4DE-434E-B2E3-960DD0C6E734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563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Classroom Training</a:t>
            </a:r>
          </a:p>
        </p:txBody>
      </p:sp>
      <p:sp>
        <p:nvSpPr>
          <p:cNvPr id="563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  <a:buNone/>
            </a:pPr>
            <a:r>
              <a:rPr lang="en-US" sz="4000" dirty="0" smtClean="0"/>
              <a:t>The Lecture Approach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	Oral presentation of information by a subject matter expert to a group of listeners</a:t>
            </a:r>
          </a:p>
          <a:p>
            <a:pPr lvl="1"/>
            <a:r>
              <a:rPr lang="en-US" dirty="0" smtClean="0"/>
              <a:t>Remains a very popular training method</a:t>
            </a:r>
          </a:p>
          <a:p>
            <a:pPr lvl="1"/>
            <a:r>
              <a:rPr lang="en-US" dirty="0" smtClean="0"/>
              <a:t>Interesting lectures can work well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Advantage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Efficient way of transmitting factual information to a large audience quickly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Good to supplement with other materials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Disadvantages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Lack of sharing information between learners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One-way form of communication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Trainees must be motivated to listen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People don’t always like listening to lectures - bored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C44EC3-D4DE-434E-B2E3-960DD0C6E734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563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Classroom Training</a:t>
            </a:r>
          </a:p>
        </p:txBody>
      </p:sp>
      <p:sp>
        <p:nvSpPr>
          <p:cNvPr id="563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400" dirty="0" smtClean="0"/>
              <a:t>Discussion Method</a:t>
            </a:r>
          </a:p>
          <a:p>
            <a:pPr>
              <a:buNone/>
            </a:pPr>
            <a:r>
              <a:rPr lang="en-US" sz="2400" dirty="0" smtClean="0"/>
              <a:t>	Involves the trainer in two-way communication with trainees and the trainees in communication with each other.</a:t>
            </a:r>
          </a:p>
          <a:p>
            <a:r>
              <a:rPr lang="en-US" sz="2400" dirty="0" smtClean="0"/>
              <a:t>It offers trainees an opportunity for feedback, clarification, and sharing point of view</a:t>
            </a:r>
          </a:p>
          <a:p>
            <a:r>
              <a:rPr lang="en-US" sz="2400" dirty="0" smtClean="0"/>
              <a:t>Types of Questions for Discussions	</a:t>
            </a:r>
            <a:endParaRPr lang="en-US" sz="2400" i="1" dirty="0" smtClean="0"/>
          </a:p>
          <a:p>
            <a:pPr lvl="1"/>
            <a:r>
              <a:rPr lang="en-US" sz="2000" i="1" dirty="0" smtClean="0"/>
              <a:t>Direct questions</a:t>
            </a:r>
            <a:r>
              <a:rPr lang="en-US" sz="2000" dirty="0" smtClean="0"/>
              <a:t> used to illustrate or produce a very narrow response</a:t>
            </a:r>
          </a:p>
          <a:p>
            <a:pPr lvl="1"/>
            <a:r>
              <a:rPr lang="en-US" sz="2000" i="1" dirty="0" smtClean="0"/>
              <a:t>Reflective questions</a:t>
            </a:r>
            <a:r>
              <a:rPr lang="en-US" sz="2000" dirty="0" smtClean="0"/>
              <a:t> used to make sure the message was received as intended	</a:t>
            </a:r>
          </a:p>
          <a:p>
            <a:pPr lvl="1"/>
            <a:r>
              <a:rPr lang="en-US" sz="2000" i="1" dirty="0" smtClean="0"/>
              <a:t>Open-ended questions</a:t>
            </a:r>
            <a:r>
              <a:rPr lang="en-US" sz="2000" dirty="0" smtClean="0"/>
              <a:t> used to challenge the trainees to increase their understanding of a specific topic</a:t>
            </a:r>
          </a:p>
          <a:p>
            <a:r>
              <a:rPr lang="en-US" sz="2400" dirty="0" smtClean="0"/>
              <a:t>Trainees are to be reinforced for their responses</a:t>
            </a:r>
          </a:p>
          <a:p>
            <a:r>
              <a:rPr lang="en-US" sz="2400" dirty="0" smtClean="0"/>
              <a:t>Trainer must act as gatekeeper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C44EC3-D4DE-434E-B2E3-960DD0C6E734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563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Classroom Training</a:t>
            </a:r>
          </a:p>
        </p:txBody>
      </p:sp>
      <p:sp>
        <p:nvSpPr>
          <p:cNvPr id="563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400" dirty="0" smtClean="0"/>
              <a:t>Challenges of Using the Discussion Method</a:t>
            </a:r>
          </a:p>
          <a:p>
            <a:pPr lvl="1">
              <a:lnSpc>
                <a:spcPct val="110000"/>
              </a:lnSpc>
            </a:pPr>
            <a:r>
              <a:rPr lang="en-US" sz="2000" dirty="0" smtClean="0"/>
              <a:t>Maintaining control in larger classes needs a skilled facilitator</a:t>
            </a:r>
          </a:p>
          <a:p>
            <a:pPr lvl="1">
              <a:lnSpc>
                <a:spcPct val="110000"/>
              </a:lnSpc>
            </a:pPr>
            <a:r>
              <a:rPr lang="en-US" sz="2000" dirty="0" smtClean="0"/>
              <a:t>Needs more time than lecture</a:t>
            </a:r>
          </a:p>
          <a:p>
            <a:pPr lvl="1">
              <a:lnSpc>
                <a:spcPct val="110000"/>
              </a:lnSpc>
            </a:pPr>
            <a:r>
              <a:rPr lang="en-US" sz="2000" dirty="0" smtClean="0"/>
              <a:t>Trainees must prepare for the lesson by reading assignments</a:t>
            </a:r>
          </a:p>
          <a:p>
            <a:pPr lvl="1"/>
            <a:r>
              <a:rPr lang="en-US" sz="2000" dirty="0" smtClean="0"/>
              <a:t>Trainees need to have a common reference point</a:t>
            </a:r>
          </a:p>
          <a:p>
            <a:r>
              <a:rPr lang="en-US" sz="2400" dirty="0" smtClean="0"/>
              <a:t>Most trainers and trainees find a well-done discussion to be more interesting and energizing than a traditional lecture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C44EC3-D4DE-434E-B2E3-960DD0C6E734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563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Classroom Training</a:t>
            </a:r>
          </a:p>
        </p:txBody>
      </p:sp>
      <p:sp>
        <p:nvSpPr>
          <p:cNvPr id="563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Audiovisual Media</a:t>
            </a:r>
          </a:p>
          <a:p>
            <a:r>
              <a:rPr lang="en-US" dirty="0" smtClean="0"/>
              <a:t>Brings visual senses (seeing) into play, along with audio senses (hearing)</a:t>
            </a:r>
          </a:p>
          <a:p>
            <a:r>
              <a:rPr lang="en-US" dirty="0" smtClean="0"/>
              <a:t>Types: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Static Media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Dynamic Media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Telecommunications</a:t>
            </a:r>
          </a:p>
          <a:p>
            <a:pPr>
              <a:lnSpc>
                <a:spcPct val="110000"/>
              </a:lnSpc>
            </a:pPr>
            <a:endParaRPr lang="en-US" sz="2400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C44EC3-D4DE-434E-B2E3-960DD0C6E734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563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Classroom Training</a:t>
            </a:r>
          </a:p>
        </p:txBody>
      </p:sp>
      <p:sp>
        <p:nvSpPr>
          <p:cNvPr id="563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</p:spPr>
        <p:txBody>
          <a:bodyPr>
            <a:noAutofit/>
          </a:bodyPr>
          <a:lstStyle/>
          <a:p>
            <a:pPr marL="342900" lvl="1" indent="-342900">
              <a:lnSpc>
                <a:spcPct val="110000"/>
              </a:lnSpc>
              <a:buNone/>
            </a:pPr>
            <a:r>
              <a:rPr lang="en-US" dirty="0" smtClean="0"/>
              <a:t>Static Media</a:t>
            </a:r>
          </a:p>
          <a:p>
            <a:pPr>
              <a:buNone/>
            </a:pPr>
            <a:r>
              <a:rPr lang="en-US" sz="2400" dirty="0" smtClean="0"/>
              <a:t>	Typically involve fixed illustrations that use both words and images - </a:t>
            </a:r>
            <a:r>
              <a:rPr lang="en-US" sz="2000" dirty="0" smtClean="0"/>
              <a:t>Printed materials, PowerPoint Slides, Overhead transparencies</a:t>
            </a:r>
          </a:p>
          <a:p>
            <a:pPr marL="342900" lvl="1" indent="-342900">
              <a:lnSpc>
                <a:spcPct val="110000"/>
              </a:lnSpc>
              <a:buNone/>
            </a:pPr>
            <a:r>
              <a:rPr lang="en-US" dirty="0" smtClean="0"/>
              <a:t>Dynamic Media</a:t>
            </a:r>
          </a:p>
          <a:p>
            <a:pPr>
              <a:buNone/>
            </a:pPr>
            <a:r>
              <a:rPr lang="en-US" sz="2400" dirty="0" smtClean="0"/>
              <a:t>	Techniques that present dynamic sequences of events</a:t>
            </a:r>
          </a:p>
          <a:p>
            <a:pPr lvl="1"/>
            <a:r>
              <a:rPr lang="en-US" sz="2000" dirty="0" smtClean="0">
                <a:cs typeface="Arial" charset="0"/>
              </a:rPr>
              <a:t>CDs, DVDs, videotape, film</a:t>
            </a:r>
          </a:p>
          <a:p>
            <a:pPr lvl="1"/>
            <a:r>
              <a:rPr lang="en-US" sz="2000" dirty="0" smtClean="0">
                <a:cs typeface="Arial" charset="0"/>
              </a:rPr>
              <a:t>Easily distributed to remote sites</a:t>
            </a:r>
          </a:p>
          <a:p>
            <a:pPr lvl="1"/>
            <a:r>
              <a:rPr lang="en-US" sz="2000" dirty="0" smtClean="0"/>
              <a:t>Effective dynamic media takes advantage of the capabilities of the medium rather than simply reproducing a printed or static presentation</a:t>
            </a:r>
          </a:p>
          <a:p>
            <a:pPr lvl="1"/>
            <a:r>
              <a:rPr lang="en-US" sz="2000" dirty="0" smtClean="0"/>
              <a:t>Used as a visual aid for behavior modeling</a:t>
            </a:r>
          </a:p>
          <a:p>
            <a:pPr lvl="1"/>
            <a:r>
              <a:rPr lang="en-US" sz="2000" dirty="0" smtClean="0"/>
              <a:t>Sales training session may include a videotaping segment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0C44EC3-D4DE-434E-B2E3-960DD0C6E734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563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Classroom Training</a:t>
            </a:r>
          </a:p>
        </p:txBody>
      </p:sp>
      <p:sp>
        <p:nvSpPr>
          <p:cNvPr id="563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342900" lvl="1" indent="-342900">
              <a:lnSpc>
                <a:spcPct val="110000"/>
              </a:lnSpc>
              <a:buNone/>
            </a:pPr>
            <a:r>
              <a:rPr lang="en-US" sz="3600" dirty="0" smtClean="0"/>
              <a:t>Telecommunications</a:t>
            </a:r>
          </a:p>
          <a:p>
            <a:pPr>
              <a:buNone/>
            </a:pPr>
            <a:r>
              <a:rPr lang="en-US" dirty="0" smtClean="0"/>
              <a:t>	The transmission of training programs to different locations via satellite, cable, and fiber-optic networks</a:t>
            </a:r>
          </a:p>
          <a:p>
            <a:r>
              <a:rPr lang="en-US" dirty="0" smtClean="0"/>
              <a:t>Instructional Television (ITV), or interactive television by linking several locations for instructional and conference purposes allows entire course to be televised.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Telecommunication technology allows organizations to conduct conferences between remote locations known as teleconferencing or videoconferencing.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Reduces trainer, travel, and facility costs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Increases the availability of training to remote locations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It allows lesser interaction between the trainer and trainees</a:t>
            </a:r>
          </a:p>
          <a:p>
            <a:pPr>
              <a:lnSpc>
                <a:spcPct val="110000"/>
              </a:lnSpc>
              <a:buNone/>
            </a:pPr>
            <a:endParaRPr lang="en-US" sz="2400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 bwMode="auto">
          <a:xfrm>
            <a:off x="612775" y="274638"/>
            <a:ext cx="8229600" cy="1143000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ea typeface="ＭＳ Ｐゴシック" pitchFamily="34" charset="-128"/>
              </a:rPr>
              <a:t>Summary of Lecture 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371600"/>
            <a:ext cx="8229600" cy="48006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HRD Process Model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Implementing Training/ HRD Programs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Training/ HRD Delivery Methods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Learning Pyramid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/>
              <a:t>Basic Training Method Classification</a:t>
            </a:r>
          </a:p>
          <a:p>
            <a:pPr lvl="2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dirty="0" smtClean="0"/>
              <a:t>On-the-Job Training (OJT)</a:t>
            </a:r>
          </a:p>
          <a:p>
            <a:pPr lvl="2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 dirty="0" smtClean="0"/>
              <a:t>Classroom Training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Human Resource Development: Foundation, Framework and Application 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Jon  M. Werner and Randy L. </a:t>
            </a:r>
            <a:r>
              <a:rPr lang="en-US" sz="2400" dirty="0" err="1" smtClean="0"/>
              <a:t>DeSimone</a:t>
            </a:r>
            <a:r>
              <a:rPr lang="en-US" sz="2400" dirty="0" smtClean="0"/>
              <a:t>: </a:t>
            </a:r>
            <a:r>
              <a:rPr lang="en-US" sz="2400" dirty="0" err="1" smtClean="0"/>
              <a:t>Cengage</a:t>
            </a:r>
            <a:r>
              <a:rPr lang="en-US" sz="2400" dirty="0" smtClean="0"/>
              <a:t> 	Learning, New Delhi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2157</TotalTime>
  <Words>864</Words>
  <Application>Microsoft Office PowerPoint</Application>
  <PresentationFormat>On-screen Show (4:3)</PresentationFormat>
  <Paragraphs>242</Paragraphs>
  <Slides>25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Office Theme</vt:lpstr>
      <vt:lpstr>Acrobat Document</vt:lpstr>
      <vt:lpstr>CorelDRAW</vt:lpstr>
      <vt:lpstr>Advances in Human Resource Development and Management</vt:lpstr>
      <vt:lpstr>Recap of Lecture 24</vt:lpstr>
      <vt:lpstr>Learning Objectives: Lecture 25</vt:lpstr>
      <vt:lpstr>HRD Process Model</vt:lpstr>
      <vt:lpstr>Implementing Training/ HRD Programs</vt:lpstr>
      <vt:lpstr>Training/ HRD Delivery Methods</vt:lpstr>
      <vt:lpstr>A Learning Pyramid to Guide in the Selection of Appropriate Training Methods</vt:lpstr>
      <vt:lpstr>Experiential versus Instruction-Centered Approaches</vt:lpstr>
      <vt:lpstr>Experiential versus Instruction-Centered Approaches</vt:lpstr>
      <vt:lpstr>Basic Training Method Classification</vt:lpstr>
      <vt:lpstr>On-the-Job Training (OJT)</vt:lpstr>
      <vt:lpstr>On-the-Job Training (OJT)</vt:lpstr>
      <vt:lpstr>On-the-Job Training (OJT)</vt:lpstr>
      <vt:lpstr>On-the-Job Training (OJT)</vt:lpstr>
      <vt:lpstr>On-the-Job Training (OJT)</vt:lpstr>
      <vt:lpstr>Classroom Training</vt:lpstr>
      <vt:lpstr>Classroom Training</vt:lpstr>
      <vt:lpstr>Classroom Training</vt:lpstr>
      <vt:lpstr>Classroom Training</vt:lpstr>
      <vt:lpstr>Classroom Training</vt:lpstr>
      <vt:lpstr>Classroom Training</vt:lpstr>
      <vt:lpstr>Classroom Training</vt:lpstr>
      <vt:lpstr>Summary of Lecture 25</vt:lpstr>
      <vt:lpstr>Reference books</vt:lpstr>
      <vt:lpstr>Slide 25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Advances in Human Resource Development and Management</dc:title>
  <dc:creator>Dr. Amjad Ali</dc:creator>
  <cp:lastModifiedBy>NTS</cp:lastModifiedBy>
  <cp:revision>200</cp:revision>
  <dcterms:created xsi:type="dcterms:W3CDTF">2013-05-29T05:42:39Z</dcterms:created>
  <dcterms:modified xsi:type="dcterms:W3CDTF">2013-06-22T14:38:50Z</dcterms:modified>
</cp:coreProperties>
</file>