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7" r:id="rId2"/>
    <p:sldId id="280" r:id="rId3"/>
    <p:sldId id="259" r:id="rId4"/>
    <p:sldId id="393" r:id="rId5"/>
    <p:sldId id="394" r:id="rId6"/>
    <p:sldId id="375" r:id="rId7"/>
    <p:sldId id="376" r:id="rId8"/>
    <p:sldId id="377" r:id="rId9"/>
    <p:sldId id="378" r:id="rId10"/>
    <p:sldId id="379" r:id="rId11"/>
    <p:sldId id="392" r:id="rId12"/>
    <p:sldId id="395" r:id="rId13"/>
    <p:sldId id="380" r:id="rId14"/>
    <p:sldId id="382" r:id="rId15"/>
    <p:sldId id="384" r:id="rId16"/>
    <p:sldId id="385" r:id="rId17"/>
    <p:sldId id="386" r:id="rId18"/>
    <p:sldId id="387" r:id="rId19"/>
    <p:sldId id="389" r:id="rId20"/>
    <p:sldId id="390" r:id="rId21"/>
    <p:sldId id="391" r:id="rId22"/>
    <p:sldId id="321" r:id="rId23"/>
    <p:sldId id="37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ACE HRD 10th session - Jayendra Rimal 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9C6D0-DD1C-43FE-9687-411B7931AC34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CAB85-5C29-4690-9AA7-75669282621D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D3AF9-5770-4CC8-BE64-575B9B457D7C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2E5BF-4544-446F-8EEA-D7F48FFE0C9B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6EBB4-1CB7-48D1-8189-D9F82A320A25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69E60-AE9A-43AF-AD2D-7727CBE5BEBC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A1AA7-9D31-4E87-A530-938E8CF601F5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C6A9E-8C0C-4B84-B158-CCFC6639A77F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D2505-EC5C-4EB6-9B11-35D62DBD4B1A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0DB4-8766-4DA5-8AB9-9F40D3EC2EBB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8F4D-5DB0-45F3-B2B2-1535A6CD2241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D72CF-BF59-4B24-B52A-93BBB71B9C32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70DCA-5B47-4D21-9827-ED7ADD3FAC0A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Key Activities in HRD Design</a:t>
            </a: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		1.  Defining the Objectives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Qualities of Useful Objectives</a:t>
            </a: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		2.  The Make versus Buy Decision</a:t>
            </a: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		3.  Selecting the Trainer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Train-the-Trainer Programs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Training Manuals</a:t>
            </a:r>
            <a:endParaRPr lang="en-US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24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Key Activities in HRD Design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4.  Preparing a Lesson Plan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5.  Selecting Training Methods and Media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6.  Preparing Training Material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7.  Scheduling the HRD Program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HRD Process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idx="1"/>
          </p:nvPr>
        </p:nvGraphicFramePr>
        <p:xfrm>
          <a:off x="990600" y="1548201"/>
          <a:ext cx="7391400" cy="4690880"/>
        </p:xfrm>
        <a:graphic>
          <a:graphicData uri="http://schemas.openxmlformats.org/presentationml/2006/ole">
            <p:oleObj spid="_x0000_s1026" name="CorelDRAW" r:id="rId3" imgW="4751640" imgH="37983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Activities in HRD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800" dirty="0" smtClean="0"/>
              <a:t>1.  Setting objectives</a:t>
            </a:r>
          </a:p>
          <a:p>
            <a:pPr marL="514350" indent="-514350">
              <a:buNone/>
            </a:pPr>
            <a:r>
              <a:rPr lang="en-US" sz="2800" dirty="0" smtClean="0"/>
              <a:t>2.  Make versus Buy decision</a:t>
            </a:r>
          </a:p>
          <a:p>
            <a:pPr>
              <a:buNone/>
            </a:pPr>
            <a:r>
              <a:rPr lang="en-US" sz="2800" dirty="0" smtClean="0"/>
              <a:t>3.  Selecting the trainer</a:t>
            </a:r>
          </a:p>
          <a:p>
            <a:pPr>
              <a:buNone/>
            </a:pPr>
            <a:r>
              <a:rPr lang="en-US" sz="2800" dirty="0" smtClean="0"/>
              <a:t>4.  Developing a lesson plan</a:t>
            </a:r>
          </a:p>
          <a:p>
            <a:pPr>
              <a:buNone/>
            </a:pPr>
            <a:r>
              <a:rPr lang="en-US" sz="2800" dirty="0" smtClean="0"/>
              <a:t>5.  Selecting program methods and media</a:t>
            </a:r>
          </a:p>
          <a:p>
            <a:pPr>
              <a:buNone/>
            </a:pPr>
            <a:r>
              <a:rPr lang="en-US" sz="2800" dirty="0" smtClean="0"/>
              <a:t>6.  Preparing materials</a:t>
            </a:r>
          </a:p>
          <a:p>
            <a:pPr>
              <a:buNone/>
            </a:pPr>
            <a:r>
              <a:rPr lang="en-US" sz="2800" dirty="0" smtClean="0"/>
              <a:t>7.  Scheduling the program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Preparing a Lesson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Program objectives are necessary but these statements alone are insufficient to determine the content as well as the training methods, techniques, and materials of the program.</a:t>
            </a:r>
          </a:p>
          <a:p>
            <a:r>
              <a:rPr lang="en-US" dirty="0" smtClean="0"/>
              <a:t>Lesson Plan</a:t>
            </a:r>
          </a:p>
          <a:p>
            <a:pPr lvl="1"/>
            <a:r>
              <a:rPr lang="en-US" dirty="0" smtClean="0"/>
              <a:t>translates program objectives into an executable training session</a:t>
            </a:r>
          </a:p>
          <a:p>
            <a:pPr lvl="1"/>
            <a:r>
              <a:rPr lang="en-US" dirty="0" smtClean="0"/>
              <a:t>trainer’s guide for the actual delivery of the training content.</a:t>
            </a:r>
          </a:p>
          <a:p>
            <a:pPr lvl="1"/>
            <a:r>
              <a:rPr lang="en-US" dirty="0" smtClean="0"/>
              <a:t>determines in advance what is to be covered and how much time is devoted to each part of the session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  Preparing a Lesson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A lesson plan should specify:</a:t>
            </a:r>
          </a:p>
          <a:p>
            <a:pPr lvl="1"/>
            <a:r>
              <a:rPr lang="en-US" dirty="0" smtClean="0"/>
              <a:t>Content to be covered</a:t>
            </a:r>
          </a:p>
          <a:p>
            <a:pPr lvl="1"/>
            <a:r>
              <a:rPr lang="en-US" dirty="0" smtClean="0"/>
              <a:t>Sequencing of activities</a:t>
            </a:r>
          </a:p>
          <a:p>
            <a:pPr lvl="1"/>
            <a:r>
              <a:rPr lang="en-US" dirty="0" smtClean="0"/>
              <a:t>Selection or design of training media</a:t>
            </a:r>
          </a:p>
          <a:p>
            <a:pPr lvl="1"/>
            <a:r>
              <a:rPr lang="en-US" dirty="0" smtClean="0"/>
              <a:t>Selection or development of experiential exercises</a:t>
            </a:r>
          </a:p>
          <a:p>
            <a:pPr lvl="1"/>
            <a:r>
              <a:rPr lang="en-US" dirty="0" smtClean="0"/>
              <a:t>Timing and planning of each activity</a:t>
            </a:r>
          </a:p>
          <a:p>
            <a:pPr lvl="1"/>
            <a:r>
              <a:rPr lang="en-US" dirty="0" smtClean="0"/>
              <a:t>Selection of the method of instruction to be used</a:t>
            </a:r>
          </a:p>
          <a:p>
            <a:pPr lvl="1"/>
            <a:r>
              <a:rPr lang="en-US" dirty="0" smtClean="0"/>
              <a:t>Number and type of evaluation items to be used</a:t>
            </a:r>
          </a:p>
          <a:p>
            <a:pPr>
              <a:buNone/>
            </a:pPr>
            <a:r>
              <a:rPr lang="en-US" dirty="0" smtClean="0"/>
              <a:t>	Some organizations have program designer specially to defining training objectives and developing lesson plans – important for subject matter experts with limited training skills.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0"/>
            <a:ext cx="8243887" cy="129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/>
              <a:t>4.  Preparing a Lesson Plan</a:t>
            </a:r>
            <a:endParaRPr lang="en-US" sz="2800" dirty="0" smtClean="0">
              <a:latin typeface="Comic Sans MS" pitchFamily="66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9144000" cy="5181600"/>
          </a:xfrm>
        </p:spPr>
        <p:txBody>
          <a:bodyPr/>
          <a:lstStyle/>
          <a:p>
            <a:pPr lvl="1" eaLnBrk="1" hangingPunct="1">
              <a:buFontTx/>
              <a:buNone/>
            </a:pPr>
            <a:r>
              <a:rPr lang="en-US" sz="2400" dirty="0" smtClean="0">
                <a:latin typeface="+mj-lt"/>
              </a:rPr>
              <a:t>Less skilled trainers may use standardized lesson plans: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1.  Program Title: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2. Objectives: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3. Physical environment: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4. Equipment and materials:</a:t>
            </a:r>
          </a:p>
          <a:p>
            <a:pPr lvl="1" eaLnBrk="1" hangingPunct="1">
              <a:buFontTx/>
              <a:buNone/>
            </a:pPr>
            <a:r>
              <a:rPr lang="en-US" sz="2000" dirty="0" smtClean="0">
                <a:latin typeface="+mj-lt"/>
              </a:rPr>
              <a:t>5. Instructor/Trainer:</a:t>
            </a:r>
          </a:p>
          <a:p>
            <a:pPr lvl="1" eaLnBrk="1" hangingPunct="1">
              <a:buFontTx/>
              <a:buNone/>
            </a:pPr>
            <a:endParaRPr lang="en-US" sz="1800" dirty="0" smtClean="0">
              <a:latin typeface="Comic Sans MS" pitchFamily="66" charset="0"/>
            </a:endParaRPr>
          </a:p>
          <a:p>
            <a:pPr lvl="1" eaLnBrk="1" hangingPunct="1">
              <a:buFontTx/>
              <a:buNone/>
            </a:pPr>
            <a:r>
              <a:rPr lang="en-US" sz="1800" dirty="0" smtClean="0">
                <a:latin typeface="Comic Sans MS" pitchFamily="66" charset="0"/>
              </a:rPr>
              <a:t> </a:t>
            </a:r>
          </a:p>
          <a:p>
            <a:pPr lvl="1" eaLnBrk="1" hangingPunct="1">
              <a:buFontTx/>
              <a:buNone/>
            </a:pPr>
            <a:r>
              <a:rPr lang="en-US" sz="1800" dirty="0" smtClean="0">
                <a:latin typeface="Comic Sans MS" pitchFamily="66" charset="0"/>
              </a:rPr>
              <a:t> Major topics    Time     Instructor      Trainee       Instructional strategies			     activity	activity</a:t>
            </a:r>
          </a:p>
          <a:p>
            <a:pPr lvl="1" eaLnBrk="1" hangingPunct="1">
              <a:buFontTx/>
              <a:buNone/>
            </a:pPr>
            <a:endParaRPr lang="en-US" sz="1800" dirty="0" smtClean="0">
              <a:latin typeface="Comic Sans MS" pitchFamily="66" charset="0"/>
            </a:endParaRPr>
          </a:p>
          <a:p>
            <a:pPr lvl="1" eaLnBrk="1" hangingPunct="1"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533400" y="48768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20574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28956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4196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57150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533400" y="38862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533400" y="60960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5334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8686800" y="3886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6A7016-2947-477E-9436-87A9FB119EFC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 Selecting Training Methods and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-114300">
              <a:buNone/>
            </a:pPr>
            <a:r>
              <a:rPr lang="en-US" sz="2400" dirty="0" smtClean="0">
                <a:latin typeface="+mj-lt"/>
              </a:rPr>
              <a:t>Training Methods</a:t>
            </a:r>
          </a:p>
          <a:p>
            <a:pPr marL="514350" lvl="1" indent="-114300"/>
            <a:r>
              <a:rPr lang="en-US" sz="2000" dirty="0" smtClean="0">
                <a:latin typeface="+mj-lt"/>
              </a:rPr>
              <a:t>Still, the most popular instructional method has been classrooms programs for training. </a:t>
            </a:r>
          </a:p>
          <a:p>
            <a:pPr marL="514350" lvl="1" indent="-114300"/>
            <a:r>
              <a:rPr lang="en-US" sz="2000" dirty="0" smtClean="0">
                <a:latin typeface="+mj-lt"/>
              </a:rPr>
              <a:t>There has been considerable recent growth in web-based self study programs</a:t>
            </a:r>
          </a:p>
          <a:p>
            <a:pPr marL="514350" lvl="1" indent="-114300"/>
            <a:r>
              <a:rPr lang="en-US" sz="2000" dirty="0" smtClean="0">
                <a:latin typeface="+mj-lt"/>
              </a:rPr>
              <a:t>More general public seminars are also popular</a:t>
            </a:r>
          </a:p>
          <a:p>
            <a:pPr marL="114300" indent="-114300">
              <a:buNone/>
            </a:pPr>
            <a:r>
              <a:rPr lang="en-US" sz="2400" dirty="0" smtClean="0"/>
              <a:t>Training Media</a:t>
            </a:r>
          </a:p>
          <a:p>
            <a:pPr marL="514350" lvl="1" indent="-114300"/>
            <a:r>
              <a:rPr lang="en-US" sz="2000" dirty="0" smtClean="0"/>
              <a:t>Workbooks and manuals continue to be the most widely used training media</a:t>
            </a:r>
          </a:p>
          <a:p>
            <a:pPr marL="514350" lvl="1" indent="-114300"/>
            <a:r>
              <a:rPr lang="en-US" sz="2000" dirty="0" smtClean="0"/>
              <a:t>Substantial increase in the use of internet/company intranet and CD/DVDs to provide training</a:t>
            </a:r>
          </a:p>
          <a:p>
            <a:pPr marL="114300" indent="-114300">
              <a:buNone/>
            </a:pPr>
            <a:endParaRPr lang="en-US" sz="24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5.  Selecting Training Methods and Media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3" name="Group 3"/>
          <p:cNvGrpSpPr>
            <a:grpSpLocks noGrp="1"/>
          </p:cNvGrpSpPr>
          <p:nvPr>
            <p:ph idx="1"/>
          </p:nvPr>
        </p:nvGrpSpPr>
        <p:grpSpPr bwMode="auto">
          <a:xfrm>
            <a:off x="457200" y="1600200"/>
            <a:ext cx="8229600" cy="4800600"/>
            <a:chOff x="0" y="0"/>
            <a:chExt cx="3714" cy="8458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43" y="384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Instructor-led Classroom Programs</a:t>
              </a:r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100">
                <a:latin typeface="Times New Roman" pitchFamily="18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2570" y="384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91</a:t>
              </a:r>
              <a:endParaRPr lang="en-US" sz="110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43" y="768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Self-Study, Web-based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2570" y="768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44</a:t>
              </a:r>
              <a:endParaRPr lang="en-US" sz="110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43" y="1152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Job-based Performance Support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570" y="1152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44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3" y="1536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Public Seminars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2570" y="1536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42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43" y="1920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Case Studies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ahoma" pitchFamily="34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2570" y="1920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40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43" y="2304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Role Plays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2570" y="2304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35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43" y="2688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Games or Simulations, Non-computer-based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570" y="2688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25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43" y="3072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Self-Study, Non-computer-based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ahoma" pitchFamily="34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570" y="3072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23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43" y="3456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Virtual Classroom, with Instructor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570" y="3456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21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43" y="3840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Games or Simulations, Computer-based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2570" y="3840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10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43" y="4224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Experiential Programs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2570" y="4224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6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43" y="4608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Virtual Reality Programs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2570" y="4608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3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2656" y="4992"/>
              <a:ext cx="1015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100">
                  <a:latin typeface="Times New Roman" pitchFamily="18" charset="0"/>
                  <a:cs typeface="Times New Roman" pitchFamily="18" charset="0"/>
                </a:rPr>
                <a:t> </a:t>
              </a: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2" name="Rectangle 29"/>
            <p:cNvSpPr>
              <a:spLocks noChangeArrowheads="1"/>
            </p:cNvSpPr>
            <p:nvPr/>
          </p:nvSpPr>
          <p:spPr bwMode="auto">
            <a:xfrm>
              <a:off x="43" y="5386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Workbooks/Manuals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2570" y="5386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79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43" y="5770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Internet/Intranet/Extranet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2570" y="5770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63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43" y="6154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CD-ROM/DVD/Diskettes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2570" y="6154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55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8" name="Rectangle 35"/>
            <p:cNvSpPr>
              <a:spLocks noChangeArrowheads="1"/>
            </p:cNvSpPr>
            <p:nvPr/>
          </p:nvSpPr>
          <p:spPr bwMode="auto">
            <a:xfrm>
              <a:off x="43" y="6538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Videotapes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570" y="6538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52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43" y="6922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Teleconferencing</a:t>
              </a:r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100">
                <a:latin typeface="Times New Roman" pitchFamily="18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2570" y="6922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24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43" y="7306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Videoconferencing</a:t>
              </a:r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1100">
                <a:latin typeface="Times New Roman" pitchFamily="18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2570" y="7306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23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43" y="7690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Satellite/Broadcast TV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2570" y="7690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12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43" y="8074"/>
              <a:ext cx="252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sz="1000">
                  <a:latin typeface="Tahoma" pitchFamily="34" charset="0"/>
                  <a:cs typeface="Times New Roman" pitchFamily="18" charset="0"/>
                </a:rPr>
                <a:t>Audiocassettes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endParaRPr lang="en-US" sz="2400">
                <a:latin typeface="Tahoma" pitchFamily="34" charset="0"/>
              </a:endParaRPr>
            </a:p>
          </p:txBody>
        </p: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2570" y="8074"/>
              <a:ext cx="101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en-US" sz="1000">
                  <a:latin typeface="Tahoma" pitchFamily="34" charset="0"/>
                  <a:cs typeface="Times New Roman" pitchFamily="18" charset="0"/>
                </a:rPr>
                <a:t>4</a:t>
              </a:r>
              <a:endParaRPr lang="en-US" sz="1100">
                <a:latin typeface="Tahoma" pitchFamily="34" charset="0"/>
                <a:cs typeface="Times New Roman" pitchFamily="18" charset="0"/>
              </a:endParaRPr>
            </a:p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0" y="0"/>
              <a:ext cx="2613" cy="384"/>
              <a:chOff x="0" y="0"/>
              <a:chExt cx="2613" cy="384"/>
            </a:xfrm>
          </p:grpSpPr>
          <p:sp>
            <p:nvSpPr>
              <p:cNvPr id="55" name="Rectangle 46"/>
              <p:cNvSpPr>
                <a:spLocks noChangeArrowheads="1"/>
              </p:cNvSpPr>
              <p:nvPr/>
            </p:nvSpPr>
            <p:spPr bwMode="auto">
              <a:xfrm>
                <a:off x="43" y="0"/>
                <a:ext cx="2527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 sz="1000" b="1">
                    <a:latin typeface="Tahoma" pitchFamily="34" charset="0"/>
                    <a:cs typeface="Times New Roman" pitchFamily="18" charset="0"/>
                  </a:rPr>
                  <a:t>Methods</a:t>
                </a:r>
                <a:r>
                  <a:rPr lang="en-US" sz="1000" b="1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10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13" cy="384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8" name="Group 48"/>
            <p:cNvGrpSpPr>
              <a:grpSpLocks/>
            </p:cNvGrpSpPr>
            <p:nvPr/>
          </p:nvGrpSpPr>
          <p:grpSpPr bwMode="auto">
            <a:xfrm>
              <a:off x="2613" y="0"/>
              <a:ext cx="1101" cy="384"/>
              <a:chOff x="2613" y="0"/>
              <a:chExt cx="1101" cy="384"/>
            </a:xfrm>
          </p:grpSpPr>
          <p:sp>
            <p:nvSpPr>
              <p:cNvPr id="53" name="Rectangle 49"/>
              <p:cNvSpPr>
                <a:spLocks noChangeArrowheads="1"/>
              </p:cNvSpPr>
              <p:nvPr/>
            </p:nvSpPr>
            <p:spPr bwMode="auto">
              <a:xfrm>
                <a:off x="2656" y="0"/>
                <a:ext cx="1015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r>
                  <a:rPr lang="en-US" sz="1000" b="1" dirty="0">
                    <a:latin typeface="Tahoma" pitchFamily="34" charset="0"/>
                    <a:cs typeface="Times New Roman" pitchFamily="18" charset="0"/>
                  </a:rPr>
                  <a:t>Percent</a:t>
                </a:r>
                <a:endParaRPr lang="en-US" sz="1100" dirty="0">
                  <a:latin typeface="Tahoma" pitchFamily="34" charset="0"/>
                  <a:cs typeface="Times New Roman" pitchFamily="18" charset="0"/>
                </a:endParaRPr>
              </a:p>
              <a:p>
                <a:pPr algn="ctr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54" name="Rectangle 50"/>
              <p:cNvSpPr>
                <a:spLocks noChangeArrowheads="1"/>
              </p:cNvSpPr>
              <p:nvPr/>
            </p:nvSpPr>
            <p:spPr bwMode="auto">
              <a:xfrm>
                <a:off x="2613" y="0"/>
                <a:ext cx="1101" cy="384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9" name="Group 51"/>
            <p:cNvGrpSpPr>
              <a:grpSpLocks/>
            </p:cNvGrpSpPr>
            <p:nvPr/>
          </p:nvGrpSpPr>
          <p:grpSpPr bwMode="auto">
            <a:xfrm>
              <a:off x="0" y="4992"/>
              <a:ext cx="2613" cy="394"/>
              <a:chOff x="0" y="4992"/>
              <a:chExt cx="2613" cy="394"/>
            </a:xfrm>
          </p:grpSpPr>
          <p:sp>
            <p:nvSpPr>
              <p:cNvPr id="51" name="Rectangle 52"/>
              <p:cNvSpPr>
                <a:spLocks noChangeArrowheads="1"/>
              </p:cNvSpPr>
              <p:nvPr/>
            </p:nvSpPr>
            <p:spPr bwMode="auto">
              <a:xfrm>
                <a:off x="43" y="4992"/>
                <a:ext cx="2527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 sz="1000" b="1">
                    <a:latin typeface="Tahoma" pitchFamily="34" charset="0"/>
                    <a:cs typeface="Times New Roman" pitchFamily="18" charset="0"/>
                  </a:rPr>
                  <a:t>Media</a:t>
                </a:r>
                <a:r>
                  <a:rPr lang="en-US" sz="1000" b="1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110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52" name="Rectangle 53"/>
              <p:cNvSpPr>
                <a:spLocks noChangeArrowheads="1"/>
              </p:cNvSpPr>
              <p:nvPr/>
            </p:nvSpPr>
            <p:spPr bwMode="auto">
              <a:xfrm>
                <a:off x="0" y="4992"/>
                <a:ext cx="2613" cy="394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 Selecting Training Methods and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-114300">
              <a:buNone/>
            </a:pPr>
            <a:r>
              <a:rPr lang="en-US" sz="2400" dirty="0" smtClean="0">
                <a:latin typeface="+mj-lt"/>
              </a:rPr>
              <a:t>To make a proper understanding of all the methods, training methods can be classified:</a:t>
            </a:r>
          </a:p>
          <a:p>
            <a:pPr marL="114300" indent="-114300"/>
            <a:r>
              <a:rPr lang="en-US" sz="2400" dirty="0" smtClean="0">
                <a:latin typeface="+mj-lt"/>
              </a:rPr>
              <a:t>On the basis of the degree of activity expected or required of participants</a:t>
            </a:r>
          </a:p>
          <a:p>
            <a:pPr marL="514350" lvl="1" indent="-114300"/>
            <a:r>
              <a:rPr lang="en-US" sz="2200" dirty="0" smtClean="0">
                <a:latin typeface="+mj-lt"/>
              </a:rPr>
              <a:t>Lectures are least active </a:t>
            </a:r>
          </a:p>
          <a:p>
            <a:pPr marL="514350" lvl="1" indent="-114300"/>
            <a:r>
              <a:rPr lang="en-US" sz="2200" dirty="0" smtClean="0">
                <a:latin typeface="+mj-lt"/>
              </a:rPr>
              <a:t>Experiential methods like role playing, games, simulations and outdoor training are the most active</a:t>
            </a:r>
          </a:p>
          <a:p>
            <a:pPr marL="114300" indent="-114300"/>
            <a:r>
              <a:rPr lang="en-US" sz="2400" dirty="0" smtClean="0">
                <a:latin typeface="+mj-lt"/>
              </a:rPr>
              <a:t>On the basis of its application</a:t>
            </a:r>
          </a:p>
          <a:p>
            <a:pPr marL="514350" lvl="1" indent="-114300"/>
            <a:r>
              <a:rPr lang="en-US" sz="2200" dirty="0" smtClean="0">
                <a:latin typeface="+mj-lt"/>
              </a:rPr>
              <a:t>On-the-job methods which typically occur in the employee’s normal work settings</a:t>
            </a:r>
          </a:p>
          <a:p>
            <a:pPr marL="514350" lvl="1" indent="-114300"/>
            <a:r>
              <a:rPr lang="en-US" sz="2200" dirty="0" smtClean="0">
                <a:latin typeface="+mj-lt"/>
              </a:rPr>
              <a:t>Class room methods which typically take place away from the job</a:t>
            </a:r>
          </a:p>
          <a:p>
            <a:pPr marL="514350" lvl="1" indent="-114300"/>
            <a:r>
              <a:rPr lang="en-US" sz="2200" dirty="0" smtClean="0">
                <a:latin typeface="+mj-lt"/>
              </a:rPr>
              <a:t>Some training methods like computer-based training have multiple applications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 Selecting Training Methods and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pPr marL="114300" indent="-114300">
              <a:buNone/>
            </a:pPr>
            <a:r>
              <a:rPr lang="en-US" dirty="0" smtClean="0">
                <a:latin typeface="+mj-lt"/>
              </a:rPr>
              <a:t>An appropriate training method to maximize learning can be selected by considering following factors:</a:t>
            </a:r>
          </a:p>
          <a:p>
            <a:pPr marL="114300" indent="-114300">
              <a:buNone/>
            </a:pPr>
            <a:endParaRPr lang="en-US" sz="1300" dirty="0" smtClean="0">
              <a:latin typeface="+mj-lt"/>
            </a:endParaRPr>
          </a:p>
          <a:p>
            <a:pPr lvl="1"/>
            <a:r>
              <a:rPr lang="en-US" sz="2900" dirty="0" smtClean="0">
                <a:latin typeface="+mj-lt"/>
              </a:rPr>
              <a:t>The objectives of the program</a:t>
            </a:r>
          </a:p>
          <a:p>
            <a:pPr lvl="1">
              <a:buNone/>
            </a:pPr>
            <a:r>
              <a:rPr lang="en-US" sz="2900" dirty="0" smtClean="0">
                <a:latin typeface="+mj-lt"/>
              </a:rPr>
              <a:t>	Interpersonal skills</a:t>
            </a:r>
          </a:p>
          <a:p>
            <a:pPr lvl="1"/>
            <a:r>
              <a:rPr lang="en-US" sz="2900" dirty="0" smtClean="0">
                <a:latin typeface="+mj-lt"/>
              </a:rPr>
              <a:t>Time and resources (financial) available</a:t>
            </a:r>
          </a:p>
          <a:p>
            <a:pPr lvl="1"/>
            <a:r>
              <a:rPr lang="en-US" sz="2900" dirty="0" smtClean="0">
                <a:latin typeface="+mj-lt"/>
              </a:rPr>
              <a:t>Availability of other resources</a:t>
            </a:r>
          </a:p>
          <a:p>
            <a:pPr lvl="1">
              <a:buNone/>
            </a:pPr>
            <a:r>
              <a:rPr lang="en-US" sz="2900" dirty="0" smtClean="0">
                <a:latin typeface="+mj-lt"/>
              </a:rPr>
              <a:t>	Highly trained trainers and special equipment</a:t>
            </a:r>
          </a:p>
          <a:p>
            <a:pPr lvl="1"/>
            <a:r>
              <a:rPr lang="en-US" sz="2900" dirty="0" smtClean="0">
                <a:latin typeface="+mj-lt"/>
              </a:rPr>
              <a:t>Trainee characteristics  and preferences </a:t>
            </a:r>
          </a:p>
          <a:p>
            <a:pPr lvl="1">
              <a:buNone/>
            </a:pPr>
            <a:r>
              <a:rPr lang="en-US" sz="2900" dirty="0" smtClean="0">
                <a:latin typeface="+mj-lt"/>
              </a:rPr>
              <a:t>	Trainee readiness, diversity of target population, high literacy for computer based training, learning styles</a:t>
            </a:r>
          </a:p>
          <a:p>
            <a:pPr>
              <a:buNone/>
            </a:pPr>
            <a:r>
              <a:rPr lang="en-US" dirty="0" smtClean="0">
                <a:latin typeface="+mj-lt"/>
              </a:rPr>
              <a:t>Selection of training methods and media requires:</a:t>
            </a:r>
          </a:p>
          <a:p>
            <a:pPr lvl="1"/>
            <a:r>
              <a:rPr lang="en-US" dirty="0" smtClean="0">
                <a:latin typeface="+mj-lt"/>
              </a:rPr>
              <a:t>Knowledge of different HRD techniques</a:t>
            </a:r>
          </a:p>
          <a:p>
            <a:pPr lvl="1"/>
            <a:r>
              <a:rPr lang="en-US" dirty="0" smtClean="0">
                <a:latin typeface="+mj-lt"/>
              </a:rPr>
              <a:t>Sound judgment in their decision making</a:t>
            </a:r>
          </a:p>
          <a:p>
            <a:pPr lvl="1"/>
            <a:r>
              <a:rPr lang="en-US" dirty="0" smtClean="0">
                <a:latin typeface="+mj-lt"/>
              </a:rPr>
              <a:t>HRD professionals to investigate all available methods and when in doubt consult expert colleagues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 Preparing Training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+mj-lt"/>
              </a:rPr>
              <a:t>Preparing materials would depend on whether training has been outsourced or designed by the organization. 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Some pertinent issues that need to be considered are:</a:t>
            </a:r>
          </a:p>
          <a:p>
            <a:pPr marL="114300" lvl="1" indent="0"/>
            <a:r>
              <a:rPr lang="en-US" sz="2400" dirty="0" smtClean="0">
                <a:latin typeface="+mj-lt"/>
              </a:rPr>
              <a:t> Program announcement</a:t>
            </a:r>
          </a:p>
          <a:p>
            <a:pPr marL="114300" lvl="1" indent="0"/>
            <a:r>
              <a:rPr lang="en-US" sz="2400" dirty="0" smtClean="0">
                <a:latin typeface="+mj-lt"/>
              </a:rPr>
              <a:t> Program outlines</a:t>
            </a:r>
          </a:p>
          <a:p>
            <a:pPr marL="114300" lvl="1" indent="0"/>
            <a:r>
              <a:rPr lang="en-US" sz="2400" dirty="0" smtClean="0">
                <a:latin typeface="+mj-lt"/>
              </a:rPr>
              <a:t> Training manuals and textbooks</a:t>
            </a:r>
          </a:p>
          <a:p>
            <a:pPr marL="114300" lvl="1" indent="0">
              <a:buNone/>
            </a:pPr>
            <a:endParaRPr lang="en-US" sz="1200" dirty="0" smtClean="0"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 Preparing Training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Program Announcements</a:t>
            </a:r>
          </a:p>
          <a:p>
            <a:r>
              <a:rPr lang="en-US" dirty="0" smtClean="0"/>
              <a:t>Inform target audience about training program</a:t>
            </a:r>
          </a:p>
          <a:p>
            <a:pPr lvl="1"/>
            <a:r>
              <a:rPr lang="en-US" dirty="0" smtClean="0"/>
              <a:t>Purpose of the program</a:t>
            </a:r>
          </a:p>
          <a:p>
            <a:pPr lvl="1"/>
            <a:r>
              <a:rPr lang="en-US" dirty="0" smtClean="0"/>
              <a:t>When and where to be held</a:t>
            </a:r>
          </a:p>
          <a:p>
            <a:pPr lvl="1"/>
            <a:r>
              <a:rPr lang="en-US" dirty="0" smtClean="0"/>
              <a:t>How the employees can qualify to participate in program</a:t>
            </a:r>
          </a:p>
          <a:p>
            <a:r>
              <a:rPr lang="en-US" dirty="0" smtClean="0"/>
              <a:t>Give sufficient lead time for trainees, so  that they can adjust their schedules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Sent through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Supervisory channels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Company newsletters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Intranet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Mail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Electronic bulletin boards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HRD Bulletins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6.  Preparing Training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dirty="0" smtClean="0"/>
              <a:t>Program Outlines</a:t>
            </a:r>
          </a:p>
          <a:p>
            <a:r>
              <a:rPr lang="en-US" dirty="0" smtClean="0"/>
              <a:t>Communicate the content, goals and expectations of the program</a:t>
            </a:r>
          </a:p>
          <a:p>
            <a:r>
              <a:rPr lang="en-US" dirty="0" smtClean="0"/>
              <a:t>Include</a:t>
            </a:r>
          </a:p>
          <a:p>
            <a:pPr lvl="1"/>
            <a:r>
              <a:rPr lang="en-US" dirty="0" smtClean="0"/>
              <a:t>Course objectives</a:t>
            </a:r>
          </a:p>
          <a:p>
            <a:pPr lvl="1"/>
            <a:r>
              <a:rPr lang="en-US" dirty="0" smtClean="0"/>
              <a:t>Topical areas to be covered</a:t>
            </a:r>
          </a:p>
          <a:p>
            <a:pPr lvl="1"/>
            <a:r>
              <a:rPr lang="en-US" dirty="0" smtClean="0"/>
              <a:t>Materials or tools needed</a:t>
            </a:r>
          </a:p>
          <a:p>
            <a:pPr lvl="1"/>
            <a:r>
              <a:rPr lang="en-US" dirty="0" smtClean="0"/>
              <a:t>Requirements of each trainee</a:t>
            </a:r>
          </a:p>
          <a:p>
            <a:pPr lvl="1"/>
            <a:r>
              <a:rPr lang="en-US" dirty="0" smtClean="0"/>
              <a:t>Tentative schedule</a:t>
            </a:r>
          </a:p>
          <a:p>
            <a:r>
              <a:rPr lang="en-US" dirty="0" smtClean="0"/>
              <a:t>Used to establish behavior expectations including punctuality, attendance, work habits, and courtesy towards other trainees.</a:t>
            </a:r>
          </a:p>
          <a:p>
            <a:r>
              <a:rPr lang="en-US" dirty="0" smtClean="0"/>
              <a:t>It is important for trainees to be present at all sessions if training content is sequenced.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6.  Preparing Training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Training Manuals and Textbooks</a:t>
            </a:r>
          </a:p>
          <a:p>
            <a:pPr>
              <a:buNone/>
            </a:pPr>
            <a:r>
              <a:rPr lang="en-US" sz="2800" dirty="0" smtClean="0"/>
              <a:t>Are required as basic instructional material, readings, exercises, and self tests</a:t>
            </a:r>
          </a:p>
          <a:p>
            <a:pPr>
              <a:buNone/>
            </a:pPr>
            <a:r>
              <a:rPr lang="en-US" sz="2800" dirty="0" smtClean="0"/>
              <a:t>Some documents are organized into modules to divide the training program into sessions.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Textbooks</a:t>
            </a:r>
          </a:p>
          <a:p>
            <a:pPr lvl="2">
              <a:lnSpc>
                <a:spcPct val="90000"/>
              </a:lnSpc>
              <a:buNone/>
            </a:pPr>
            <a:r>
              <a:rPr lang="en-US" sz="2000" dirty="0" smtClean="0"/>
              <a:t>Generally provide a broad treatment of subject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Training Manuals</a:t>
            </a:r>
          </a:p>
          <a:p>
            <a:pPr lvl="2">
              <a:lnSpc>
                <a:spcPct val="90000"/>
              </a:lnSpc>
              <a:buNone/>
            </a:pPr>
            <a:r>
              <a:rPr lang="en-US" sz="2000" dirty="0" smtClean="0"/>
              <a:t>Are better known for their brevity and hands-on approach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Get permission and give attribution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Scheduling the HRD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pPr marL="576263" indent="-338138">
              <a:buFontTx/>
              <a:buNone/>
            </a:pPr>
            <a:r>
              <a:rPr lang="en-US" dirty="0" smtClean="0"/>
              <a:t>The decision seems too straight-forward</a:t>
            </a:r>
          </a:p>
          <a:p>
            <a:pPr marL="114300" lvl="1" indent="0"/>
            <a:r>
              <a:rPr lang="en-US" sz="2600" dirty="0" smtClean="0"/>
              <a:t>Organizations are busy, hectic and unpredictable, so schedule HRD program in a way that trainers and trainees are both available and focused on learning. </a:t>
            </a:r>
          </a:p>
          <a:p>
            <a:pPr marL="114300" lvl="1" indent="0"/>
            <a:r>
              <a:rPr lang="en-US" sz="2600" dirty="0" smtClean="0"/>
              <a:t>Do it well in advance of scheduling</a:t>
            </a:r>
          </a:p>
          <a:p>
            <a:pPr marL="576263" indent="-338138">
              <a:buFontTx/>
              <a:buNone/>
            </a:pPr>
            <a:r>
              <a:rPr lang="en-US" dirty="0" smtClean="0"/>
              <a:t>Must be done in conjunction with:</a:t>
            </a:r>
          </a:p>
          <a:p>
            <a:pPr marL="576263" indent="-338138">
              <a:lnSpc>
                <a:spcPct val="120000"/>
              </a:lnSpc>
            </a:pPr>
            <a:r>
              <a:rPr lang="en-US" sz="2900" dirty="0" smtClean="0"/>
              <a:t>Production schedulers</a:t>
            </a:r>
          </a:p>
          <a:p>
            <a:pPr marL="576263" indent="-338138"/>
            <a:r>
              <a:rPr lang="en-US" sz="2900" dirty="0" smtClean="0"/>
              <a:t>Shift supervisors</a:t>
            </a:r>
          </a:p>
          <a:p>
            <a:pPr marL="576263" indent="-338138"/>
            <a:r>
              <a:rPr lang="en-US" sz="2900" dirty="0" smtClean="0"/>
              <a:t>Work supervisors/managers</a:t>
            </a:r>
          </a:p>
          <a:p>
            <a:pPr marL="576263" indent="-338138"/>
            <a:r>
              <a:rPr lang="en-US" sz="2900" dirty="0" smtClean="0"/>
              <a:t>Trainees</a:t>
            </a:r>
          </a:p>
          <a:p>
            <a:pPr marL="114300" lvl="1" indent="0">
              <a:buNone/>
            </a:pPr>
            <a:r>
              <a:rPr lang="en-US" sz="2600" dirty="0" smtClean="0"/>
              <a:t>Individually oriented delivery method program can be done whenever the trainees have the time </a:t>
            </a:r>
          </a:p>
          <a:p>
            <a:pPr marL="114300" lvl="1" indent="0">
              <a:buNone/>
            </a:pPr>
            <a:r>
              <a:rPr lang="en-US" sz="3200" dirty="0" smtClean="0"/>
              <a:t>Two types of schedules are normally used:</a:t>
            </a:r>
          </a:p>
          <a:p>
            <a:pPr marL="114300" lvl="1" indent="0"/>
            <a:r>
              <a:rPr lang="en-US" sz="2400" dirty="0" smtClean="0"/>
              <a:t> </a:t>
            </a:r>
            <a:r>
              <a:rPr lang="en-US" sz="2600" dirty="0" smtClean="0"/>
              <a:t>During work hours</a:t>
            </a:r>
          </a:p>
          <a:p>
            <a:pPr marL="114300" lvl="1" indent="0"/>
            <a:r>
              <a:rPr lang="en-US" sz="2600" dirty="0" smtClean="0"/>
              <a:t> After work hours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Scheduling the HRD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5287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Scheduling During working hours</a:t>
            </a:r>
          </a:p>
          <a:p>
            <a:pPr lvl="1"/>
            <a:r>
              <a:rPr lang="en-US" dirty="0" smtClean="0"/>
              <a:t>Avoids outside conflicts – traveling, family</a:t>
            </a:r>
          </a:p>
          <a:p>
            <a:pPr lvl="1"/>
            <a:r>
              <a:rPr lang="en-US" dirty="0" smtClean="0"/>
              <a:t>Sends message that learning/training is supported by management</a:t>
            </a:r>
          </a:p>
          <a:p>
            <a:r>
              <a:rPr lang="en-US" dirty="0" smtClean="0"/>
              <a:t>Day of the Week:</a:t>
            </a:r>
          </a:p>
          <a:p>
            <a:pPr lvl="1"/>
            <a:r>
              <a:rPr lang="en-US" dirty="0" smtClean="0"/>
              <a:t>Avoid Mondays and Fridays</a:t>
            </a:r>
          </a:p>
          <a:p>
            <a:pPr lvl="1"/>
            <a:r>
              <a:rPr lang="en-US" dirty="0" smtClean="0"/>
              <a:t>Avoid holiday weeks</a:t>
            </a:r>
          </a:p>
          <a:p>
            <a:r>
              <a:rPr lang="en-US" dirty="0" smtClean="0"/>
              <a:t>Time of the Day</a:t>
            </a:r>
          </a:p>
          <a:p>
            <a:pPr lvl="1"/>
            <a:r>
              <a:rPr lang="en-US" dirty="0" smtClean="0"/>
              <a:t>Too early - Tardy or tired participants</a:t>
            </a:r>
          </a:p>
          <a:p>
            <a:pPr lvl="1"/>
            <a:r>
              <a:rPr lang="en-US" dirty="0" smtClean="0"/>
              <a:t>Over lunch hour - When do they eat</a:t>
            </a:r>
          </a:p>
          <a:p>
            <a:pPr lvl="1"/>
            <a:r>
              <a:rPr lang="en-US" dirty="0" smtClean="0"/>
              <a:t>Mid-afternoon – Sluggish, low attention</a:t>
            </a:r>
          </a:p>
          <a:p>
            <a:pPr lvl="1"/>
            <a:r>
              <a:rPr lang="en-US" dirty="0" smtClean="0"/>
              <a:t>Late in day - Distractions and need to leave early</a:t>
            </a:r>
          </a:p>
          <a:p>
            <a:r>
              <a:rPr lang="en-US" dirty="0" smtClean="0"/>
              <a:t>Other Working Hour Constraints/Considerations</a:t>
            </a:r>
          </a:p>
          <a:p>
            <a:pPr lvl="1"/>
            <a:r>
              <a:rPr lang="en-US" dirty="0" smtClean="0"/>
              <a:t>Peak work hours</a:t>
            </a:r>
          </a:p>
          <a:p>
            <a:pPr lvl="1"/>
            <a:r>
              <a:rPr lang="en-US" dirty="0" smtClean="0"/>
              <a:t>Staff meeting times</a:t>
            </a:r>
          </a:p>
          <a:p>
            <a:pPr lvl="1"/>
            <a:r>
              <a:rPr lang="en-US" dirty="0" smtClean="0"/>
              <a:t>Travel requirements</a:t>
            </a:r>
          </a:p>
          <a:p>
            <a:pPr lvl="1"/>
            <a:r>
              <a:rPr lang="en-US" dirty="0" smtClean="0"/>
              <a:t>Training shift workers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Scheduling the HRD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Scheduling After Working Hours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Avoids organizational complaints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Can create other problems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Family obligations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Personal commitment may arise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Tired trainees may not be mentally alert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Reluctance to give up free time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Inducements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Overtime pay, compensatory time, training as qualification for promotion, holding at resort with leisure activities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Scheduling the HRD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Registration and Enrollment</a:t>
            </a:r>
          </a:p>
          <a:p>
            <a:r>
              <a:rPr lang="en-US" dirty="0" smtClean="0"/>
              <a:t>It must be clear on</a:t>
            </a:r>
          </a:p>
          <a:p>
            <a:pPr lvl="1"/>
            <a:r>
              <a:rPr lang="en-US" dirty="0" smtClean="0"/>
              <a:t>How one should register</a:t>
            </a:r>
          </a:p>
          <a:p>
            <a:pPr lvl="1"/>
            <a:r>
              <a:rPr lang="en-US" dirty="0" smtClean="0"/>
              <a:t>Who is responsible for logistics</a:t>
            </a:r>
          </a:p>
          <a:p>
            <a:pPr lvl="1"/>
            <a:r>
              <a:rPr lang="en-US" dirty="0" smtClean="0"/>
              <a:t>How to cancel or reschedule</a:t>
            </a:r>
          </a:p>
          <a:p>
            <a:r>
              <a:rPr lang="en-US" dirty="0" smtClean="0"/>
              <a:t>If available and possible, use computerized system to manage online training registration and tracking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Scheduling the HRD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 learning</a:t>
            </a:r>
          </a:p>
          <a:p>
            <a:r>
              <a:rPr lang="en-US" dirty="0" smtClean="0"/>
              <a:t>Quicker and more widespread access to training materials</a:t>
            </a:r>
          </a:p>
          <a:p>
            <a:r>
              <a:rPr lang="en-US" dirty="0" smtClean="0"/>
              <a:t>Once in place, cheaper than classroom</a:t>
            </a:r>
          </a:p>
          <a:p>
            <a:r>
              <a:rPr lang="en-US" dirty="0" smtClean="0"/>
              <a:t>Can be 24/7</a:t>
            </a:r>
          </a:p>
          <a:p>
            <a:r>
              <a:rPr lang="en-US" dirty="0" smtClean="0"/>
              <a:t>Allows trainee to control pace and training process to fit personal needs and abilities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Key Activities in HRD Design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4.  Preparing a Lesson Plan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5.  Selecting Training Methods and Media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6.  Preparing Training Material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7.  Scheduling the HRD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</TotalTime>
  <Words>1228</Words>
  <Application>Microsoft Office PowerPoint</Application>
  <PresentationFormat>On-screen Show (4:3)</PresentationFormat>
  <Paragraphs>286</Paragraphs>
  <Slides>24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CorelDRAW</vt:lpstr>
      <vt:lpstr>Advances in Human Resource Development and Management</vt:lpstr>
      <vt:lpstr>Recap of Lecture 23</vt:lpstr>
      <vt:lpstr>Learning Objectives: Lecture 24</vt:lpstr>
      <vt:lpstr>HRD Process Model</vt:lpstr>
      <vt:lpstr>Key Activities in HRD Design</vt:lpstr>
      <vt:lpstr>4.  Preparing a Lesson Plan</vt:lpstr>
      <vt:lpstr>4.  Preparing a Lesson Plan</vt:lpstr>
      <vt:lpstr>4.  Preparing a Lesson Plan</vt:lpstr>
      <vt:lpstr>5.  Selecting Training Methods and Media</vt:lpstr>
      <vt:lpstr>5.  Selecting Training Methods and Media</vt:lpstr>
      <vt:lpstr>5.  Selecting Training Methods and Media</vt:lpstr>
      <vt:lpstr>5.  Selecting Training Methods and Media</vt:lpstr>
      <vt:lpstr>6.  Preparing Training Material</vt:lpstr>
      <vt:lpstr>6.  Preparing Training Material</vt:lpstr>
      <vt:lpstr>6.  Preparing Training Material</vt:lpstr>
      <vt:lpstr>6.  Preparing Training Material</vt:lpstr>
      <vt:lpstr>7.  Scheduling the HRD Program</vt:lpstr>
      <vt:lpstr>7.  Scheduling the HRD Program</vt:lpstr>
      <vt:lpstr>7.  Scheduling the HRD Program</vt:lpstr>
      <vt:lpstr>7.  Scheduling the HRD Program</vt:lpstr>
      <vt:lpstr>7.  Scheduling the HRD Program</vt:lpstr>
      <vt:lpstr>Summary of Lecture 23</vt:lpstr>
      <vt:lpstr>Reference books</vt:lpstr>
      <vt:lpstr>Slide 24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202</cp:revision>
  <dcterms:created xsi:type="dcterms:W3CDTF">2013-05-29T05:42:39Z</dcterms:created>
  <dcterms:modified xsi:type="dcterms:W3CDTF">2013-06-22T10:08:37Z</dcterms:modified>
</cp:coreProperties>
</file>