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sldIdLst>
    <p:sldId id="257" r:id="rId2"/>
    <p:sldId id="280" r:id="rId3"/>
    <p:sldId id="259" r:id="rId4"/>
    <p:sldId id="376" r:id="rId5"/>
    <p:sldId id="406" r:id="rId6"/>
    <p:sldId id="403" r:id="rId7"/>
    <p:sldId id="377" r:id="rId8"/>
    <p:sldId id="404" r:id="rId9"/>
    <p:sldId id="378" r:id="rId10"/>
    <p:sldId id="379" r:id="rId11"/>
    <p:sldId id="383" r:id="rId12"/>
    <p:sldId id="386" r:id="rId13"/>
    <p:sldId id="387" r:id="rId14"/>
    <p:sldId id="397" r:id="rId15"/>
    <p:sldId id="398" r:id="rId16"/>
    <p:sldId id="399" r:id="rId17"/>
    <p:sldId id="391" r:id="rId18"/>
    <p:sldId id="401" r:id="rId19"/>
    <p:sldId id="402" r:id="rId20"/>
    <p:sldId id="321" r:id="rId21"/>
    <p:sldId id="374" r:id="rId22"/>
    <p:sldId id="279"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4" d="100"/>
          <a:sy n="64" d="100"/>
        </p:scale>
        <p:origin x="-859"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3E21A-A6C7-497E-8E19-3CC53FB9844C}" type="datetimeFigureOut">
              <a:rPr lang="en-US" smtClean="0"/>
              <a:pPr/>
              <a:t>6/22/2013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76C6E8-7738-48C7-BF20-C74081DF12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7"/>
          <p:cNvSpPr>
            <a:spLocks noGrp="1" noChangeArrowheads="1"/>
          </p:cNvSpPr>
          <p:nvPr>
            <p:ph type="sldNum"/>
          </p:nvPr>
        </p:nvSpPr>
        <p:spPr>
          <a:ln/>
        </p:spPr>
        <p:txBody>
          <a:bodyPr/>
          <a:lstStyle/>
          <a:p>
            <a:fld id="{4293E343-9619-4D1E-A9DB-C1F7FF07B332}" type="slidenum">
              <a:rPr lang="en-US"/>
              <a:pPr/>
              <a:t>3</a:t>
            </a:fld>
            <a:endParaRPr lang="en-US"/>
          </a:p>
        </p:txBody>
      </p:sp>
      <p:sp>
        <p:nvSpPr>
          <p:cNvPr id="24577" name="Rectangle 1"/>
          <p:cNvSpPr txBox="1">
            <a:spLocks noGrp="1" noRot="1" noChangeAspect="1" noChangeArrowheads="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24578" name="Rectangle 2"/>
          <p:cNvSpPr txBox="1">
            <a:spLocks noGrp="1" noChangeArrowheads="1"/>
          </p:cNvSpPr>
          <p:nvPr>
            <p:ph type="body" idx="1"/>
          </p:nvPr>
        </p:nvSpPr>
        <p:spPr bwMode="auto">
          <a:xfrm>
            <a:off x="914400" y="4343400"/>
            <a:ext cx="5029200" cy="4208463"/>
          </a:xfrm>
          <a:prstGeom prst="rect">
            <a:avLst/>
          </a:prstGeom>
          <a:noFill/>
          <a:ln>
            <a:round/>
            <a:headEnd/>
            <a:tailEnd/>
          </a:ln>
        </p:spPr>
        <p:txBody>
          <a:bodyPr wrap="none" anchor="ct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p:cNvSpPr>
          <p:nvPr>
            <p:ph type="sldImg"/>
          </p:nvPr>
        </p:nvSpPr>
        <p:spPr bwMode="auto">
          <a:noFill/>
          <a:ln>
            <a:solidFill>
              <a:srgbClr val="000000"/>
            </a:solidFill>
            <a:miter lim="800000"/>
            <a:headEnd/>
            <a:tailEnd/>
          </a:ln>
        </p:spPr>
      </p:sp>
      <p:sp>
        <p:nvSpPr>
          <p:cNvPr id="89091" name="Notes Placeholder 2"/>
          <p:cNvSpPr>
            <a:spLocks noGrp="1"/>
          </p:cNvSpPr>
          <p:nvPr>
            <p:ph type="body" idx="1"/>
          </p:nvPr>
        </p:nvSpPr>
        <p:spPr bwMode="auto">
          <a:noFill/>
        </p:spPr>
        <p:txBody>
          <a:bodyPr/>
          <a:lstStyle/>
          <a:p>
            <a:endParaRPr lang="en-US" smtClean="0">
              <a:ea typeface="ＭＳ Ｐゴシック" pitchFamily="34" charset="-128"/>
            </a:endParaRPr>
          </a:p>
        </p:txBody>
      </p:sp>
      <p:sp>
        <p:nvSpPr>
          <p:cNvPr id="4" name="Slide Number Placeholder 3"/>
          <p:cNvSpPr>
            <a:spLocks noGrp="1"/>
          </p:cNvSpPr>
          <p:nvPr>
            <p:ph type="sldNum" sz="quarter" idx="5"/>
          </p:nvPr>
        </p:nvSpPr>
        <p:spPr/>
        <p:txBody>
          <a:bodyPr/>
          <a:lstStyle/>
          <a:p>
            <a:fld id="{6402F2E1-EE5E-4E53-A66B-F9FF112F307C}" type="slidenum">
              <a:rPr lang="en-US"/>
              <a:pPr/>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1F944D-9BBB-4BB0-B72E-9AF8CC1767A1}" type="datetime1">
              <a:rPr lang="en-US" smtClean="0"/>
              <a:pPr/>
              <a:t>6/22/2013</a:t>
            </a:fld>
            <a:endParaRPr lang="en-US"/>
          </a:p>
        </p:txBody>
      </p:sp>
      <p:sp>
        <p:nvSpPr>
          <p:cNvPr id="5" name="Footer Placeholder 4"/>
          <p:cNvSpPr>
            <a:spLocks noGrp="1"/>
          </p:cNvSpPr>
          <p:nvPr>
            <p:ph type="ftr" sz="quarter" idx="11"/>
          </p:nvPr>
        </p:nvSpPr>
        <p:spPr/>
        <p:txBody>
          <a:bodyPr/>
          <a:lstStyle/>
          <a:p>
            <a:r>
              <a:rPr lang="en-US" smtClean="0"/>
              <a:t>Lecture 23</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CE765C-218D-4C80-8D30-62139C23AD83}" type="datetime1">
              <a:rPr lang="en-US" smtClean="0"/>
              <a:pPr/>
              <a:t>6/22/2013</a:t>
            </a:fld>
            <a:endParaRPr lang="en-US"/>
          </a:p>
        </p:txBody>
      </p:sp>
      <p:sp>
        <p:nvSpPr>
          <p:cNvPr id="5" name="Footer Placeholder 4"/>
          <p:cNvSpPr>
            <a:spLocks noGrp="1"/>
          </p:cNvSpPr>
          <p:nvPr>
            <p:ph type="ftr" sz="quarter" idx="11"/>
          </p:nvPr>
        </p:nvSpPr>
        <p:spPr/>
        <p:txBody>
          <a:bodyPr/>
          <a:lstStyle/>
          <a:p>
            <a:r>
              <a:rPr lang="en-US" smtClean="0"/>
              <a:t>Lecture 23</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EA126C-1612-47EA-96D4-FC8E103A964C}" type="datetime1">
              <a:rPr lang="en-US" smtClean="0"/>
              <a:pPr/>
              <a:t>6/22/2013</a:t>
            </a:fld>
            <a:endParaRPr lang="en-US"/>
          </a:p>
        </p:txBody>
      </p:sp>
      <p:sp>
        <p:nvSpPr>
          <p:cNvPr id="5" name="Footer Placeholder 4"/>
          <p:cNvSpPr>
            <a:spLocks noGrp="1"/>
          </p:cNvSpPr>
          <p:nvPr>
            <p:ph type="ftr" sz="quarter" idx="11"/>
          </p:nvPr>
        </p:nvSpPr>
        <p:spPr/>
        <p:txBody>
          <a:bodyPr/>
          <a:lstStyle/>
          <a:p>
            <a:r>
              <a:rPr lang="en-US" smtClean="0"/>
              <a:t>Lecture 23</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1A6188E-8278-451E-88F5-CF0146090D3B}" type="datetime1">
              <a:rPr lang="en-US" smtClean="0"/>
              <a:pPr/>
              <a:t>6/22/2013</a:t>
            </a:fld>
            <a:endParaRPr lang="en-US"/>
          </a:p>
        </p:txBody>
      </p:sp>
      <p:sp>
        <p:nvSpPr>
          <p:cNvPr id="6" name="Footer Placeholder 5"/>
          <p:cNvSpPr>
            <a:spLocks noGrp="1"/>
          </p:cNvSpPr>
          <p:nvPr>
            <p:ph type="ftr" sz="quarter" idx="11"/>
          </p:nvPr>
        </p:nvSpPr>
        <p:spPr/>
        <p:txBody>
          <a:bodyPr/>
          <a:lstStyle/>
          <a:p>
            <a:r>
              <a:rPr lang="en-US" smtClean="0"/>
              <a:t>Lecture 23</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14F361-5BC7-4EA2-A0FA-AD118BB4D3AD}" type="datetime1">
              <a:rPr lang="en-US" smtClean="0"/>
              <a:pPr/>
              <a:t>6/22/2013</a:t>
            </a:fld>
            <a:endParaRPr lang="en-US"/>
          </a:p>
        </p:txBody>
      </p:sp>
      <p:sp>
        <p:nvSpPr>
          <p:cNvPr id="8" name="Footer Placeholder 7"/>
          <p:cNvSpPr>
            <a:spLocks noGrp="1"/>
          </p:cNvSpPr>
          <p:nvPr>
            <p:ph type="ftr" sz="quarter" idx="11"/>
          </p:nvPr>
        </p:nvSpPr>
        <p:spPr/>
        <p:txBody>
          <a:bodyPr/>
          <a:lstStyle/>
          <a:p>
            <a:r>
              <a:rPr lang="en-US" smtClean="0"/>
              <a:t>Lecture 23</a:t>
            </a:r>
            <a:endParaRPr lang="en-US"/>
          </a:p>
        </p:txBody>
      </p:sp>
      <p:sp>
        <p:nvSpPr>
          <p:cNvPr id="9" name="Slide Number Placeholder 8"/>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3CFC5C-0223-48E0-A9B2-9B941ED3C595}" type="datetime1">
              <a:rPr lang="en-US" smtClean="0"/>
              <a:pPr/>
              <a:t>6/22/2013</a:t>
            </a:fld>
            <a:endParaRPr lang="en-US"/>
          </a:p>
        </p:txBody>
      </p:sp>
      <p:sp>
        <p:nvSpPr>
          <p:cNvPr id="4" name="Footer Placeholder 3"/>
          <p:cNvSpPr>
            <a:spLocks noGrp="1"/>
          </p:cNvSpPr>
          <p:nvPr>
            <p:ph type="ftr" sz="quarter" idx="11"/>
          </p:nvPr>
        </p:nvSpPr>
        <p:spPr/>
        <p:txBody>
          <a:bodyPr/>
          <a:lstStyle/>
          <a:p>
            <a:r>
              <a:rPr lang="en-US" smtClean="0"/>
              <a:t>Lecture 23</a:t>
            </a:r>
            <a:endParaRPr lang="en-US"/>
          </a:p>
        </p:txBody>
      </p:sp>
      <p:sp>
        <p:nvSpPr>
          <p:cNvPr id="5" name="Slide Number Placeholder 4"/>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F824F9-8D0A-4F57-BB7F-C51A04F75FE8}" type="datetime1">
              <a:rPr lang="en-US" smtClean="0"/>
              <a:pPr/>
              <a:t>6/22/2013</a:t>
            </a:fld>
            <a:endParaRPr lang="en-US"/>
          </a:p>
        </p:txBody>
      </p:sp>
      <p:sp>
        <p:nvSpPr>
          <p:cNvPr id="3" name="Footer Placeholder 2"/>
          <p:cNvSpPr>
            <a:spLocks noGrp="1"/>
          </p:cNvSpPr>
          <p:nvPr>
            <p:ph type="ftr" sz="quarter" idx="11"/>
          </p:nvPr>
        </p:nvSpPr>
        <p:spPr/>
        <p:txBody>
          <a:bodyPr/>
          <a:lstStyle/>
          <a:p>
            <a:r>
              <a:rPr lang="en-US" smtClean="0"/>
              <a:t>Lecture 23</a:t>
            </a:r>
            <a:endParaRPr lang="en-US"/>
          </a:p>
        </p:txBody>
      </p:sp>
      <p:sp>
        <p:nvSpPr>
          <p:cNvPr id="4" name="Slide Number Placeholder 3"/>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6C07A8-97A4-4E0F-90F6-43BDB17F0A08}" type="datetime1">
              <a:rPr lang="en-US" smtClean="0"/>
              <a:pPr/>
              <a:t>6/22/2013</a:t>
            </a:fld>
            <a:endParaRPr lang="en-US"/>
          </a:p>
        </p:txBody>
      </p:sp>
      <p:sp>
        <p:nvSpPr>
          <p:cNvPr id="6" name="Footer Placeholder 5"/>
          <p:cNvSpPr>
            <a:spLocks noGrp="1"/>
          </p:cNvSpPr>
          <p:nvPr>
            <p:ph type="ftr" sz="quarter" idx="11"/>
          </p:nvPr>
        </p:nvSpPr>
        <p:spPr/>
        <p:txBody>
          <a:bodyPr/>
          <a:lstStyle/>
          <a:p>
            <a:r>
              <a:rPr lang="en-US" smtClean="0"/>
              <a:t>Lecture 23</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735D264-04CE-4DFC-9F46-0BD05988F886}" type="datetime1">
              <a:rPr lang="en-US" smtClean="0"/>
              <a:pPr/>
              <a:t>6/22/2013</a:t>
            </a:fld>
            <a:endParaRPr lang="en-US"/>
          </a:p>
        </p:txBody>
      </p:sp>
      <p:sp>
        <p:nvSpPr>
          <p:cNvPr id="6" name="Footer Placeholder 5"/>
          <p:cNvSpPr>
            <a:spLocks noGrp="1"/>
          </p:cNvSpPr>
          <p:nvPr>
            <p:ph type="ftr" sz="quarter" idx="11"/>
          </p:nvPr>
        </p:nvSpPr>
        <p:spPr/>
        <p:txBody>
          <a:bodyPr/>
          <a:lstStyle/>
          <a:p>
            <a:r>
              <a:rPr lang="en-US" smtClean="0"/>
              <a:t>Lecture 23</a:t>
            </a:r>
            <a:endParaRPr lang="en-US"/>
          </a:p>
        </p:txBody>
      </p:sp>
      <p:sp>
        <p:nvSpPr>
          <p:cNvPr id="7" name="Slide Number Placeholder 6"/>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8904EA-F4B6-4586-B732-F5DFD97747A9}" type="datetime1">
              <a:rPr lang="en-US" smtClean="0"/>
              <a:pPr/>
              <a:t>6/22/2013</a:t>
            </a:fld>
            <a:endParaRPr lang="en-US"/>
          </a:p>
        </p:txBody>
      </p:sp>
      <p:sp>
        <p:nvSpPr>
          <p:cNvPr id="5" name="Footer Placeholder 4"/>
          <p:cNvSpPr>
            <a:spLocks noGrp="1"/>
          </p:cNvSpPr>
          <p:nvPr>
            <p:ph type="ftr" sz="quarter" idx="11"/>
          </p:nvPr>
        </p:nvSpPr>
        <p:spPr/>
        <p:txBody>
          <a:bodyPr/>
          <a:lstStyle/>
          <a:p>
            <a:r>
              <a:rPr lang="en-US" smtClean="0"/>
              <a:t>Lecture 23</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4E7C1D-39A8-440E-88DA-83C73ACF61A0}" type="datetime1">
              <a:rPr lang="en-US" smtClean="0"/>
              <a:pPr/>
              <a:t>6/22/2013</a:t>
            </a:fld>
            <a:endParaRPr lang="en-US"/>
          </a:p>
        </p:txBody>
      </p:sp>
      <p:sp>
        <p:nvSpPr>
          <p:cNvPr id="5" name="Footer Placeholder 4"/>
          <p:cNvSpPr>
            <a:spLocks noGrp="1"/>
          </p:cNvSpPr>
          <p:nvPr>
            <p:ph type="ftr" sz="quarter" idx="11"/>
          </p:nvPr>
        </p:nvSpPr>
        <p:spPr/>
        <p:txBody>
          <a:bodyPr/>
          <a:lstStyle/>
          <a:p>
            <a:r>
              <a:rPr lang="en-US" smtClean="0"/>
              <a:t>Lecture 23</a:t>
            </a:r>
            <a:endParaRPr lang="en-US"/>
          </a:p>
        </p:txBody>
      </p:sp>
      <p:sp>
        <p:nvSpPr>
          <p:cNvPr id="6" name="Slide Number Placeholder 5"/>
          <p:cNvSpPr>
            <a:spLocks noGrp="1"/>
          </p:cNvSpPr>
          <p:nvPr>
            <p:ph type="sldNum" sz="quarter" idx="12"/>
          </p:nvPr>
        </p:nvSpPr>
        <p:spPr/>
        <p:txBody>
          <a:bodyPr/>
          <a:lstStyle/>
          <a:p>
            <a:fld id="{78AC123B-E5F6-47BA-94D0-27662FC7483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445014-92A3-4391-90E3-196B461D4E8A}" type="datetime1">
              <a:rPr lang="en-US" smtClean="0"/>
              <a:pPr/>
              <a:t>6/22/2013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Lecture 23</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AC123B-E5F6-47BA-94D0-27662FC7483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Advances in Human Resource Development and Management</a:t>
            </a:r>
            <a:endParaRPr lang="en-US" dirty="0"/>
          </a:p>
        </p:txBody>
      </p:sp>
      <p:sp>
        <p:nvSpPr>
          <p:cNvPr id="3" name="Subtitle 2"/>
          <p:cNvSpPr>
            <a:spLocks noGrp="1"/>
          </p:cNvSpPr>
          <p:nvPr>
            <p:ph type="subTitle" idx="1"/>
          </p:nvPr>
        </p:nvSpPr>
        <p:spPr/>
        <p:txBody>
          <a:bodyPr/>
          <a:lstStyle/>
          <a:p>
            <a:r>
              <a:rPr lang="en-US" dirty="0" smtClean="0"/>
              <a:t>Course Code: MGT 712</a:t>
            </a:r>
          </a:p>
          <a:p>
            <a:r>
              <a:rPr lang="en-US" dirty="0" smtClean="0"/>
              <a:t>Lecture 23</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22</a:t>
            </a:r>
            <a:endParaRPr lang="en-US" dirty="0"/>
          </a:p>
        </p:txBody>
      </p:sp>
      <p:sp>
        <p:nvSpPr>
          <p:cNvPr id="3" name="Content Placeholder 2"/>
          <p:cNvSpPr>
            <a:spLocks noGrp="1"/>
          </p:cNvSpPr>
          <p:nvPr>
            <p:ph idx="1"/>
          </p:nvPr>
        </p:nvSpPr>
        <p:spPr/>
        <p:txBody>
          <a:bodyPr>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TNA Model</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Task Analysis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Steps in conducting a task analysis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Data Sources For Task/Operational Analysis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Person Analysis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Components of Person Analysis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Data Sources for Person Analysis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Output of TNA</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Prioritizing HRD Needs</a:t>
            </a:r>
          </a:p>
        </p:txBody>
      </p:sp>
      <p:sp>
        <p:nvSpPr>
          <p:cNvPr id="6" name="Slide Number Placeholder 5"/>
          <p:cNvSpPr>
            <a:spLocks noGrp="1"/>
          </p:cNvSpPr>
          <p:nvPr>
            <p:ph type="sldNum" sz="quarter" idx="12"/>
          </p:nvPr>
        </p:nvSpPr>
        <p:spPr/>
        <p:txBody>
          <a:bodyPr/>
          <a:lstStyle/>
          <a:p>
            <a:fld id="{78AC123B-E5F6-47BA-94D0-27662FC7483B}"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Learning Objectives: Lecture 23</a:t>
            </a:r>
            <a:endParaRPr lang="en-US" dirty="0"/>
          </a:p>
        </p:txBody>
      </p:sp>
      <p:sp>
        <p:nvSpPr>
          <p:cNvPr id="4098" name="Rectangle 2"/>
          <p:cNvSpPr>
            <a:spLocks noGrp="1" noChangeArrowheads="1"/>
          </p:cNvSpPr>
          <p:nvPr>
            <p:ph idx="1"/>
          </p:nvPr>
        </p:nvSpPr>
        <p:spPr>
          <a:noFill/>
          <a:ln>
            <a:noFill/>
          </a:ln>
        </p:spPr>
        <p:txBody>
          <a:bodyPr anchor="t" anchorCtr="0">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HRD Process Model</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Key Activities in HRD Design</a:t>
            </a: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		1.  Defining the Objectives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Qualities of Useful Objectives</a:t>
            </a: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		2.  The Make versus Buy Decision</a:t>
            </a: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		3.  Selecting the Trainer</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Train-the-Trainer Programs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Training Manuals</a:t>
            </a:r>
            <a:endParaRPr lang="en-US" sz="2800" dirty="0" smtClean="0"/>
          </a:p>
        </p:txBody>
      </p:sp>
      <p:sp>
        <p:nvSpPr>
          <p:cNvPr id="8" name="Slide Number Placeholder 7"/>
          <p:cNvSpPr>
            <a:spLocks noGrp="1"/>
          </p:cNvSpPr>
          <p:nvPr>
            <p:ph type="sldNum" sz="quarter" idx="12"/>
          </p:nvPr>
        </p:nvSpPr>
        <p:spPr/>
        <p:txBody>
          <a:bodyPr/>
          <a:lstStyle/>
          <a:p>
            <a:fld id="{78AC123B-E5F6-47BA-94D0-27662FC7483B}" type="slidenum">
              <a:rPr lang="en-US" smtClean="0"/>
              <a:pPr/>
              <a:t>3</a:t>
            </a:fld>
            <a:endParaRPr lang="en-US"/>
          </a:p>
        </p:txBody>
      </p:sp>
      <p:sp>
        <p:nvSpPr>
          <p:cNvPr id="9" name="Footer Placeholder 8"/>
          <p:cNvSpPr>
            <a:spLocks noGrp="1"/>
          </p:cNvSpPr>
          <p:nvPr>
            <p:ph type="ftr" sz="quarter" idx="11"/>
          </p:nvPr>
        </p:nvSpPr>
        <p:spPr/>
        <p:txBody>
          <a:bodyPr/>
          <a:lstStyle/>
          <a:p>
            <a:r>
              <a:rPr lang="en-US" smtClean="0"/>
              <a:t>Lecture 23</a:t>
            </a:r>
            <a:endParaRPr lang="en-US"/>
          </a:p>
        </p:txBody>
      </p:sp>
    </p:spTree>
  </p:cSld>
  <p:clrMapOvr>
    <a:masterClrMapping/>
  </p:clrMapOvr>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HRD Process Model</a:t>
            </a:r>
            <a:endParaRPr lang="en-US" dirty="0"/>
          </a:p>
        </p:txBody>
      </p:sp>
      <p:graphicFrame>
        <p:nvGraphicFramePr>
          <p:cNvPr id="1026" name="Object 4"/>
          <p:cNvGraphicFramePr>
            <a:graphicFrameLocks noChangeAspect="1"/>
          </p:cNvGraphicFramePr>
          <p:nvPr>
            <p:ph idx="1"/>
          </p:nvPr>
        </p:nvGraphicFramePr>
        <p:xfrm>
          <a:off x="990600" y="1548201"/>
          <a:ext cx="7391400" cy="4690880"/>
        </p:xfrm>
        <a:graphic>
          <a:graphicData uri="http://schemas.openxmlformats.org/presentationml/2006/ole">
            <p:oleObj spid="_x0000_s1026" name="CorelDRAW" r:id="rId3" imgW="4751640" imgH="3798360" progId="">
              <p:embed/>
            </p:oleObj>
          </a:graphicData>
        </a:graphic>
      </p:graphicFrame>
      <p:sp>
        <p:nvSpPr>
          <p:cNvPr id="6" name="Slide Number Placeholder 5"/>
          <p:cNvSpPr>
            <a:spLocks noGrp="1"/>
          </p:cNvSpPr>
          <p:nvPr>
            <p:ph type="sldNum" sz="quarter" idx="12"/>
          </p:nvPr>
        </p:nvSpPr>
        <p:spPr/>
        <p:txBody>
          <a:bodyPr/>
          <a:lstStyle/>
          <a:p>
            <a:fld id="{78AC123B-E5F6-47BA-94D0-27662FC7483B}" type="slidenum">
              <a:rPr lang="en-US" smtClean="0"/>
              <a:pPr/>
              <a:t>4</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US"/>
              <a:t>Phase One: Needs Assessment</a:t>
            </a:r>
          </a:p>
        </p:txBody>
      </p:sp>
      <p:sp>
        <p:nvSpPr>
          <p:cNvPr id="4099" name="Rectangle 3"/>
          <p:cNvSpPr>
            <a:spLocks noGrp="1" noChangeArrowheads="1"/>
          </p:cNvSpPr>
          <p:nvPr>
            <p:ph type="body" idx="1"/>
          </p:nvPr>
        </p:nvSpPr>
        <p:spPr/>
        <p:txBody>
          <a:bodyPr/>
          <a:lstStyle/>
          <a:p>
            <a:r>
              <a:rPr lang="en-US" dirty="0"/>
              <a:t>Should be completed before you start Phase Two</a:t>
            </a:r>
          </a:p>
          <a:p>
            <a:r>
              <a:rPr lang="en-US" dirty="0"/>
              <a:t>You know:</a:t>
            </a:r>
          </a:p>
          <a:p>
            <a:pPr lvl="1">
              <a:lnSpc>
                <a:spcPct val="110000"/>
              </a:lnSpc>
            </a:pPr>
            <a:r>
              <a:rPr lang="en-US" dirty="0"/>
              <a:t>Where training is needed</a:t>
            </a:r>
          </a:p>
          <a:p>
            <a:pPr lvl="1">
              <a:lnSpc>
                <a:spcPct val="110000"/>
              </a:lnSpc>
            </a:pPr>
            <a:r>
              <a:rPr lang="en-US" dirty="0"/>
              <a:t>What kinds of training are needed</a:t>
            </a:r>
          </a:p>
          <a:p>
            <a:pPr lvl="1">
              <a:lnSpc>
                <a:spcPct val="110000"/>
              </a:lnSpc>
            </a:pPr>
            <a:r>
              <a:rPr lang="en-US" dirty="0"/>
              <a:t>Who needs to be trained</a:t>
            </a:r>
          </a:p>
          <a:p>
            <a:pPr lvl="1">
              <a:lnSpc>
                <a:spcPct val="110000"/>
              </a:lnSpc>
            </a:pPr>
            <a:r>
              <a:rPr lang="en-US" dirty="0"/>
              <a:t>Conditions for training</a:t>
            </a:r>
          </a:p>
        </p:txBody>
      </p:sp>
      <p:sp>
        <p:nvSpPr>
          <p:cNvPr id="4" name="Slide Number Placeholder 3"/>
          <p:cNvSpPr>
            <a:spLocks noGrp="1"/>
          </p:cNvSpPr>
          <p:nvPr>
            <p:ph type="sldNum" sz="quarter" idx="12"/>
          </p:nvPr>
        </p:nvSpPr>
        <p:spPr/>
        <p:txBody>
          <a:bodyPr/>
          <a:lstStyle/>
          <a:p>
            <a:fld id="{78AC123B-E5F6-47BA-94D0-27662FC7483B}" type="slidenum">
              <a:rPr lang="en-US" smtClean="0"/>
              <a:pPr/>
              <a:t>5</a:t>
            </a:fld>
            <a:endParaRPr lang="en-US"/>
          </a:p>
        </p:txBody>
      </p:sp>
      <p:sp>
        <p:nvSpPr>
          <p:cNvPr id="5" name="Footer Placeholder 4"/>
          <p:cNvSpPr>
            <a:spLocks noGrp="1"/>
          </p:cNvSpPr>
          <p:nvPr>
            <p:ph type="ftr" sz="quarter" idx="11"/>
          </p:nvPr>
        </p:nvSpPr>
        <p:spPr/>
        <p:txBody>
          <a:bodyPr/>
          <a:lstStyle/>
          <a:p>
            <a:r>
              <a:rPr lang="en-US" smtClean="0"/>
              <a:t>Lecture 23</a:t>
            </a:r>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After Needs Assessment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Is this an issue that can and should be addressed by an HRD intervention?</a:t>
            </a:r>
          </a:p>
          <a:p>
            <a:r>
              <a:rPr lang="en-US" dirty="0" smtClean="0"/>
              <a:t>How do I translate the results of the needs assessment into a specific training intervention?</a:t>
            </a:r>
          </a:p>
          <a:p>
            <a:r>
              <a:rPr lang="en-US" dirty="0" smtClean="0"/>
              <a:t>If training is necessary, how do we handle the “make” or “buy” decision?</a:t>
            </a:r>
          </a:p>
          <a:p>
            <a:r>
              <a:rPr lang="en-US" dirty="0" smtClean="0"/>
              <a:t>Who will be an effective trainer/s for this particular project?</a:t>
            </a:r>
          </a:p>
          <a:p>
            <a:r>
              <a:rPr lang="en-US" dirty="0" smtClean="0"/>
              <a:t>What is the best way to organize the intervention?</a:t>
            </a:r>
          </a:p>
          <a:p>
            <a:r>
              <a:rPr lang="en-US" dirty="0" smtClean="0"/>
              <a:t>How should training methods and materials be selected or prepared?</a:t>
            </a:r>
          </a:p>
          <a:p>
            <a:r>
              <a:rPr lang="en-US" dirty="0" smtClean="0"/>
              <a:t>What is the most effective use of technology? </a:t>
            </a:r>
          </a:p>
          <a:p>
            <a:r>
              <a:rPr lang="en-US" dirty="0" smtClean="0"/>
              <a:t>Are there particular scheduling issues that should be considered in preparing for training?</a:t>
            </a:r>
          </a:p>
        </p:txBody>
      </p:sp>
      <p:sp>
        <p:nvSpPr>
          <p:cNvPr id="6" name="Slide Number Placeholder 5"/>
          <p:cNvSpPr>
            <a:spLocks noGrp="1"/>
          </p:cNvSpPr>
          <p:nvPr>
            <p:ph type="sldNum" sz="quarter" idx="12"/>
          </p:nvPr>
        </p:nvSpPr>
        <p:spPr/>
        <p:txBody>
          <a:bodyPr/>
          <a:lstStyle/>
          <a:p>
            <a:fld id="{78AC123B-E5F6-47BA-94D0-27662FC7483B}" type="slidenum">
              <a:rPr lang="en-US" smtClean="0"/>
              <a:pPr/>
              <a:t>6</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Activities in HRD Design</a:t>
            </a:r>
            <a:endParaRPr lang="en-US" dirty="0"/>
          </a:p>
        </p:txBody>
      </p:sp>
      <p:sp>
        <p:nvSpPr>
          <p:cNvPr id="3" name="Content Placeholder 2"/>
          <p:cNvSpPr>
            <a:spLocks noGrp="1"/>
          </p:cNvSpPr>
          <p:nvPr>
            <p:ph idx="1"/>
          </p:nvPr>
        </p:nvSpPr>
        <p:spPr>
          <a:xfrm>
            <a:off x="457200" y="1447800"/>
            <a:ext cx="8229600" cy="4724400"/>
          </a:xfrm>
        </p:spPr>
        <p:txBody>
          <a:bodyPr>
            <a:normAutofit/>
          </a:bodyPr>
          <a:lstStyle/>
          <a:p>
            <a:pPr marL="514350" indent="-514350">
              <a:buNone/>
            </a:pPr>
            <a:r>
              <a:rPr lang="en-US" sz="2800" dirty="0" smtClean="0"/>
              <a:t>1.  Setting objectives</a:t>
            </a:r>
          </a:p>
          <a:p>
            <a:pPr marL="514350" indent="-514350">
              <a:buNone/>
            </a:pPr>
            <a:r>
              <a:rPr lang="en-US" sz="2800" dirty="0" smtClean="0"/>
              <a:t>2.  Make versus Buy decision</a:t>
            </a:r>
          </a:p>
          <a:p>
            <a:pPr>
              <a:buNone/>
            </a:pPr>
            <a:r>
              <a:rPr lang="en-US" sz="2800" dirty="0" smtClean="0"/>
              <a:t>3.  Selecting the trainer</a:t>
            </a:r>
          </a:p>
          <a:p>
            <a:pPr>
              <a:buNone/>
            </a:pPr>
            <a:r>
              <a:rPr lang="en-US" sz="2800" dirty="0" smtClean="0"/>
              <a:t>4.  Developing a lesson plan</a:t>
            </a:r>
          </a:p>
          <a:p>
            <a:pPr>
              <a:buNone/>
            </a:pPr>
            <a:r>
              <a:rPr lang="en-US" sz="2800" dirty="0" smtClean="0"/>
              <a:t>5.  Selecting program methods and media </a:t>
            </a:r>
          </a:p>
          <a:p>
            <a:pPr>
              <a:buNone/>
            </a:pPr>
            <a:r>
              <a:rPr lang="en-US" sz="2800" dirty="0" smtClean="0"/>
              <a:t>6.  Preparing materials</a:t>
            </a:r>
          </a:p>
          <a:p>
            <a:pPr>
              <a:buNone/>
            </a:pPr>
            <a:r>
              <a:rPr lang="en-US" sz="2800" dirty="0" smtClean="0"/>
              <a:t>7.  Scheduling the program</a:t>
            </a:r>
          </a:p>
        </p:txBody>
      </p:sp>
      <p:sp>
        <p:nvSpPr>
          <p:cNvPr id="6" name="Slide Number Placeholder 5"/>
          <p:cNvSpPr>
            <a:spLocks noGrp="1"/>
          </p:cNvSpPr>
          <p:nvPr>
            <p:ph type="sldNum" sz="quarter" idx="12"/>
          </p:nvPr>
        </p:nvSpPr>
        <p:spPr/>
        <p:txBody>
          <a:bodyPr/>
          <a:lstStyle/>
          <a:p>
            <a:fld id="{78AC123B-E5F6-47BA-94D0-27662FC7483B}" type="slidenum">
              <a:rPr lang="en-US" smtClean="0"/>
              <a:pPr/>
              <a:t>7</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Activities in HRD Design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Important need has been identified</a:t>
            </a:r>
          </a:p>
          <a:p>
            <a:r>
              <a:rPr lang="en-US" dirty="0" smtClean="0"/>
              <a:t>HRD professional must translate this need into a set of objectives</a:t>
            </a:r>
          </a:p>
          <a:p>
            <a:r>
              <a:rPr lang="en-US" dirty="0" smtClean="0"/>
              <a:t>Objectives define what participants will be expected to learn or do </a:t>
            </a:r>
          </a:p>
          <a:p>
            <a:r>
              <a:rPr lang="en-US" dirty="0" smtClean="0"/>
              <a:t>Managers are required to make a decision whether to design the program internally or purchase the program </a:t>
            </a:r>
          </a:p>
          <a:p>
            <a:r>
              <a:rPr lang="en-US" dirty="0" smtClean="0"/>
              <a:t>Organizations should identify the objective first before taking the make </a:t>
            </a:r>
            <a:r>
              <a:rPr lang="en-US" dirty="0" err="1" smtClean="0"/>
              <a:t>vs</a:t>
            </a:r>
            <a:r>
              <a:rPr lang="en-US" dirty="0" smtClean="0"/>
              <a:t> buy decision</a:t>
            </a:r>
          </a:p>
          <a:p>
            <a:r>
              <a:rPr lang="en-US" dirty="0" smtClean="0"/>
              <a:t>HRD needs state problem at hand and should not be used as program outcomes while objectives state the outcomes the program intends to produce</a:t>
            </a:r>
          </a:p>
        </p:txBody>
      </p:sp>
      <p:sp>
        <p:nvSpPr>
          <p:cNvPr id="6" name="Slide Number Placeholder 5"/>
          <p:cNvSpPr>
            <a:spLocks noGrp="1"/>
          </p:cNvSpPr>
          <p:nvPr>
            <p:ph type="sldNum" sz="quarter" idx="12"/>
          </p:nvPr>
        </p:nvSpPr>
        <p:spPr/>
        <p:txBody>
          <a:bodyPr/>
          <a:lstStyle/>
          <a:p>
            <a:fld id="{78AC123B-E5F6-47BA-94D0-27662FC7483B}" type="slidenum">
              <a:rPr lang="en-US" smtClean="0"/>
              <a:pPr/>
              <a:t>8</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Defining the Objectives</a:t>
            </a:r>
            <a:endParaRPr lang="en-US" dirty="0"/>
          </a:p>
        </p:txBody>
      </p:sp>
      <p:sp>
        <p:nvSpPr>
          <p:cNvPr id="3" name="Content Placeholder 2"/>
          <p:cNvSpPr>
            <a:spLocks noGrp="1"/>
          </p:cNvSpPr>
          <p:nvPr>
            <p:ph idx="1"/>
          </p:nvPr>
        </p:nvSpPr>
        <p:spPr/>
        <p:txBody>
          <a:bodyPr>
            <a:normAutofit fontScale="92500" lnSpcReduction="10000"/>
          </a:bodyPr>
          <a:lstStyle/>
          <a:p>
            <a:pPr>
              <a:lnSpc>
                <a:spcPct val="90000"/>
              </a:lnSpc>
              <a:buNone/>
            </a:pPr>
            <a:r>
              <a:rPr lang="en-US" dirty="0" smtClean="0"/>
              <a:t>Objective</a:t>
            </a:r>
          </a:p>
          <a:p>
            <a:pPr>
              <a:lnSpc>
                <a:spcPct val="90000"/>
              </a:lnSpc>
              <a:buNone/>
            </a:pPr>
            <a:r>
              <a:rPr lang="en-US" dirty="0" smtClean="0"/>
              <a:t>	A description of a performance you want learners to be able to exhibit before you consider them competent.</a:t>
            </a:r>
            <a:endParaRPr lang="en-US" sz="1000" dirty="0" smtClean="0"/>
          </a:p>
          <a:p>
            <a:pPr>
              <a:lnSpc>
                <a:spcPct val="90000"/>
              </a:lnSpc>
              <a:buNone/>
            </a:pPr>
            <a:r>
              <a:rPr lang="en-US" dirty="0" smtClean="0"/>
              <a:t>	Training program objectives describe the intent and the desired result of the HRD program.</a:t>
            </a:r>
          </a:p>
          <a:p>
            <a:pPr>
              <a:lnSpc>
                <a:spcPct val="90000"/>
              </a:lnSpc>
            </a:pPr>
            <a:r>
              <a:rPr lang="en-US" dirty="0" smtClean="0"/>
              <a:t>Objectives are used:</a:t>
            </a:r>
          </a:p>
          <a:p>
            <a:pPr lvl="1">
              <a:lnSpc>
                <a:spcPct val="90000"/>
              </a:lnSpc>
            </a:pPr>
            <a:r>
              <a:rPr lang="en-US" dirty="0" smtClean="0"/>
              <a:t>As the basis for determining which methods should be used to achieve the specified outcomes.</a:t>
            </a:r>
          </a:p>
          <a:p>
            <a:pPr lvl="1">
              <a:lnSpc>
                <a:spcPct val="90000"/>
              </a:lnSpc>
            </a:pPr>
            <a:r>
              <a:rPr lang="en-US" dirty="0" smtClean="0"/>
              <a:t>To evaluate the program’s success</a:t>
            </a:r>
          </a:p>
          <a:p>
            <a:pPr lvl="1">
              <a:lnSpc>
                <a:spcPct val="90000"/>
              </a:lnSpc>
            </a:pPr>
            <a:r>
              <a:rPr lang="en-US" dirty="0" smtClean="0"/>
              <a:t>By the  participants to focus their attention and efforts</a:t>
            </a:r>
          </a:p>
        </p:txBody>
      </p:sp>
      <p:sp>
        <p:nvSpPr>
          <p:cNvPr id="6" name="Slide Number Placeholder 5"/>
          <p:cNvSpPr>
            <a:spLocks noGrp="1"/>
          </p:cNvSpPr>
          <p:nvPr>
            <p:ph type="sldNum" sz="quarter" idx="12"/>
          </p:nvPr>
        </p:nvSpPr>
        <p:spPr/>
        <p:txBody>
          <a:bodyPr/>
          <a:lstStyle/>
          <a:p>
            <a:fld id="{78AC123B-E5F6-47BA-94D0-27662FC7483B}" type="slidenum">
              <a:rPr lang="en-US" smtClean="0"/>
              <a:pPr/>
              <a:t>9</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1.  Defining the Objectives</a:t>
            </a:r>
            <a:endParaRPr lang="en-US" dirty="0"/>
          </a:p>
        </p:txBody>
      </p:sp>
      <p:sp>
        <p:nvSpPr>
          <p:cNvPr id="3" name="Content Placeholder 2"/>
          <p:cNvSpPr>
            <a:spLocks noGrp="1"/>
          </p:cNvSpPr>
          <p:nvPr>
            <p:ph idx="1"/>
          </p:nvPr>
        </p:nvSpPr>
        <p:spPr>
          <a:xfrm>
            <a:off x="457200" y="1295400"/>
            <a:ext cx="8229600" cy="4830763"/>
          </a:xfrm>
        </p:spPr>
        <p:txBody>
          <a:bodyPr>
            <a:noAutofit/>
          </a:bodyPr>
          <a:lstStyle/>
          <a:p>
            <a:pPr>
              <a:buNone/>
            </a:pPr>
            <a:r>
              <a:rPr lang="en-US" dirty="0" smtClean="0"/>
              <a:t>Qualities of Useful Objectives</a:t>
            </a:r>
            <a:endParaRPr lang="en-US" sz="2600" b="1" dirty="0" smtClean="0"/>
          </a:p>
          <a:p>
            <a:pPr lvl="1"/>
            <a:r>
              <a:rPr lang="en-US" sz="2200" b="1" dirty="0" smtClean="0"/>
              <a:t>The performance</a:t>
            </a:r>
            <a:r>
              <a:rPr lang="en-US" sz="2200" dirty="0" smtClean="0"/>
              <a:t> the learners should be able to do or produce to be considered competent. The objective sometimes describes the result of the doing - </a:t>
            </a:r>
            <a:r>
              <a:rPr lang="en-US" sz="2200" i="1" dirty="0" smtClean="0"/>
              <a:t>“Write a product profile for a proposed new product.”</a:t>
            </a:r>
          </a:p>
          <a:p>
            <a:pPr lvl="1"/>
            <a:r>
              <a:rPr lang="en-US" sz="2200" b="1" dirty="0" smtClean="0"/>
              <a:t> The conditions</a:t>
            </a:r>
            <a:r>
              <a:rPr lang="en-US" sz="2200" dirty="0" smtClean="0"/>
              <a:t> under which they must do it - </a:t>
            </a:r>
            <a:r>
              <a:rPr lang="en-US" sz="2200" i="1" dirty="0" smtClean="0"/>
              <a:t>“Given all available engineering data regarding a proposed product, trainee will write a product profile.”</a:t>
            </a:r>
          </a:p>
          <a:p>
            <a:pPr lvl="1"/>
            <a:r>
              <a:rPr lang="en-US" sz="2200" b="1" dirty="0" smtClean="0"/>
              <a:t>Criteria:</a:t>
            </a:r>
            <a:r>
              <a:rPr lang="en-US" sz="2200" dirty="0" smtClean="0"/>
              <a:t> an objective identifies the criteria of acceptable performance by describing how well the learner must perform - </a:t>
            </a:r>
            <a:r>
              <a:rPr lang="en-US" sz="2200" i="1" dirty="0" smtClean="0"/>
              <a:t>“The product profile must describe all of the commercial characteristics of the product that are appropriate for its introduction to the market, including descriptions of at least three major product uses.”</a:t>
            </a:r>
          </a:p>
        </p:txBody>
      </p:sp>
      <p:sp>
        <p:nvSpPr>
          <p:cNvPr id="6" name="Slide Number Placeholder 5"/>
          <p:cNvSpPr>
            <a:spLocks noGrp="1"/>
          </p:cNvSpPr>
          <p:nvPr>
            <p:ph type="sldNum" sz="quarter" idx="12"/>
          </p:nvPr>
        </p:nvSpPr>
        <p:spPr/>
        <p:txBody>
          <a:bodyPr/>
          <a:lstStyle/>
          <a:p>
            <a:fld id="{78AC123B-E5F6-47BA-94D0-27662FC7483B}"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The Make versus Buy Decision</a:t>
            </a:r>
            <a:endParaRPr lang="en-US" dirty="0"/>
          </a:p>
        </p:txBody>
      </p:sp>
      <p:sp>
        <p:nvSpPr>
          <p:cNvPr id="3" name="Content Placeholder 2"/>
          <p:cNvSpPr>
            <a:spLocks noGrp="1"/>
          </p:cNvSpPr>
          <p:nvPr>
            <p:ph idx="1"/>
          </p:nvPr>
        </p:nvSpPr>
        <p:spPr>
          <a:xfrm>
            <a:off x="457200" y="1371600"/>
            <a:ext cx="8229600" cy="4754563"/>
          </a:xfrm>
        </p:spPr>
        <p:txBody>
          <a:bodyPr>
            <a:normAutofit/>
          </a:bodyPr>
          <a:lstStyle/>
          <a:p>
            <a:pPr>
              <a:buNone/>
            </a:pPr>
            <a:r>
              <a:rPr lang="en-US" sz="2100" dirty="0" smtClean="0"/>
              <a:t>Factors to Consider</a:t>
            </a:r>
          </a:p>
          <a:p>
            <a:pPr fontAlgn="base"/>
            <a:r>
              <a:rPr lang="en-US" sz="1800" dirty="0" smtClean="0"/>
              <a:t>When an organization lacks specialized KSAOs needed to design and implement an</a:t>
            </a:r>
          </a:p>
          <a:p>
            <a:pPr fontAlgn="base">
              <a:buNone/>
            </a:pPr>
            <a:r>
              <a:rPr lang="en-US" sz="1800" dirty="0" smtClean="0"/>
              <a:t>	HRD program.</a:t>
            </a:r>
          </a:p>
          <a:p>
            <a:pPr fontAlgn="base"/>
            <a:r>
              <a:rPr lang="en-US" sz="1800" dirty="0" smtClean="0"/>
              <a:t>When it is timelier to hire an outside agency to facilitate the process.</a:t>
            </a:r>
          </a:p>
          <a:p>
            <a:pPr fontAlgn="base"/>
            <a:r>
              <a:rPr lang="en-US" sz="1800" dirty="0" smtClean="0"/>
              <a:t>The size of the HRD department is important for assessing the capacity to design,</a:t>
            </a:r>
          </a:p>
          <a:p>
            <a:pPr fontAlgn="base">
              <a:buNone/>
            </a:pPr>
            <a:r>
              <a:rPr lang="en-US" sz="1800" dirty="0" smtClean="0"/>
              <a:t>	conduct, and/ or implement skills training as opposed to using an outside agency</a:t>
            </a:r>
          </a:p>
          <a:p>
            <a:pPr fontAlgn="base"/>
            <a:r>
              <a:rPr lang="en-US" sz="1800" dirty="0" smtClean="0"/>
              <a:t>For just a few trainees use an outside training agency.</a:t>
            </a:r>
          </a:p>
          <a:p>
            <a:pPr fontAlgn="base"/>
            <a:r>
              <a:rPr lang="en-US" sz="1800" dirty="0" smtClean="0"/>
              <a:t>If the subject matter is sensitive or proprietary the HRD conduct the program in-house</a:t>
            </a:r>
          </a:p>
          <a:p>
            <a:pPr fontAlgn="base"/>
            <a:r>
              <a:rPr lang="en-US" sz="1800" dirty="0" smtClean="0"/>
              <a:t>Always consider cost, but only in relation with other factors</a:t>
            </a:r>
          </a:p>
          <a:p>
            <a:r>
              <a:rPr lang="en-US" sz="1800" dirty="0" smtClean="0"/>
              <a:t>Personal contacts or past experience with an outside vendor</a:t>
            </a:r>
          </a:p>
          <a:p>
            <a:r>
              <a:rPr lang="en-US" sz="1800" dirty="0" smtClean="0"/>
              <a:t>Geographical proximity to the vendor</a:t>
            </a:r>
          </a:p>
          <a:p>
            <a:r>
              <a:rPr lang="en-US" sz="1800" dirty="0" smtClean="0"/>
              <a:t>Local economic conditions</a:t>
            </a:r>
          </a:p>
          <a:p>
            <a:r>
              <a:rPr lang="en-US" sz="1800" dirty="0" smtClean="0"/>
              <a:t>Presence of government incentives to conduct training</a:t>
            </a:r>
          </a:p>
        </p:txBody>
      </p:sp>
      <p:sp>
        <p:nvSpPr>
          <p:cNvPr id="6" name="Slide Number Placeholder 5"/>
          <p:cNvSpPr>
            <a:spLocks noGrp="1"/>
          </p:cNvSpPr>
          <p:nvPr>
            <p:ph type="sldNum" sz="quarter" idx="12"/>
          </p:nvPr>
        </p:nvSpPr>
        <p:spPr/>
        <p:txBody>
          <a:bodyPr/>
          <a:lstStyle/>
          <a:p>
            <a:fld id="{78AC123B-E5F6-47BA-94D0-27662FC7483B}" type="slidenum">
              <a:rPr lang="en-US" smtClean="0"/>
              <a:pPr/>
              <a:t>11</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The Make versus Buy Decision</a:t>
            </a:r>
            <a:endParaRPr lang="en-US" dirty="0"/>
          </a:p>
        </p:txBody>
      </p:sp>
      <p:sp>
        <p:nvSpPr>
          <p:cNvPr id="3" name="Content Placeholder 2"/>
          <p:cNvSpPr>
            <a:spLocks noGrp="1"/>
          </p:cNvSpPr>
          <p:nvPr>
            <p:ph idx="1"/>
          </p:nvPr>
        </p:nvSpPr>
        <p:spPr>
          <a:xfrm>
            <a:off x="457200" y="1371600"/>
            <a:ext cx="8229600" cy="4876800"/>
          </a:xfrm>
        </p:spPr>
        <p:txBody>
          <a:bodyPr>
            <a:normAutofit fontScale="70000" lnSpcReduction="20000"/>
          </a:bodyPr>
          <a:lstStyle/>
          <a:p>
            <a:r>
              <a:rPr lang="en-US" sz="3400" dirty="0" smtClean="0"/>
              <a:t>Typical services available through outside vendors</a:t>
            </a:r>
          </a:p>
          <a:p>
            <a:pPr lvl="1"/>
            <a:r>
              <a:rPr lang="en-US" sz="2900" dirty="0" smtClean="0"/>
              <a:t>assisting with conducting needs assessment</a:t>
            </a:r>
          </a:p>
          <a:p>
            <a:pPr lvl="1"/>
            <a:r>
              <a:rPr lang="en-US" sz="2900" dirty="0" smtClean="0"/>
              <a:t>guiding internal staff to design or implement a program</a:t>
            </a:r>
          </a:p>
          <a:p>
            <a:pPr lvl="1"/>
            <a:r>
              <a:rPr lang="en-US" sz="2900" dirty="0" smtClean="0"/>
              <a:t>designing a program specifically for the organization</a:t>
            </a:r>
          </a:p>
          <a:p>
            <a:pPr lvl="1"/>
            <a:r>
              <a:rPr lang="en-US" sz="2900" dirty="0" smtClean="0"/>
              <a:t> providing supplemental training materials (exercises, workbooks, computer software, videos)</a:t>
            </a:r>
          </a:p>
          <a:p>
            <a:pPr lvl="1"/>
            <a:r>
              <a:rPr lang="en-US" sz="2900" dirty="0" smtClean="0"/>
              <a:t>presenting a previously designed program</a:t>
            </a:r>
          </a:p>
          <a:p>
            <a:pPr lvl="1"/>
            <a:r>
              <a:rPr lang="en-US" sz="2900" dirty="0" smtClean="0"/>
              <a:t>conducting a train-the-trainer program to improve the instructional skills of internal experts</a:t>
            </a:r>
          </a:p>
          <a:p>
            <a:r>
              <a:rPr lang="en-US" dirty="0" smtClean="0"/>
              <a:t>Typical Sources</a:t>
            </a:r>
          </a:p>
          <a:p>
            <a:pPr lvl="1"/>
            <a:r>
              <a:rPr lang="en-US" sz="2900" dirty="0" smtClean="0"/>
              <a:t>Consulting firms</a:t>
            </a:r>
          </a:p>
          <a:p>
            <a:pPr lvl="1"/>
            <a:r>
              <a:rPr lang="en-US" sz="2900" dirty="0" smtClean="0"/>
              <a:t>Educational institutions</a:t>
            </a:r>
          </a:p>
          <a:p>
            <a:pPr lvl="1"/>
            <a:r>
              <a:rPr lang="en-US" sz="2900" dirty="0" smtClean="0"/>
              <a:t>Professional societies</a:t>
            </a:r>
          </a:p>
          <a:p>
            <a:pPr lvl="1"/>
            <a:r>
              <a:rPr lang="en-US" sz="2900" dirty="0" smtClean="0"/>
              <a:t>Trade unions</a:t>
            </a:r>
          </a:p>
          <a:p>
            <a:pPr lvl="1"/>
            <a:r>
              <a:rPr lang="en-US" sz="2900" dirty="0" smtClean="0"/>
              <a:t>Governmental agencies</a:t>
            </a:r>
          </a:p>
          <a:p>
            <a:pPr lvl="1"/>
            <a:r>
              <a:rPr lang="en-US" sz="2900" dirty="0" smtClean="0"/>
              <a:t>Nonprofit community-based organizations</a:t>
            </a:r>
          </a:p>
        </p:txBody>
      </p:sp>
      <p:sp>
        <p:nvSpPr>
          <p:cNvPr id="6" name="Slide Number Placeholder 5"/>
          <p:cNvSpPr>
            <a:spLocks noGrp="1"/>
          </p:cNvSpPr>
          <p:nvPr>
            <p:ph type="sldNum" sz="quarter" idx="12"/>
          </p:nvPr>
        </p:nvSpPr>
        <p:spPr/>
        <p:txBody>
          <a:bodyPr/>
          <a:lstStyle/>
          <a:p>
            <a:fld id="{78AC123B-E5F6-47BA-94D0-27662FC7483B}" type="slidenum">
              <a:rPr lang="en-US" smtClean="0"/>
              <a:pPr/>
              <a:t>12</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The Make versus Buy Decision</a:t>
            </a:r>
            <a:endParaRPr lang="en-US" dirty="0"/>
          </a:p>
        </p:txBody>
      </p:sp>
      <p:sp>
        <p:nvSpPr>
          <p:cNvPr id="3" name="Content Placeholder 2"/>
          <p:cNvSpPr>
            <a:spLocks noGrp="1"/>
          </p:cNvSpPr>
          <p:nvPr>
            <p:ph idx="1"/>
          </p:nvPr>
        </p:nvSpPr>
        <p:spPr>
          <a:xfrm>
            <a:off x="457200" y="1600200"/>
            <a:ext cx="8229600" cy="4800600"/>
          </a:xfrm>
        </p:spPr>
        <p:txBody>
          <a:bodyPr>
            <a:normAutofit fontScale="62500" lnSpcReduction="20000"/>
          </a:bodyPr>
          <a:lstStyle/>
          <a:p>
            <a:pPr>
              <a:buNone/>
            </a:pPr>
            <a:r>
              <a:rPr lang="en-US" sz="4400" dirty="0" smtClean="0"/>
              <a:t>Once an organization has decided to purchase a program or part of a program, vendor must be selected:</a:t>
            </a:r>
          </a:p>
          <a:p>
            <a:pPr lvl="1">
              <a:buNone/>
            </a:pPr>
            <a:r>
              <a:rPr lang="en-US" b="1" dirty="0" smtClean="0"/>
              <a:t>Cost</a:t>
            </a:r>
            <a:r>
              <a:rPr lang="en-US" dirty="0" smtClean="0"/>
              <a:t>: price relative to program content and quality</a:t>
            </a:r>
          </a:p>
          <a:p>
            <a:pPr lvl="1">
              <a:buNone/>
            </a:pPr>
            <a:r>
              <a:rPr lang="en-US" b="1" dirty="0" smtClean="0"/>
              <a:t>Credentials</a:t>
            </a:r>
            <a:r>
              <a:rPr lang="en-US" dirty="0" smtClean="0"/>
              <a:t>: certificates, degrees, and other documentation of the vendor’s expertise</a:t>
            </a:r>
          </a:p>
          <a:p>
            <a:pPr lvl="1">
              <a:buNone/>
            </a:pPr>
            <a:r>
              <a:rPr lang="en-US" b="1" dirty="0" smtClean="0"/>
              <a:t>Background</a:t>
            </a:r>
            <a:r>
              <a:rPr lang="en-US" dirty="0" smtClean="0"/>
              <a:t>: number of years in business and experience in particular content area</a:t>
            </a:r>
          </a:p>
          <a:p>
            <a:pPr lvl="1">
              <a:buNone/>
            </a:pPr>
            <a:r>
              <a:rPr lang="en-US" b="1" dirty="0" smtClean="0"/>
              <a:t>Experience</a:t>
            </a:r>
            <a:r>
              <a:rPr lang="en-US" dirty="0" smtClean="0"/>
              <a:t>: vendor’s prior clients, success with those clients, references</a:t>
            </a:r>
          </a:p>
          <a:p>
            <a:pPr lvl="1">
              <a:buNone/>
            </a:pPr>
            <a:r>
              <a:rPr lang="en-US" b="1" dirty="0" smtClean="0"/>
              <a:t>Philosophy</a:t>
            </a:r>
            <a:r>
              <a:rPr lang="en-US" dirty="0" smtClean="0"/>
              <a:t>: comparison of the vendor’s philosophy to that of the organization</a:t>
            </a:r>
          </a:p>
          <a:p>
            <a:pPr lvl="1">
              <a:buNone/>
            </a:pPr>
            <a:r>
              <a:rPr lang="en-US" b="1" dirty="0" smtClean="0"/>
              <a:t>Delivery Method</a:t>
            </a:r>
            <a:r>
              <a:rPr lang="en-US" dirty="0" smtClean="0"/>
              <a:t>: training methods and techniques used</a:t>
            </a:r>
          </a:p>
          <a:p>
            <a:pPr lvl="1">
              <a:buNone/>
            </a:pPr>
            <a:r>
              <a:rPr lang="en-US" b="1" dirty="0" smtClean="0"/>
              <a:t>Content</a:t>
            </a:r>
            <a:r>
              <a:rPr lang="en-US" dirty="0" smtClean="0"/>
              <a:t>: topics included in program or materials</a:t>
            </a:r>
          </a:p>
          <a:p>
            <a:pPr lvl="1">
              <a:buNone/>
            </a:pPr>
            <a:r>
              <a:rPr lang="en-US" b="1" dirty="0" smtClean="0"/>
              <a:t>Actual Product</a:t>
            </a:r>
            <a:r>
              <a:rPr lang="en-US" dirty="0" smtClean="0"/>
              <a:t>: including appearance, samples, a pilot program</a:t>
            </a:r>
          </a:p>
          <a:p>
            <a:pPr lvl="1">
              <a:buNone/>
            </a:pPr>
            <a:r>
              <a:rPr lang="en-US" b="1" dirty="0" smtClean="0"/>
              <a:t>Results</a:t>
            </a:r>
            <a:r>
              <a:rPr lang="en-US" dirty="0" smtClean="0"/>
              <a:t>: expected outcomes</a:t>
            </a:r>
          </a:p>
          <a:p>
            <a:pPr lvl="1">
              <a:buNone/>
            </a:pPr>
            <a:r>
              <a:rPr lang="en-US" b="1" dirty="0" smtClean="0"/>
              <a:t>Support</a:t>
            </a:r>
            <a:r>
              <a:rPr lang="en-US" dirty="0" smtClean="0"/>
              <a:t>: in terms of implementation and follow-up</a:t>
            </a:r>
          </a:p>
          <a:p>
            <a:pPr lvl="1">
              <a:buNone/>
            </a:pPr>
            <a:r>
              <a:rPr lang="en-US" b="1" dirty="0" smtClean="0"/>
              <a:t>Request for Proposal (RFP):</a:t>
            </a:r>
            <a:r>
              <a:rPr lang="en-US" dirty="0" smtClean="0"/>
              <a:t> The match between a vendor’s offer and the requirement spelled out in the organization’s RFP</a:t>
            </a:r>
            <a:endParaRPr lang="en-US" sz="2000" dirty="0" smtClean="0"/>
          </a:p>
        </p:txBody>
      </p:sp>
      <p:sp>
        <p:nvSpPr>
          <p:cNvPr id="6" name="Slide Number Placeholder 5"/>
          <p:cNvSpPr>
            <a:spLocks noGrp="1"/>
          </p:cNvSpPr>
          <p:nvPr>
            <p:ph type="sldNum" sz="quarter" idx="12"/>
          </p:nvPr>
        </p:nvSpPr>
        <p:spPr/>
        <p:txBody>
          <a:bodyPr/>
          <a:lstStyle/>
          <a:p>
            <a:fld id="{78AC123B-E5F6-47BA-94D0-27662FC7483B}" type="slidenum">
              <a:rPr lang="en-US" smtClean="0"/>
              <a:pPr/>
              <a:t>13</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The Make versus Buy Decision</a:t>
            </a:r>
            <a:endParaRPr lang="en-US" dirty="0"/>
          </a:p>
        </p:txBody>
      </p:sp>
      <p:sp>
        <p:nvSpPr>
          <p:cNvPr id="3" name="Content Placeholder 2"/>
          <p:cNvSpPr>
            <a:spLocks noGrp="1"/>
          </p:cNvSpPr>
          <p:nvPr>
            <p:ph idx="1"/>
          </p:nvPr>
        </p:nvSpPr>
        <p:spPr>
          <a:xfrm>
            <a:off x="457200" y="1600200"/>
            <a:ext cx="8229600" cy="4800600"/>
          </a:xfrm>
        </p:spPr>
        <p:txBody>
          <a:bodyPr>
            <a:normAutofit/>
          </a:bodyPr>
          <a:lstStyle/>
          <a:p>
            <a:r>
              <a:rPr lang="en-US" sz="2400" dirty="0" smtClean="0"/>
              <a:t>Some managers want to work with “best” providers</a:t>
            </a:r>
          </a:p>
          <a:p>
            <a:r>
              <a:rPr lang="en-US" sz="2400" dirty="0" smtClean="0"/>
              <a:t>Outsourcing is done primarily to acquire expertise and enhance the overall design and delivery of training rather than to cut costs</a:t>
            </a:r>
          </a:p>
          <a:p>
            <a:r>
              <a:rPr lang="en-US" sz="2400" dirty="0" smtClean="0"/>
              <a:t>Outside vendors offer a wide choice of options in designing HRD programs.</a:t>
            </a:r>
          </a:p>
          <a:p>
            <a:r>
              <a:rPr lang="en-US" sz="2400" dirty="0" smtClean="0"/>
              <a:t>Even large organizations with well respected HRD make regular use of outside vendors</a:t>
            </a:r>
          </a:p>
          <a:p>
            <a:r>
              <a:rPr lang="en-US" sz="2400" dirty="0" smtClean="0"/>
              <a:t>When organizations are to select outside vendor to purchase a training program, they must, first conduct a needs assessment to make an informed decision.</a:t>
            </a:r>
          </a:p>
        </p:txBody>
      </p:sp>
      <p:sp>
        <p:nvSpPr>
          <p:cNvPr id="6" name="Slide Number Placeholder 5"/>
          <p:cNvSpPr>
            <a:spLocks noGrp="1"/>
          </p:cNvSpPr>
          <p:nvPr>
            <p:ph type="sldNum" sz="quarter" idx="12"/>
          </p:nvPr>
        </p:nvSpPr>
        <p:spPr/>
        <p:txBody>
          <a:bodyPr/>
          <a:lstStyle/>
          <a:p>
            <a:fld id="{78AC123B-E5F6-47BA-94D0-27662FC7483B}" type="slidenum">
              <a:rPr lang="en-US" smtClean="0"/>
              <a:pPr/>
              <a:t>14</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Selecting the Trainer</a:t>
            </a:r>
            <a:endParaRPr lang="en-US" dirty="0"/>
          </a:p>
        </p:txBody>
      </p:sp>
      <p:sp>
        <p:nvSpPr>
          <p:cNvPr id="3" name="Content Placeholder 2"/>
          <p:cNvSpPr>
            <a:spLocks noGrp="1"/>
          </p:cNvSpPr>
          <p:nvPr>
            <p:ph idx="1"/>
          </p:nvPr>
        </p:nvSpPr>
        <p:spPr>
          <a:xfrm>
            <a:off x="457200" y="1295400"/>
            <a:ext cx="8229600" cy="4830763"/>
          </a:xfrm>
        </p:spPr>
        <p:txBody>
          <a:bodyPr>
            <a:normAutofit fontScale="47500" lnSpcReduction="20000"/>
          </a:bodyPr>
          <a:lstStyle/>
          <a:p>
            <a:pPr>
              <a:buNone/>
            </a:pPr>
            <a:r>
              <a:rPr lang="en-US" sz="4200" dirty="0" smtClean="0"/>
              <a:t>Once an organization has decided to design it own training program or has purchased a program, a trainer must be selected.</a:t>
            </a:r>
          </a:p>
          <a:p>
            <a:r>
              <a:rPr lang="en-US" sz="3800" dirty="0" smtClean="0"/>
              <a:t>Training Competency</a:t>
            </a:r>
          </a:p>
          <a:p>
            <a:pPr>
              <a:buNone/>
            </a:pPr>
            <a:r>
              <a:rPr lang="en-US" sz="3800" i="1" dirty="0" smtClean="0"/>
              <a:t>	Knowledge and varied skills needed to design and implement a training program</a:t>
            </a:r>
          </a:p>
          <a:p>
            <a:pPr lvl="1">
              <a:buNone/>
            </a:pPr>
            <a:r>
              <a:rPr lang="en-US" sz="3800" dirty="0" smtClean="0"/>
              <a:t>Effective communication, ability to use various instructional techniques, interpersonal skills, ability to motivate others</a:t>
            </a:r>
          </a:p>
          <a:p>
            <a:pPr>
              <a:buNone/>
            </a:pPr>
            <a:r>
              <a:rPr lang="en-US" sz="3800" dirty="0" smtClean="0"/>
              <a:t>	Individuals with poor training competency may rely too heavily on a single method of instruction or they may lack interpersonal skills.</a:t>
            </a:r>
          </a:p>
          <a:p>
            <a:r>
              <a:rPr lang="en-US" sz="3800" dirty="0" smtClean="0"/>
              <a:t>Subject matter expertise </a:t>
            </a:r>
          </a:p>
          <a:p>
            <a:pPr lvl="1">
              <a:buNone/>
            </a:pPr>
            <a:r>
              <a:rPr lang="en-US" sz="3800" dirty="0" smtClean="0"/>
              <a:t>Refers to the mastery of the subject matter</a:t>
            </a:r>
          </a:p>
          <a:p>
            <a:pPr lvl="1">
              <a:buNone/>
            </a:pPr>
            <a:r>
              <a:rPr lang="en-US" sz="3800" dirty="0" smtClean="0"/>
              <a:t>Only subject matter expertise does not guarantee that an individual will be an effective trainer</a:t>
            </a:r>
          </a:p>
          <a:p>
            <a:pPr>
              <a:buNone/>
            </a:pPr>
            <a:r>
              <a:rPr lang="en-US" sz="3800" dirty="0" smtClean="0"/>
              <a:t>	   Trainers who lack subject matter expertise may rely too heavily on a text book</a:t>
            </a:r>
          </a:p>
          <a:p>
            <a:r>
              <a:rPr lang="en-US" sz="3800" dirty="0" smtClean="0"/>
              <a:t>Training is most effective when trainers possess an advanced level of expertise as instructors and facilitators</a:t>
            </a:r>
          </a:p>
        </p:txBody>
      </p:sp>
      <p:sp>
        <p:nvSpPr>
          <p:cNvPr id="6" name="Slide Number Placeholder 5"/>
          <p:cNvSpPr>
            <a:spLocks noGrp="1"/>
          </p:cNvSpPr>
          <p:nvPr>
            <p:ph type="sldNum" sz="quarter" idx="12"/>
          </p:nvPr>
        </p:nvSpPr>
        <p:spPr/>
        <p:txBody>
          <a:bodyPr/>
          <a:lstStyle/>
          <a:p>
            <a:fld id="{78AC123B-E5F6-47BA-94D0-27662FC7483B}" type="slidenum">
              <a:rPr lang="en-US" smtClean="0"/>
              <a:pPr/>
              <a:t>15</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Selecting the Trainer</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Helping Less Qualified Trainers</a:t>
            </a:r>
          </a:p>
          <a:p>
            <a:r>
              <a:rPr lang="en-US" dirty="0" smtClean="0"/>
              <a:t>Teaming skilled trainers with in-house subject matter experts to form an instructional team</a:t>
            </a:r>
          </a:p>
          <a:p>
            <a:r>
              <a:rPr lang="en-US" dirty="0" smtClean="0"/>
              <a:t>Using a training technique that does not require a human trainer, such as computer-aided or online instruction programs </a:t>
            </a:r>
          </a:p>
          <a:p>
            <a:r>
              <a:rPr lang="en-US" dirty="0" smtClean="0"/>
              <a:t>Train-the-trainer programs, which involve identifying in-house content experts who lack training skills and training them to become effective trainers</a:t>
            </a:r>
          </a:p>
          <a:p>
            <a:endParaRPr lang="en-US" dirty="0" smtClean="0"/>
          </a:p>
        </p:txBody>
      </p:sp>
      <p:sp>
        <p:nvSpPr>
          <p:cNvPr id="6" name="Slide Number Placeholder 5"/>
          <p:cNvSpPr>
            <a:spLocks noGrp="1"/>
          </p:cNvSpPr>
          <p:nvPr>
            <p:ph type="sldNum" sz="quarter" idx="12"/>
          </p:nvPr>
        </p:nvSpPr>
        <p:spPr/>
        <p:txBody>
          <a:bodyPr/>
          <a:lstStyle/>
          <a:p>
            <a:fld id="{78AC123B-E5F6-47BA-94D0-27662FC7483B}" type="slidenum">
              <a:rPr lang="en-US" smtClean="0"/>
              <a:pPr/>
              <a:t>16</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Selecting the Trainer</a:t>
            </a:r>
            <a:endParaRPr lang="en-US" dirty="0"/>
          </a:p>
        </p:txBody>
      </p:sp>
      <p:sp>
        <p:nvSpPr>
          <p:cNvPr id="3" name="Content Placeholder 2"/>
          <p:cNvSpPr>
            <a:spLocks noGrp="1"/>
          </p:cNvSpPr>
          <p:nvPr>
            <p:ph idx="1"/>
          </p:nvPr>
        </p:nvSpPr>
        <p:spPr>
          <a:xfrm>
            <a:off x="457200" y="1371600"/>
            <a:ext cx="8229600" cy="4953000"/>
          </a:xfrm>
        </p:spPr>
        <p:txBody>
          <a:bodyPr>
            <a:normAutofit fontScale="62500" lnSpcReduction="20000"/>
          </a:bodyPr>
          <a:lstStyle/>
          <a:p>
            <a:pPr>
              <a:buNone/>
            </a:pPr>
            <a:r>
              <a:rPr lang="en-US" sz="4400" dirty="0" smtClean="0"/>
              <a:t>Train-the-Trainer Programs</a:t>
            </a:r>
          </a:p>
          <a:p>
            <a:r>
              <a:rPr lang="en-US" dirty="0" smtClean="0"/>
              <a:t>Provide subject matter experts (SMEs) with the necessary instructional knowledge and skills to design and implement training program.</a:t>
            </a:r>
          </a:p>
          <a:p>
            <a:r>
              <a:rPr lang="en-US" dirty="0" smtClean="0"/>
              <a:t>May range from instruction in a single technique to a comprehensive program on how to design a training program.</a:t>
            </a:r>
          </a:p>
          <a:p>
            <a:r>
              <a:rPr lang="en-US" dirty="0" smtClean="0"/>
              <a:t>Available through </a:t>
            </a:r>
          </a:p>
          <a:p>
            <a:pPr lvl="1"/>
            <a:r>
              <a:rPr lang="en-US" dirty="0" smtClean="0"/>
              <a:t>Consultants</a:t>
            </a:r>
          </a:p>
          <a:p>
            <a:pPr lvl="1"/>
            <a:r>
              <a:rPr lang="en-US" dirty="0" smtClean="0"/>
              <a:t>Local professional associations</a:t>
            </a:r>
          </a:p>
          <a:p>
            <a:pPr lvl="1"/>
            <a:r>
              <a:rPr lang="en-US" dirty="0" smtClean="0"/>
              <a:t>Universities</a:t>
            </a:r>
          </a:p>
          <a:p>
            <a:r>
              <a:rPr lang="en-US" dirty="0" smtClean="0"/>
              <a:t>There are certain programs in which participants become ‘certified trainers’ on behalf of the consulting firm</a:t>
            </a:r>
          </a:p>
          <a:p>
            <a:r>
              <a:rPr lang="en-US" dirty="0" smtClean="0"/>
              <a:t>Some organizations design their own train-the-trainer programs:</a:t>
            </a:r>
          </a:p>
          <a:p>
            <a:pPr>
              <a:buNone/>
            </a:pPr>
            <a:r>
              <a:rPr lang="en-US" dirty="0" smtClean="0"/>
              <a:t>	Focus on:</a:t>
            </a:r>
          </a:p>
          <a:p>
            <a:pPr lvl="1"/>
            <a:r>
              <a:rPr lang="en-US" dirty="0" smtClean="0"/>
              <a:t>Developing trainee objectives and lesson plans</a:t>
            </a:r>
          </a:p>
          <a:p>
            <a:pPr lvl="1"/>
            <a:r>
              <a:rPr lang="en-US" dirty="0" smtClean="0"/>
              <a:t>Selecting and preparing training materials</a:t>
            </a:r>
          </a:p>
          <a:p>
            <a:pPr lvl="1"/>
            <a:r>
              <a:rPr lang="en-US" dirty="0" smtClean="0"/>
              <a:t>Selecting and using training aids (PowerPoint® slides, videos, multimedia)</a:t>
            </a:r>
          </a:p>
          <a:p>
            <a:pPr lvl="1"/>
            <a:r>
              <a:rPr lang="en-US" dirty="0" smtClean="0"/>
              <a:t>Selecting and using different training methods and techniques</a:t>
            </a:r>
          </a:p>
          <a:p>
            <a:endParaRPr lang="en-US" dirty="0"/>
          </a:p>
        </p:txBody>
      </p:sp>
      <p:sp>
        <p:nvSpPr>
          <p:cNvPr id="6" name="Slide Number Placeholder 5"/>
          <p:cNvSpPr>
            <a:spLocks noGrp="1"/>
          </p:cNvSpPr>
          <p:nvPr>
            <p:ph type="sldNum" sz="quarter" idx="12"/>
          </p:nvPr>
        </p:nvSpPr>
        <p:spPr/>
        <p:txBody>
          <a:bodyPr/>
          <a:lstStyle/>
          <a:p>
            <a:fld id="{78AC123B-E5F6-47BA-94D0-27662FC7483B}" type="slidenum">
              <a:rPr lang="en-US" smtClean="0"/>
              <a:pPr/>
              <a:t>17</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Selecting the Trainer</a:t>
            </a:r>
            <a:endParaRPr lang="en-US" dirty="0"/>
          </a:p>
        </p:txBody>
      </p:sp>
      <p:sp>
        <p:nvSpPr>
          <p:cNvPr id="3" name="Content Placeholder 2"/>
          <p:cNvSpPr>
            <a:spLocks noGrp="1"/>
          </p:cNvSpPr>
          <p:nvPr>
            <p:ph idx="1"/>
          </p:nvPr>
        </p:nvSpPr>
        <p:spPr>
          <a:xfrm>
            <a:off x="457200" y="1371600"/>
            <a:ext cx="8229600" cy="4953000"/>
          </a:xfrm>
        </p:spPr>
        <p:txBody>
          <a:bodyPr>
            <a:normAutofit fontScale="47500" lnSpcReduction="20000"/>
          </a:bodyPr>
          <a:lstStyle/>
          <a:p>
            <a:pPr>
              <a:buNone/>
            </a:pPr>
            <a:r>
              <a:rPr lang="en-US" sz="5100" dirty="0" smtClean="0"/>
              <a:t>Training Manuals</a:t>
            </a:r>
          </a:p>
          <a:p>
            <a:pPr>
              <a:buNone/>
            </a:pPr>
            <a:r>
              <a:rPr lang="en-US" sz="4400" dirty="0" smtClean="0"/>
              <a:t>	When train-the-trainer program is not possible then organizations develop training manuals that include various components of design and implementation process.</a:t>
            </a:r>
          </a:p>
          <a:p>
            <a:pPr>
              <a:buNone/>
            </a:pPr>
            <a:r>
              <a:rPr lang="en-US" sz="4400" dirty="0" smtClean="0"/>
              <a:t>Manuals are valuable, when:</a:t>
            </a:r>
          </a:p>
          <a:p>
            <a:pPr lvl="1"/>
            <a:r>
              <a:rPr lang="en-US" sz="4000" dirty="0" smtClean="0"/>
              <a:t>Insufficient number of SMEs to arrange a train-the-trainer program</a:t>
            </a:r>
          </a:p>
          <a:p>
            <a:pPr lvl="1"/>
            <a:r>
              <a:rPr lang="en-US" sz="4000" dirty="0" smtClean="0"/>
              <a:t>Potential trainers are not available in the area</a:t>
            </a:r>
          </a:p>
          <a:p>
            <a:pPr>
              <a:buNone/>
            </a:pPr>
            <a:r>
              <a:rPr lang="en-US" sz="4400" dirty="0" smtClean="0"/>
              <a:t>	A training centre of a large organizations relied on subject matter experts to provide majority of their technical and financial training by making use of a self-directed instructor’s guide. It provides information and techniques to:</a:t>
            </a:r>
          </a:p>
          <a:p>
            <a:pPr lvl="1"/>
            <a:r>
              <a:rPr lang="en-US" sz="4000" dirty="0" smtClean="0"/>
              <a:t>Conduct need assessment</a:t>
            </a:r>
          </a:p>
          <a:p>
            <a:pPr lvl="1"/>
            <a:r>
              <a:rPr lang="en-US" sz="4000" dirty="0" smtClean="0"/>
              <a:t>Translate this information to course objectives and contents</a:t>
            </a:r>
          </a:p>
          <a:p>
            <a:pPr lvl="1"/>
            <a:r>
              <a:rPr lang="en-US" sz="4000" dirty="0" smtClean="0"/>
              <a:t>Select appropriate instructional techniques and visual aids</a:t>
            </a:r>
          </a:p>
          <a:p>
            <a:pPr>
              <a:buNone/>
            </a:pPr>
            <a:r>
              <a:rPr lang="en-US" sz="4400" dirty="0" smtClean="0"/>
              <a:t>After, the subject matte experts completed this self directed training, the trainee reactions were very positive.</a:t>
            </a:r>
          </a:p>
          <a:p>
            <a:pPr>
              <a:buNone/>
            </a:pPr>
            <a:endParaRPr lang="en-US" sz="4400" dirty="0" smtClean="0"/>
          </a:p>
          <a:p>
            <a:pPr>
              <a:buNone/>
            </a:pPr>
            <a:endParaRPr lang="en-US" sz="4400" dirty="0" smtClean="0"/>
          </a:p>
        </p:txBody>
      </p:sp>
      <p:sp>
        <p:nvSpPr>
          <p:cNvPr id="6" name="Slide Number Placeholder 5"/>
          <p:cNvSpPr>
            <a:spLocks noGrp="1"/>
          </p:cNvSpPr>
          <p:nvPr>
            <p:ph type="sldNum" sz="quarter" idx="12"/>
          </p:nvPr>
        </p:nvSpPr>
        <p:spPr/>
        <p:txBody>
          <a:bodyPr/>
          <a:lstStyle/>
          <a:p>
            <a:fld id="{78AC123B-E5F6-47BA-94D0-27662FC7483B}" type="slidenum">
              <a:rPr lang="en-US" smtClean="0"/>
              <a:pPr/>
              <a:t>18</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Selecting the Trainer</a:t>
            </a:r>
            <a:endParaRPr lang="en-US" dirty="0"/>
          </a:p>
        </p:txBody>
      </p:sp>
      <p:sp>
        <p:nvSpPr>
          <p:cNvPr id="3" name="Content Placeholder 2"/>
          <p:cNvSpPr>
            <a:spLocks noGrp="1"/>
          </p:cNvSpPr>
          <p:nvPr>
            <p:ph idx="1"/>
          </p:nvPr>
        </p:nvSpPr>
        <p:spPr>
          <a:xfrm>
            <a:off x="762000" y="1371600"/>
            <a:ext cx="7620000" cy="4953000"/>
          </a:xfrm>
        </p:spPr>
        <p:txBody>
          <a:bodyPr>
            <a:normAutofit fontScale="70000" lnSpcReduction="20000"/>
          </a:bodyPr>
          <a:lstStyle/>
          <a:p>
            <a:pPr>
              <a:buNone/>
            </a:pPr>
            <a:r>
              <a:rPr lang="en-US" sz="5100" dirty="0" smtClean="0"/>
              <a:t>Selection of a trainer is vital:</a:t>
            </a:r>
          </a:p>
          <a:p>
            <a:pPr lvl="1"/>
            <a:r>
              <a:rPr lang="en-US" sz="4100" dirty="0" smtClean="0"/>
              <a:t>A competently designed program that has the potential to address a significant organizational need can be a failure if an incompetent, unmotivated or disinterested trainer delivers it.</a:t>
            </a:r>
          </a:p>
          <a:p>
            <a:pPr lvl="1"/>
            <a:r>
              <a:rPr lang="en-US" sz="4100" dirty="0" smtClean="0"/>
              <a:t>An excellent trainer can make a bad training effort a lot better.</a:t>
            </a:r>
          </a:p>
          <a:p>
            <a:pPr lvl="1"/>
            <a:r>
              <a:rPr lang="en-US" sz="4100" dirty="0" smtClean="0"/>
              <a:t>An ideal trainer adds vale to the program by making an ideal match of training content with training design and delivery.</a:t>
            </a:r>
          </a:p>
        </p:txBody>
      </p:sp>
      <p:sp>
        <p:nvSpPr>
          <p:cNvPr id="6" name="Slide Number Placeholder 5"/>
          <p:cNvSpPr>
            <a:spLocks noGrp="1"/>
          </p:cNvSpPr>
          <p:nvPr>
            <p:ph type="sldNum" sz="quarter" idx="12"/>
          </p:nvPr>
        </p:nvSpPr>
        <p:spPr/>
        <p:txBody>
          <a:bodyPr/>
          <a:lstStyle/>
          <a:p>
            <a:fld id="{78AC123B-E5F6-47BA-94D0-27662FC7483B}" type="slidenum">
              <a:rPr lang="en-US" smtClean="0"/>
              <a:pPr/>
              <a:t>19</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bwMode="auto">
          <a:xfrm>
            <a:off x="612775" y="274638"/>
            <a:ext cx="8229600" cy="1143000"/>
          </a:xfrm>
          <a:ln>
            <a:headEnd/>
            <a:tailEnd/>
          </a:ln>
        </p:spPr>
        <p:txBody>
          <a:bodyPr wrap="square" lIns="91440" tIns="45720" rIns="91440" bIns="45720" numCol="1" anchor="t" anchorCtr="0" compatLnSpc="1">
            <a:prstTxWarp prst="textNoShape">
              <a:avLst/>
            </a:prstTxWarp>
          </a:bodyPr>
          <a:lstStyle/>
          <a:p>
            <a:r>
              <a:rPr lang="en-US" dirty="0" smtClean="0">
                <a:ea typeface="ＭＳ Ｐゴシック" pitchFamily="34" charset="-128"/>
              </a:rPr>
              <a:t>Summary of Lecture 23</a:t>
            </a:r>
          </a:p>
        </p:txBody>
      </p:sp>
      <p:sp>
        <p:nvSpPr>
          <p:cNvPr id="3" name="Content Placeholder 2"/>
          <p:cNvSpPr>
            <a:spLocks noGrp="1"/>
          </p:cNvSpPr>
          <p:nvPr>
            <p:ph idx="1"/>
          </p:nvPr>
        </p:nvSpPr>
        <p:spPr>
          <a:xfrm>
            <a:off x="612775" y="1371600"/>
            <a:ext cx="8229600" cy="4800600"/>
          </a:xfrm>
        </p:spPr>
        <p:txBody>
          <a:bodyPr wrap="square" lIns="91440" tIns="45720" rIns="91440" bIns="45720" numCol="1" anchor="t" anchorCtr="0" compatLnSpc="1">
            <a:prstTxWarp prst="textNoShape">
              <a:avLst/>
            </a:prstTxWarp>
            <a:norm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HRD Process Model</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Key Activities in HRD Design</a:t>
            </a: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		1.  Defining the Objectives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Qualities of Useful Objectives</a:t>
            </a: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		2.  The Make versus Buy Decision</a:t>
            </a:r>
          </a:p>
          <a:p>
            <a:pP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dirty="0" smtClean="0"/>
              <a:t>		3.  Selecting the Trainer</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Train-the-Trainer Programs</a:t>
            </a:r>
          </a:p>
          <a:p>
            <a:pPr lvl="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dirty="0" smtClean="0"/>
              <a:t>Training Manuals</a:t>
            </a:r>
          </a:p>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dirty="0" smtClean="0"/>
          </a:p>
        </p:txBody>
      </p:sp>
      <p:sp>
        <p:nvSpPr>
          <p:cNvPr id="6" name="Slide Number Placeholder 5"/>
          <p:cNvSpPr>
            <a:spLocks noGrp="1"/>
          </p:cNvSpPr>
          <p:nvPr>
            <p:ph type="sldNum" sz="quarter" idx="12"/>
          </p:nvPr>
        </p:nvSpPr>
        <p:spPr/>
        <p:txBody>
          <a:bodyPr/>
          <a:lstStyle/>
          <a:p>
            <a:fld id="{78AC123B-E5F6-47BA-94D0-27662FC7483B}" type="slidenum">
              <a:rPr lang="en-US" smtClean="0"/>
              <a:pPr/>
              <a:t>20</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books</a:t>
            </a:r>
            <a:endParaRPr lang="en-US" dirty="0"/>
          </a:p>
        </p:txBody>
      </p:sp>
      <p:sp>
        <p:nvSpPr>
          <p:cNvPr id="3" name="Content Placeholder 2"/>
          <p:cNvSpPr>
            <a:spLocks noGrp="1"/>
          </p:cNvSpPr>
          <p:nvPr>
            <p:ph idx="1"/>
          </p:nvPr>
        </p:nvSpPr>
        <p:spPr/>
        <p:txBody>
          <a:bodyPr>
            <a:normAutofit/>
          </a:bodyPr>
          <a:lstStyle/>
          <a:p>
            <a:pPr>
              <a:buNone/>
            </a:pPr>
            <a:r>
              <a:rPr lang="en-US" sz="2800" dirty="0" smtClean="0"/>
              <a:t>Human Resource Development: Foundation, Framework and Application </a:t>
            </a:r>
          </a:p>
          <a:p>
            <a:pPr>
              <a:buNone/>
            </a:pPr>
            <a:r>
              <a:rPr lang="en-US" sz="2800" dirty="0" smtClean="0"/>
              <a:t>		</a:t>
            </a:r>
            <a:r>
              <a:rPr lang="en-US" sz="2400" dirty="0" smtClean="0"/>
              <a:t>Jon  M. Werner and Randy L. </a:t>
            </a:r>
            <a:r>
              <a:rPr lang="en-US" sz="2400" dirty="0" err="1" smtClean="0"/>
              <a:t>DeSimone</a:t>
            </a:r>
            <a:r>
              <a:rPr lang="en-US" sz="2400" dirty="0" smtClean="0"/>
              <a:t>: </a:t>
            </a:r>
            <a:r>
              <a:rPr lang="en-US" sz="2400" dirty="0" err="1" smtClean="0"/>
              <a:t>Cengage</a:t>
            </a:r>
            <a:r>
              <a:rPr lang="en-US" sz="2400" dirty="0" smtClean="0"/>
              <a:t> 	Learning, New Delhi</a:t>
            </a:r>
          </a:p>
        </p:txBody>
      </p:sp>
      <p:sp>
        <p:nvSpPr>
          <p:cNvPr id="6" name="Slide Number Placeholder 5"/>
          <p:cNvSpPr>
            <a:spLocks noGrp="1"/>
          </p:cNvSpPr>
          <p:nvPr>
            <p:ph type="sldNum" sz="quarter" idx="12"/>
          </p:nvPr>
        </p:nvSpPr>
        <p:spPr/>
        <p:txBody>
          <a:bodyPr/>
          <a:lstStyle/>
          <a:p>
            <a:fld id="{78AC123B-E5F6-47BA-94D0-27662FC7483B}" type="slidenum">
              <a:rPr lang="en-US" smtClean="0"/>
              <a:pPr/>
              <a:t>21</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dirty="0" smtClean="0"/>
          </a:p>
          <a:p>
            <a:pPr algn="ctr">
              <a:buNone/>
            </a:pPr>
            <a:r>
              <a:rPr lang="en-US" dirty="0" smtClean="0"/>
              <a:t>Thank you!</a:t>
            </a:r>
            <a:endParaRPr lang="en-US" dirty="0"/>
          </a:p>
        </p:txBody>
      </p:sp>
      <p:sp>
        <p:nvSpPr>
          <p:cNvPr id="6" name="Slide Number Placeholder 5"/>
          <p:cNvSpPr>
            <a:spLocks noGrp="1"/>
          </p:cNvSpPr>
          <p:nvPr>
            <p:ph type="sldNum" sz="quarter" idx="12"/>
          </p:nvPr>
        </p:nvSpPr>
        <p:spPr/>
        <p:txBody>
          <a:bodyPr/>
          <a:lstStyle/>
          <a:p>
            <a:fld id="{78AC123B-E5F6-47BA-94D0-27662FC7483B}" type="slidenum">
              <a:rPr lang="en-US" smtClean="0"/>
              <a:pPr/>
              <a:t>22</a:t>
            </a:fld>
            <a:endParaRPr lang="en-US"/>
          </a:p>
        </p:txBody>
      </p:sp>
      <p:sp>
        <p:nvSpPr>
          <p:cNvPr id="7" name="Footer Placeholder 6"/>
          <p:cNvSpPr>
            <a:spLocks noGrp="1"/>
          </p:cNvSpPr>
          <p:nvPr>
            <p:ph type="ftr" sz="quarter" idx="11"/>
          </p:nvPr>
        </p:nvSpPr>
        <p:spPr/>
        <p:txBody>
          <a:bodyPr/>
          <a:lstStyle/>
          <a:p>
            <a:r>
              <a:rPr lang="en-US" smtClean="0"/>
              <a:t>Lecture 23</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2435</TotalTime>
  <Words>1156</Words>
  <Application>Microsoft Office PowerPoint</Application>
  <PresentationFormat>On-screen Show (4:3)</PresentationFormat>
  <Paragraphs>220</Paragraphs>
  <Slides>22</Slides>
  <Notes>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22</vt:i4>
      </vt:variant>
    </vt:vector>
  </HeadingPairs>
  <TitlesOfParts>
    <vt:vector size="24" baseType="lpstr">
      <vt:lpstr>Office Theme</vt:lpstr>
      <vt:lpstr>CorelDRAW</vt:lpstr>
      <vt:lpstr>Advances in Human Resource Development and Management</vt:lpstr>
      <vt:lpstr>Recap of Lecture 22</vt:lpstr>
      <vt:lpstr>Learning Objectives: Lecture 23</vt:lpstr>
      <vt:lpstr>HRD Process Model</vt:lpstr>
      <vt:lpstr>Phase One: Needs Assessment</vt:lpstr>
      <vt:lpstr>Questions After Needs Assessment</vt:lpstr>
      <vt:lpstr>Key Activities in HRD Design</vt:lpstr>
      <vt:lpstr>Key Activities in HRD Design</vt:lpstr>
      <vt:lpstr>1.  Defining the Objectives</vt:lpstr>
      <vt:lpstr>1.  Defining the Objectives</vt:lpstr>
      <vt:lpstr>2.  The Make versus Buy Decision</vt:lpstr>
      <vt:lpstr>2.  The Make versus Buy Decision</vt:lpstr>
      <vt:lpstr>2.  The Make versus Buy Decision</vt:lpstr>
      <vt:lpstr>2.  The Make versus Buy Decision</vt:lpstr>
      <vt:lpstr>3.  Selecting the Trainer</vt:lpstr>
      <vt:lpstr>3.  Selecting the Trainer</vt:lpstr>
      <vt:lpstr>3.  Selecting the Trainer</vt:lpstr>
      <vt:lpstr>3.  Selecting the Trainer</vt:lpstr>
      <vt:lpstr>3.  Selecting the Trainer</vt:lpstr>
      <vt:lpstr>Summary of Lecture 23</vt:lpstr>
      <vt:lpstr>Reference books</vt:lpstr>
      <vt:lpstr>Slide 22</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Human Resource Development and Management</dc:title>
  <dc:creator>Dr. Amjad Ali</dc:creator>
  <cp:lastModifiedBy>NTS</cp:lastModifiedBy>
  <cp:revision>229</cp:revision>
  <dcterms:created xsi:type="dcterms:W3CDTF">2013-05-29T05:42:39Z</dcterms:created>
  <dcterms:modified xsi:type="dcterms:W3CDTF">2013-06-22T08:33:44Z</dcterms:modified>
</cp:coreProperties>
</file>