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7" r:id="rId2"/>
    <p:sldId id="280" r:id="rId3"/>
    <p:sldId id="259" r:id="rId4"/>
    <p:sldId id="394" r:id="rId5"/>
    <p:sldId id="381" r:id="rId6"/>
    <p:sldId id="384" r:id="rId7"/>
    <p:sldId id="375" r:id="rId8"/>
    <p:sldId id="376" r:id="rId9"/>
    <p:sldId id="382" r:id="rId10"/>
    <p:sldId id="388" r:id="rId11"/>
    <p:sldId id="377" r:id="rId12"/>
    <p:sldId id="378" r:id="rId13"/>
    <p:sldId id="379" r:id="rId14"/>
    <p:sldId id="380" r:id="rId15"/>
    <p:sldId id="391" r:id="rId16"/>
    <p:sldId id="392" r:id="rId17"/>
    <p:sldId id="393" r:id="rId18"/>
    <p:sldId id="395" r:id="rId19"/>
    <p:sldId id="389" r:id="rId20"/>
    <p:sldId id="321" r:id="rId21"/>
    <p:sldId id="374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482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61DB5B-9A3A-4991-837E-C616A4383ED3}" type="slidenum">
              <a:rPr lang="en-US"/>
              <a:pPr/>
              <a:t>6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0C026F-76C4-4459-A772-9EBB4F4E793A}" type="slidenum">
              <a:rPr lang="en-US"/>
              <a:pPr/>
              <a:t>10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146A84-5027-4A14-BE90-62EF9CF1A055}" type="slidenum">
              <a:rPr lang="en-US"/>
              <a:pPr/>
              <a:t>19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A15D6-1F6A-4248-9F99-C3FE770EB525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1ECA-AB86-4545-9AFE-19C254326CAC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37E4A-D81D-475B-87CA-2AD2D0FDB669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A095A-EC82-4D61-ADFF-627F0C4EF667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0FA5-90F7-4A92-81E8-0DDB637DD031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B522-15FA-4ED0-9A47-6CC6D6908855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6FE62-56DE-4D06-B20D-AF246FB87790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E4AA5-40B3-4DBD-A406-9D93D07312C8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69978-0E8C-4467-AEC2-DC2B0BE9F3D9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82E5E-A512-4F18-B82B-A5B824488067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BCBD-0502-4DAA-958D-7B01C842A7AD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B29664B-7716-4BE7-987F-B34D00EA7C25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B469CE6-B6A8-404E-A593-A07659442B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B5D3A-6E56-4A97-8649-681BAC661CEF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22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Training Needs Assessment/Analysis (TNA)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Why to conduct TNA?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What is a Training/HRD Need?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The TNA Model</a:t>
            </a:r>
          </a:p>
          <a:p>
            <a:pPr lvl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Organizational Analysis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Data Sources for Organizational Analysis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What Do You Ask and from Whom?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22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TNA Model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Task Analysis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Steps in conducting a task analysis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Data Sources For Task/Operational Analysis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Person Analysis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Components of Person Analysis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Data Sources for Person Analysis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Output of TNA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Prioritizing HRD Needs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 dirty="0"/>
          </a:p>
        </p:txBody>
      </p:sp>
      <p:sp>
        <p:nvSpPr>
          <p:cNvPr id="5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14222-986E-493A-A644-ADC335FDB0E1}" type="slidenum">
              <a:rPr lang="en-US"/>
              <a:pPr/>
              <a:t>4</a:t>
            </a:fld>
            <a:endParaRPr lang="en-US"/>
          </a:p>
        </p:txBody>
      </p:sp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TNA Model</a:t>
            </a:r>
            <a:endParaRPr lang="en-US" dirty="0"/>
          </a:p>
        </p:txBody>
      </p:sp>
      <p:grpSp>
        <p:nvGrpSpPr>
          <p:cNvPr id="2" name="Group 130"/>
          <p:cNvGrpSpPr>
            <a:grpSpLocks/>
          </p:cNvGrpSpPr>
          <p:nvPr/>
        </p:nvGrpSpPr>
        <p:grpSpPr bwMode="auto">
          <a:xfrm>
            <a:off x="3548596" y="1447800"/>
            <a:ext cx="4985803" cy="304800"/>
            <a:chOff x="2431" y="1199"/>
            <a:chExt cx="2888" cy="189"/>
          </a:xfrm>
        </p:grpSpPr>
        <p:sp>
          <p:nvSpPr>
            <p:cNvPr id="105523" name="Rectangle 51"/>
            <p:cNvSpPr>
              <a:spLocks noChangeArrowheads="1"/>
            </p:cNvSpPr>
            <p:nvPr/>
          </p:nvSpPr>
          <p:spPr bwMode="auto">
            <a:xfrm>
              <a:off x="2431" y="1206"/>
              <a:ext cx="372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900" b="1" dirty="0">
                  <a:solidFill>
                    <a:srgbClr val="000000"/>
                  </a:solidFill>
                  <a:latin typeface="Arial" charset="0"/>
                </a:rPr>
                <a:t>Input</a:t>
              </a:r>
              <a:endParaRPr lang="en-US" b="1" dirty="0">
                <a:latin typeface="Arial" charset="0"/>
              </a:endParaRPr>
            </a:p>
          </p:txBody>
        </p:sp>
        <p:sp>
          <p:nvSpPr>
            <p:cNvPr id="105524" name="Rectangle 52"/>
            <p:cNvSpPr>
              <a:spLocks noChangeArrowheads="1"/>
            </p:cNvSpPr>
            <p:nvPr/>
          </p:nvSpPr>
          <p:spPr bwMode="auto">
            <a:xfrm>
              <a:off x="3774" y="1200"/>
              <a:ext cx="593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900" b="1" dirty="0">
                  <a:solidFill>
                    <a:srgbClr val="000000"/>
                  </a:solidFill>
                  <a:latin typeface="Arial" charset="0"/>
                </a:rPr>
                <a:t>Process</a:t>
              </a:r>
              <a:endParaRPr lang="en-US" b="1" dirty="0">
                <a:latin typeface="Arial" charset="0"/>
              </a:endParaRPr>
            </a:p>
          </p:txBody>
        </p:sp>
        <p:sp>
          <p:nvSpPr>
            <p:cNvPr id="105525" name="Rectangle 53"/>
            <p:cNvSpPr>
              <a:spLocks noChangeArrowheads="1"/>
            </p:cNvSpPr>
            <p:nvPr/>
          </p:nvSpPr>
          <p:spPr bwMode="auto">
            <a:xfrm>
              <a:off x="4820" y="1199"/>
              <a:ext cx="499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900" b="1">
                  <a:solidFill>
                    <a:srgbClr val="000000"/>
                  </a:solidFill>
                  <a:latin typeface="Arial" charset="0"/>
                </a:rPr>
                <a:t>Output</a:t>
              </a:r>
              <a:endParaRPr lang="en-US" b="1">
                <a:latin typeface="Arial" charset="0"/>
              </a:endParaRPr>
            </a:p>
          </p:txBody>
        </p:sp>
      </p:grpSp>
      <p:grpSp>
        <p:nvGrpSpPr>
          <p:cNvPr id="3" name="Group 106"/>
          <p:cNvGrpSpPr>
            <a:grpSpLocks/>
          </p:cNvGrpSpPr>
          <p:nvPr/>
        </p:nvGrpSpPr>
        <p:grpSpPr bwMode="auto">
          <a:xfrm>
            <a:off x="304800" y="3343275"/>
            <a:ext cx="2109788" cy="1685925"/>
            <a:chOff x="3849" y="9450"/>
            <a:chExt cx="3600" cy="1437"/>
          </a:xfrm>
        </p:grpSpPr>
        <p:sp>
          <p:nvSpPr>
            <p:cNvPr id="105579" name="Rectangle 107"/>
            <p:cNvSpPr>
              <a:spLocks noChangeArrowheads="1"/>
            </p:cNvSpPr>
            <p:nvPr/>
          </p:nvSpPr>
          <p:spPr bwMode="auto">
            <a:xfrm>
              <a:off x="3849" y="9589"/>
              <a:ext cx="3486" cy="125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 eaLnBrk="0" hangingPunct="0"/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en-US" sz="1600" u="sng" dirty="0">
                  <a:solidFill>
                    <a:srgbClr val="000000"/>
                  </a:solidFill>
                  <a:latin typeface="Arial" charset="0"/>
                </a:rPr>
                <a:t>TRIGGER</a:t>
              </a:r>
            </a:p>
            <a:p>
              <a:pPr algn="l" eaLnBrk="0" hangingPunct="0"/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  Actual Organizational</a:t>
              </a:r>
            </a:p>
            <a:p>
              <a:pPr algn="l" eaLnBrk="0" hangingPunct="0"/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  Performance </a:t>
              </a:r>
            </a:p>
            <a:p>
              <a:pPr algn="l" eaLnBrk="0" hangingPunct="0"/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  (AOP) &lt; Expected</a:t>
              </a:r>
            </a:p>
            <a:p>
              <a:pPr algn="l" eaLnBrk="0" hangingPunct="0"/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  Organizational </a:t>
              </a:r>
            </a:p>
            <a:p>
              <a:pPr algn="l" eaLnBrk="0" hangingPunct="0"/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   Performance (EOP)</a:t>
              </a:r>
              <a:endParaRPr lang="en-US" sz="1600" dirty="0">
                <a:latin typeface="Arial" charset="0"/>
              </a:endParaRPr>
            </a:p>
          </p:txBody>
        </p:sp>
        <p:sp>
          <p:nvSpPr>
            <p:cNvPr id="105580" name="Rectangle 108"/>
            <p:cNvSpPr>
              <a:spLocks noChangeArrowheads="1"/>
            </p:cNvSpPr>
            <p:nvPr/>
          </p:nvSpPr>
          <p:spPr bwMode="auto">
            <a:xfrm>
              <a:off x="3849" y="9450"/>
              <a:ext cx="3600" cy="143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45"/>
          <p:cNvGrpSpPr>
            <a:grpSpLocks/>
          </p:cNvGrpSpPr>
          <p:nvPr/>
        </p:nvGrpSpPr>
        <p:grpSpPr bwMode="auto">
          <a:xfrm>
            <a:off x="4876800" y="2514600"/>
            <a:ext cx="2590800" cy="3243263"/>
            <a:chOff x="3072" y="1776"/>
            <a:chExt cx="1632" cy="2043"/>
          </a:xfrm>
        </p:grpSpPr>
        <p:grpSp>
          <p:nvGrpSpPr>
            <p:cNvPr id="5" name="Group 141"/>
            <p:cNvGrpSpPr>
              <a:grpSpLocks/>
            </p:cNvGrpSpPr>
            <p:nvPr/>
          </p:nvGrpSpPr>
          <p:grpSpPr bwMode="auto">
            <a:xfrm>
              <a:off x="3504" y="2448"/>
              <a:ext cx="1200" cy="831"/>
              <a:chOff x="3504" y="2448"/>
              <a:chExt cx="1200" cy="831"/>
            </a:xfrm>
          </p:grpSpPr>
          <p:sp>
            <p:nvSpPr>
              <p:cNvPr id="105526" name="Rectangle 54"/>
              <p:cNvSpPr>
                <a:spLocks noChangeArrowheads="1"/>
              </p:cNvSpPr>
              <p:nvPr/>
            </p:nvSpPr>
            <p:spPr bwMode="auto">
              <a:xfrm>
                <a:off x="3600" y="2496"/>
                <a:ext cx="1104" cy="77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Identify Performance Discrepancy (PD)</a:t>
                </a:r>
              </a:p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PD = EP &lt; AP</a:t>
                </a:r>
              </a:p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And Causes of PD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48" name="Rectangle 76"/>
              <p:cNvSpPr>
                <a:spLocks noChangeArrowheads="1"/>
              </p:cNvSpPr>
              <p:nvPr/>
            </p:nvSpPr>
            <p:spPr bwMode="auto">
              <a:xfrm>
                <a:off x="3504" y="2448"/>
                <a:ext cx="1152" cy="831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144"/>
            <p:cNvGrpSpPr>
              <a:grpSpLocks/>
            </p:cNvGrpSpPr>
            <p:nvPr/>
          </p:nvGrpSpPr>
          <p:grpSpPr bwMode="auto">
            <a:xfrm>
              <a:off x="3072" y="1776"/>
              <a:ext cx="393" cy="2043"/>
              <a:chOff x="3072" y="1776"/>
              <a:chExt cx="393" cy="2043"/>
            </a:xfrm>
          </p:grpSpPr>
          <p:sp>
            <p:nvSpPr>
              <p:cNvPr id="105590" name="Line 118"/>
              <p:cNvSpPr>
                <a:spLocks noChangeShapeType="1"/>
              </p:cNvSpPr>
              <p:nvPr/>
            </p:nvSpPr>
            <p:spPr bwMode="auto">
              <a:xfrm>
                <a:off x="3072" y="1776"/>
                <a:ext cx="345" cy="72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91" name="Line 119"/>
              <p:cNvSpPr>
                <a:spLocks noChangeShapeType="1"/>
              </p:cNvSpPr>
              <p:nvPr/>
            </p:nvSpPr>
            <p:spPr bwMode="auto">
              <a:xfrm>
                <a:off x="3072" y="2832"/>
                <a:ext cx="39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92" name="Line 120"/>
              <p:cNvSpPr>
                <a:spLocks noChangeShapeType="1"/>
              </p:cNvSpPr>
              <p:nvPr/>
            </p:nvSpPr>
            <p:spPr bwMode="auto">
              <a:xfrm flipV="1">
                <a:off x="3120" y="3120"/>
                <a:ext cx="336" cy="69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7" name="Group 143"/>
          <p:cNvGrpSpPr>
            <a:grpSpLocks/>
          </p:cNvGrpSpPr>
          <p:nvPr/>
        </p:nvGrpSpPr>
        <p:grpSpPr bwMode="auto">
          <a:xfrm>
            <a:off x="7391400" y="2895600"/>
            <a:ext cx="1231900" cy="2925763"/>
            <a:chOff x="4656" y="1968"/>
            <a:chExt cx="776" cy="1843"/>
          </a:xfrm>
        </p:grpSpPr>
        <p:grpSp>
          <p:nvGrpSpPr>
            <p:cNvPr id="8" name="Group 139"/>
            <p:cNvGrpSpPr>
              <a:grpSpLocks/>
            </p:cNvGrpSpPr>
            <p:nvPr/>
          </p:nvGrpSpPr>
          <p:grpSpPr bwMode="auto">
            <a:xfrm>
              <a:off x="4800" y="1968"/>
              <a:ext cx="632" cy="1843"/>
              <a:chOff x="4800" y="1968"/>
              <a:chExt cx="632" cy="1843"/>
            </a:xfrm>
          </p:grpSpPr>
          <p:sp>
            <p:nvSpPr>
              <p:cNvPr id="105542" name="Rectangle 70"/>
              <p:cNvSpPr>
                <a:spLocks noChangeArrowheads="1"/>
              </p:cNvSpPr>
              <p:nvPr/>
            </p:nvSpPr>
            <p:spPr bwMode="auto">
              <a:xfrm>
                <a:off x="4806" y="3372"/>
                <a:ext cx="458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>
                    <a:solidFill>
                      <a:srgbClr val="000000"/>
                    </a:solidFill>
                    <a:latin typeface="Times New Roman" pitchFamily="18" charset="0"/>
                  </a:rPr>
                  <a:t>       </a:t>
                </a:r>
                <a:r>
                  <a:rPr lang="en-US" sz="1600">
                    <a:solidFill>
                      <a:srgbClr val="000000"/>
                    </a:solidFill>
                    <a:latin typeface="Arial" charset="0"/>
                  </a:rPr>
                  <a:t>Non</a:t>
                </a:r>
                <a:endParaRPr lang="en-US" sz="1600">
                  <a:latin typeface="Arial" charset="0"/>
                </a:endParaRPr>
              </a:p>
            </p:txBody>
          </p:sp>
          <p:sp>
            <p:nvSpPr>
              <p:cNvPr id="105543" name="Rectangle 71"/>
              <p:cNvSpPr>
                <a:spLocks noChangeArrowheads="1"/>
              </p:cNvSpPr>
              <p:nvPr/>
            </p:nvSpPr>
            <p:spPr bwMode="auto">
              <a:xfrm>
                <a:off x="4806" y="3491"/>
                <a:ext cx="557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>
                    <a:solidFill>
                      <a:srgbClr val="000000"/>
                    </a:solidFill>
                    <a:latin typeface="Times New Roman" pitchFamily="18" charset="0"/>
                  </a:rPr>
                  <a:t>   </a:t>
                </a:r>
                <a:r>
                  <a:rPr lang="en-US" sz="1600">
                    <a:solidFill>
                      <a:srgbClr val="000000"/>
                    </a:solidFill>
                    <a:latin typeface="Arial" charset="0"/>
                  </a:rPr>
                  <a:t>Training</a:t>
                </a:r>
                <a:endParaRPr lang="en-US" sz="1600">
                  <a:latin typeface="Arial" charset="0"/>
                </a:endParaRPr>
              </a:p>
            </p:txBody>
          </p:sp>
          <p:sp>
            <p:nvSpPr>
              <p:cNvPr id="105544" name="Rectangle 72"/>
              <p:cNvSpPr>
                <a:spLocks noChangeArrowheads="1"/>
              </p:cNvSpPr>
              <p:nvPr/>
            </p:nvSpPr>
            <p:spPr bwMode="auto">
              <a:xfrm>
                <a:off x="4806" y="3611"/>
                <a:ext cx="529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Times New Roman" pitchFamily="18" charset="0"/>
                  </a:rPr>
                  <a:t>     </a:t>
                </a:r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Needs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45" name="Rectangle 73"/>
              <p:cNvSpPr>
                <a:spLocks noChangeArrowheads="1"/>
              </p:cNvSpPr>
              <p:nvPr/>
            </p:nvSpPr>
            <p:spPr bwMode="auto">
              <a:xfrm>
                <a:off x="4896" y="2016"/>
                <a:ext cx="493" cy="308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Training</a:t>
                </a:r>
              </a:p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 Needs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47" name="Rectangle 75"/>
              <p:cNvSpPr>
                <a:spLocks noChangeArrowheads="1"/>
              </p:cNvSpPr>
              <p:nvPr/>
            </p:nvSpPr>
            <p:spPr bwMode="auto">
              <a:xfrm>
                <a:off x="4853" y="1968"/>
                <a:ext cx="571" cy="480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549" name="Rectangle 77"/>
              <p:cNvSpPr>
                <a:spLocks noChangeArrowheads="1"/>
              </p:cNvSpPr>
              <p:nvPr/>
            </p:nvSpPr>
            <p:spPr bwMode="auto">
              <a:xfrm>
                <a:off x="4800" y="3325"/>
                <a:ext cx="632" cy="486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140"/>
            <p:cNvGrpSpPr>
              <a:grpSpLocks/>
            </p:cNvGrpSpPr>
            <p:nvPr/>
          </p:nvGrpSpPr>
          <p:grpSpPr bwMode="auto">
            <a:xfrm>
              <a:off x="4656" y="2448"/>
              <a:ext cx="192" cy="816"/>
              <a:chOff x="4608" y="2448"/>
              <a:chExt cx="192" cy="816"/>
            </a:xfrm>
          </p:grpSpPr>
          <p:sp>
            <p:nvSpPr>
              <p:cNvPr id="105593" name="Line 121"/>
              <p:cNvSpPr>
                <a:spLocks noChangeShapeType="1"/>
              </p:cNvSpPr>
              <p:nvPr/>
            </p:nvSpPr>
            <p:spPr bwMode="auto">
              <a:xfrm flipV="1">
                <a:off x="4608" y="2448"/>
                <a:ext cx="19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94" name="Line 122"/>
              <p:cNvSpPr>
                <a:spLocks noChangeShapeType="1"/>
              </p:cNvSpPr>
              <p:nvPr/>
            </p:nvSpPr>
            <p:spPr bwMode="auto">
              <a:xfrm>
                <a:off x="4608" y="2811"/>
                <a:ext cx="192" cy="4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10" name="Group 142"/>
          <p:cNvGrpSpPr>
            <a:grpSpLocks/>
          </p:cNvGrpSpPr>
          <p:nvPr/>
        </p:nvGrpSpPr>
        <p:grpSpPr bwMode="auto">
          <a:xfrm>
            <a:off x="2438400" y="2057400"/>
            <a:ext cx="2462213" cy="4116388"/>
            <a:chOff x="1584" y="1440"/>
            <a:chExt cx="1573" cy="2593"/>
          </a:xfrm>
        </p:grpSpPr>
        <p:grpSp>
          <p:nvGrpSpPr>
            <p:cNvPr id="11" name="Group 129"/>
            <p:cNvGrpSpPr>
              <a:grpSpLocks/>
            </p:cNvGrpSpPr>
            <p:nvPr/>
          </p:nvGrpSpPr>
          <p:grpSpPr bwMode="auto">
            <a:xfrm>
              <a:off x="2064" y="1440"/>
              <a:ext cx="1093" cy="2593"/>
              <a:chOff x="2082" y="1440"/>
              <a:chExt cx="1020" cy="2593"/>
            </a:xfrm>
          </p:grpSpPr>
          <p:sp>
            <p:nvSpPr>
              <p:cNvPr id="105555" name="Rectangle 83"/>
              <p:cNvSpPr>
                <a:spLocks noChangeArrowheads="1"/>
              </p:cNvSpPr>
              <p:nvPr/>
            </p:nvSpPr>
            <p:spPr bwMode="auto">
              <a:xfrm>
                <a:off x="2100" y="1872"/>
                <a:ext cx="1002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>
                    <a:solidFill>
                      <a:srgbClr val="000000"/>
                    </a:solidFill>
                    <a:latin typeface="Times New Roman" pitchFamily="18" charset="0"/>
                  </a:rPr>
                  <a:t>      </a:t>
                </a:r>
                <a:r>
                  <a:rPr lang="en-US" sz="1600">
                    <a:solidFill>
                      <a:srgbClr val="000000"/>
                    </a:solidFill>
                    <a:latin typeface="Arial" charset="0"/>
                  </a:rPr>
                  <a:t>Resources</a:t>
                </a:r>
                <a:r>
                  <a:rPr lang="en-US" sz="1600">
                    <a:solidFill>
                      <a:srgbClr val="000000"/>
                    </a:solidFill>
                    <a:latin typeface="Times New Roman" pitchFamily="18" charset="0"/>
                  </a:rPr>
                  <a:t>        </a:t>
                </a:r>
                <a:endParaRPr lang="en-US" sz="1600"/>
              </a:p>
            </p:txBody>
          </p:sp>
          <p:sp>
            <p:nvSpPr>
              <p:cNvPr id="105533" name="Rectangle 61"/>
              <p:cNvSpPr>
                <a:spLocks noChangeArrowheads="1"/>
              </p:cNvSpPr>
              <p:nvPr/>
            </p:nvSpPr>
            <p:spPr bwMode="auto">
              <a:xfrm>
                <a:off x="2116" y="2476"/>
                <a:ext cx="922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>
                    <a:solidFill>
                      <a:srgbClr val="000000"/>
                    </a:solidFill>
                    <a:latin typeface="Arial" charset="0"/>
                  </a:rPr>
                  <a:t>Operational/Task</a:t>
                </a:r>
                <a:endParaRPr lang="en-US" sz="1600">
                  <a:latin typeface="Arial" charset="0"/>
                </a:endParaRPr>
              </a:p>
            </p:txBody>
          </p:sp>
          <p:sp>
            <p:nvSpPr>
              <p:cNvPr id="105534" name="Rectangle 62"/>
              <p:cNvSpPr>
                <a:spLocks noChangeArrowheads="1"/>
              </p:cNvSpPr>
              <p:nvPr/>
            </p:nvSpPr>
            <p:spPr bwMode="auto">
              <a:xfrm>
                <a:off x="2116" y="2602"/>
                <a:ext cx="518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  Analysis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35" name="Rectangle 63"/>
              <p:cNvSpPr>
                <a:spLocks noChangeArrowheads="1"/>
              </p:cNvSpPr>
              <p:nvPr/>
            </p:nvSpPr>
            <p:spPr bwMode="auto">
              <a:xfrm>
                <a:off x="2116" y="2722"/>
                <a:ext cx="686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>
                    <a:solidFill>
                      <a:srgbClr val="000000"/>
                    </a:solidFill>
                    <a:latin typeface="Times New Roman" pitchFamily="18" charset="0"/>
                  </a:rPr>
                  <a:t>      </a:t>
                </a:r>
                <a:r>
                  <a:rPr lang="en-US" sz="1600">
                    <a:solidFill>
                      <a:srgbClr val="000000"/>
                    </a:solidFill>
                    <a:latin typeface="Arial" charset="0"/>
                  </a:rPr>
                  <a:t>Expected</a:t>
                </a:r>
                <a:endParaRPr lang="en-US" sz="1600">
                  <a:latin typeface="Arial" charset="0"/>
                </a:endParaRPr>
              </a:p>
            </p:txBody>
          </p:sp>
          <p:sp>
            <p:nvSpPr>
              <p:cNvPr id="105536" name="Rectangle 64"/>
              <p:cNvSpPr>
                <a:spLocks noChangeArrowheads="1"/>
              </p:cNvSpPr>
              <p:nvPr/>
            </p:nvSpPr>
            <p:spPr bwMode="auto">
              <a:xfrm>
                <a:off x="2116" y="2842"/>
                <a:ext cx="875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>
                    <a:solidFill>
                      <a:srgbClr val="000000"/>
                    </a:solidFill>
                    <a:latin typeface="Times New Roman" pitchFamily="18" charset="0"/>
                  </a:rPr>
                  <a:t>      </a:t>
                </a:r>
                <a:r>
                  <a:rPr lang="en-US" sz="1600">
                    <a:solidFill>
                      <a:srgbClr val="000000"/>
                    </a:solidFill>
                    <a:latin typeface="Arial" charset="0"/>
                  </a:rPr>
                  <a:t>Performance</a:t>
                </a:r>
                <a:endParaRPr lang="en-US" sz="1600">
                  <a:latin typeface="Arial" charset="0"/>
                </a:endParaRPr>
              </a:p>
            </p:txBody>
          </p:sp>
          <p:sp>
            <p:nvSpPr>
              <p:cNvPr id="105537" name="Rectangle 65"/>
              <p:cNvSpPr>
                <a:spLocks noChangeArrowheads="1"/>
              </p:cNvSpPr>
              <p:nvPr/>
            </p:nvSpPr>
            <p:spPr bwMode="auto">
              <a:xfrm>
                <a:off x="2107" y="2962"/>
                <a:ext cx="446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>
                    <a:solidFill>
                      <a:srgbClr val="000000"/>
                    </a:solidFill>
                    <a:latin typeface="Arial" charset="0"/>
                  </a:rPr>
                  <a:t>      (EP)</a:t>
                </a:r>
                <a:endParaRPr lang="en-US" sz="1600">
                  <a:latin typeface="Arial" charset="0"/>
                </a:endParaRPr>
              </a:p>
            </p:txBody>
          </p:sp>
          <p:sp>
            <p:nvSpPr>
              <p:cNvPr id="105538" name="Rectangle 66"/>
              <p:cNvSpPr>
                <a:spLocks noChangeArrowheads="1"/>
              </p:cNvSpPr>
              <p:nvPr/>
            </p:nvSpPr>
            <p:spPr bwMode="auto">
              <a:xfrm>
                <a:off x="2105" y="3487"/>
                <a:ext cx="935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>
                    <a:solidFill>
                      <a:srgbClr val="000000"/>
                    </a:solidFill>
                    <a:latin typeface="Arial" charset="0"/>
                  </a:rPr>
                  <a:t>  Person Analysis</a:t>
                </a:r>
                <a:endParaRPr lang="en-US" sz="1600">
                  <a:latin typeface="Arial" charset="0"/>
                </a:endParaRPr>
              </a:p>
            </p:txBody>
          </p:sp>
          <p:sp>
            <p:nvSpPr>
              <p:cNvPr id="105539" name="Rectangle 67"/>
              <p:cNvSpPr>
                <a:spLocks noChangeArrowheads="1"/>
              </p:cNvSpPr>
              <p:nvPr/>
            </p:nvSpPr>
            <p:spPr bwMode="auto">
              <a:xfrm>
                <a:off x="2105" y="3607"/>
                <a:ext cx="540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>
                    <a:solidFill>
                      <a:srgbClr val="000000"/>
                    </a:solidFill>
                    <a:latin typeface="Arial" charset="0"/>
                  </a:rPr>
                  <a:t>      Actual</a:t>
                </a:r>
                <a:endParaRPr lang="en-US" sz="1600">
                  <a:latin typeface="Arial" charset="0"/>
                </a:endParaRPr>
              </a:p>
            </p:txBody>
          </p:sp>
          <p:sp>
            <p:nvSpPr>
              <p:cNvPr id="105540" name="Rectangle 68"/>
              <p:cNvSpPr>
                <a:spLocks noChangeArrowheads="1"/>
              </p:cNvSpPr>
              <p:nvPr/>
            </p:nvSpPr>
            <p:spPr bwMode="auto">
              <a:xfrm>
                <a:off x="2114" y="3727"/>
                <a:ext cx="876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>
                    <a:solidFill>
                      <a:srgbClr val="000000"/>
                    </a:solidFill>
                    <a:latin typeface="Times New Roman" pitchFamily="18" charset="0"/>
                  </a:rPr>
                  <a:t>      </a:t>
                </a:r>
                <a:r>
                  <a:rPr lang="en-US" sz="1600">
                    <a:solidFill>
                      <a:srgbClr val="000000"/>
                    </a:solidFill>
                    <a:latin typeface="Arial" charset="0"/>
                  </a:rPr>
                  <a:t>Performance</a:t>
                </a:r>
                <a:endParaRPr lang="en-US" sz="1600">
                  <a:latin typeface="Arial" charset="0"/>
                </a:endParaRPr>
              </a:p>
            </p:txBody>
          </p:sp>
          <p:sp>
            <p:nvSpPr>
              <p:cNvPr id="105541" name="Rectangle 69"/>
              <p:cNvSpPr>
                <a:spLocks noChangeArrowheads="1"/>
              </p:cNvSpPr>
              <p:nvPr/>
            </p:nvSpPr>
            <p:spPr bwMode="auto">
              <a:xfrm>
                <a:off x="2096" y="3846"/>
                <a:ext cx="447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>
                    <a:solidFill>
                      <a:srgbClr val="000000"/>
                    </a:solidFill>
                    <a:latin typeface="Arial" charset="0"/>
                  </a:rPr>
                  <a:t>      (AP)</a:t>
                </a:r>
                <a:endParaRPr lang="en-US" sz="1600">
                  <a:latin typeface="Arial" charset="0"/>
                </a:endParaRPr>
              </a:p>
            </p:txBody>
          </p:sp>
          <p:sp>
            <p:nvSpPr>
              <p:cNvPr id="105550" name="Rectangle 78"/>
              <p:cNvSpPr>
                <a:spLocks noChangeArrowheads="1"/>
              </p:cNvSpPr>
              <p:nvPr/>
            </p:nvSpPr>
            <p:spPr bwMode="auto">
              <a:xfrm>
                <a:off x="2092" y="3388"/>
                <a:ext cx="951" cy="64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551" name="Rectangle 79"/>
              <p:cNvSpPr>
                <a:spLocks noChangeArrowheads="1"/>
              </p:cNvSpPr>
              <p:nvPr/>
            </p:nvSpPr>
            <p:spPr bwMode="auto">
              <a:xfrm>
                <a:off x="2103" y="2416"/>
                <a:ext cx="911" cy="732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552" name="Rectangle 80"/>
              <p:cNvSpPr>
                <a:spLocks noChangeArrowheads="1"/>
              </p:cNvSpPr>
              <p:nvPr/>
            </p:nvSpPr>
            <p:spPr bwMode="auto">
              <a:xfrm>
                <a:off x="2100" y="1506"/>
                <a:ext cx="840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Times New Roman" pitchFamily="18" charset="0"/>
                  </a:rPr>
                  <a:t>  </a:t>
                </a:r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Organizational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53" name="Rectangle 81"/>
              <p:cNvSpPr>
                <a:spLocks noChangeArrowheads="1"/>
              </p:cNvSpPr>
              <p:nvPr/>
            </p:nvSpPr>
            <p:spPr bwMode="auto">
              <a:xfrm>
                <a:off x="2100" y="1626"/>
                <a:ext cx="518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  Analysis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54" name="Rectangle 82"/>
              <p:cNvSpPr>
                <a:spLocks noChangeArrowheads="1"/>
              </p:cNvSpPr>
              <p:nvPr/>
            </p:nvSpPr>
            <p:spPr bwMode="auto">
              <a:xfrm>
                <a:off x="2100" y="1746"/>
                <a:ext cx="747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Times New Roman" pitchFamily="18" charset="0"/>
                  </a:rPr>
                  <a:t> 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    </a:t>
                </a:r>
                <a:r>
                  <a:rPr lang="en-US" sz="1600" dirty="0" smtClean="0">
                    <a:solidFill>
                      <a:srgbClr val="000000"/>
                    </a:solidFill>
                    <a:latin typeface="Arial" charset="0"/>
                  </a:rPr>
                  <a:t>Objectives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56" name="Rectangle 84"/>
              <p:cNvSpPr>
                <a:spLocks noChangeArrowheads="1"/>
              </p:cNvSpPr>
              <p:nvPr/>
            </p:nvSpPr>
            <p:spPr bwMode="auto">
              <a:xfrm>
                <a:off x="2082" y="1992"/>
                <a:ext cx="884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en-US" sz="1600" dirty="0">
                    <a:solidFill>
                      <a:srgbClr val="000000"/>
                    </a:solidFill>
                    <a:latin typeface="Arial" charset="0"/>
                  </a:rPr>
                  <a:t>      Environment</a:t>
                </a:r>
                <a:endParaRPr lang="en-US" sz="1600" dirty="0">
                  <a:latin typeface="Arial" charset="0"/>
                </a:endParaRPr>
              </a:p>
            </p:txBody>
          </p:sp>
          <p:sp>
            <p:nvSpPr>
              <p:cNvPr id="105557" name="Rectangle 85"/>
              <p:cNvSpPr>
                <a:spLocks noChangeArrowheads="1"/>
              </p:cNvSpPr>
              <p:nvPr/>
            </p:nvSpPr>
            <p:spPr bwMode="auto">
              <a:xfrm>
                <a:off x="2107" y="1440"/>
                <a:ext cx="905" cy="732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35"/>
            <p:cNvGrpSpPr>
              <a:grpSpLocks/>
            </p:cNvGrpSpPr>
            <p:nvPr/>
          </p:nvGrpSpPr>
          <p:grpSpPr bwMode="auto">
            <a:xfrm>
              <a:off x="1584" y="1824"/>
              <a:ext cx="480" cy="1968"/>
              <a:chOff x="1536" y="1824"/>
              <a:chExt cx="528" cy="1968"/>
            </a:xfrm>
          </p:grpSpPr>
          <p:sp>
            <p:nvSpPr>
              <p:cNvPr id="105595" name="Line 123"/>
              <p:cNvSpPr>
                <a:spLocks noChangeShapeType="1"/>
              </p:cNvSpPr>
              <p:nvPr/>
            </p:nvSpPr>
            <p:spPr bwMode="auto">
              <a:xfrm>
                <a:off x="1536" y="2784"/>
                <a:ext cx="1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96" name="Line 124"/>
              <p:cNvSpPr>
                <a:spLocks noChangeShapeType="1"/>
              </p:cNvSpPr>
              <p:nvPr/>
            </p:nvSpPr>
            <p:spPr bwMode="auto">
              <a:xfrm>
                <a:off x="1728" y="1824"/>
                <a:ext cx="0" cy="19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97" name="Line 125"/>
              <p:cNvSpPr>
                <a:spLocks noChangeShapeType="1"/>
              </p:cNvSpPr>
              <p:nvPr/>
            </p:nvSpPr>
            <p:spPr bwMode="auto">
              <a:xfrm>
                <a:off x="1719" y="3783"/>
                <a:ext cx="3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98" name="Line 126"/>
              <p:cNvSpPr>
                <a:spLocks noChangeShapeType="1"/>
              </p:cNvSpPr>
              <p:nvPr/>
            </p:nvSpPr>
            <p:spPr bwMode="auto">
              <a:xfrm>
                <a:off x="1719" y="1836"/>
                <a:ext cx="3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606" name="Line 134"/>
              <p:cNvSpPr>
                <a:spLocks noChangeShapeType="1"/>
              </p:cNvSpPr>
              <p:nvPr/>
            </p:nvSpPr>
            <p:spPr bwMode="auto">
              <a:xfrm>
                <a:off x="1728" y="2784"/>
                <a:ext cx="3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Task/ Operational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The systematic collection of data about a specific job or group of jobs to determine what an employee should be taught to achieve optimal performance</a:t>
            </a:r>
          </a:p>
          <a:p>
            <a:pPr lvl="1"/>
            <a:r>
              <a:rPr lang="en-US" dirty="0" smtClean="0"/>
              <a:t>Appropriate standards of performance </a:t>
            </a:r>
          </a:p>
          <a:p>
            <a:pPr lvl="1"/>
            <a:r>
              <a:rPr lang="en-US" dirty="0" smtClean="0"/>
              <a:t>How task should be performed to meet these standards</a:t>
            </a:r>
          </a:p>
          <a:p>
            <a:pPr lvl="1"/>
            <a:r>
              <a:rPr lang="en-US" dirty="0" smtClean="0"/>
              <a:t>Knowledge, Skills, Abilities, and other characteristics (KSAO) required to meet the standards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0D07-3A11-4718-84D3-5FA2F69B97CC}" type="slidenum">
              <a:rPr lang="en-US"/>
              <a:pPr/>
              <a:t>6</a:t>
            </a:fld>
            <a:endParaRPr 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in conducting a task analysis </a:t>
            </a:r>
          </a:p>
        </p:txBody>
      </p:sp>
      <p:sp>
        <p:nvSpPr>
          <p:cNvPr id="3379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Develop job description</a:t>
            </a:r>
          </a:p>
          <a:p>
            <a:r>
              <a:rPr lang="en-US" dirty="0"/>
              <a:t>Identify job tasks</a:t>
            </a:r>
          </a:p>
          <a:p>
            <a:pPr lvl="1"/>
            <a:r>
              <a:rPr lang="en-US" dirty="0" smtClean="0"/>
              <a:t>The major tasks in the job</a:t>
            </a:r>
          </a:p>
          <a:p>
            <a:pPr lvl="1"/>
            <a:r>
              <a:rPr lang="en-US" dirty="0" smtClean="0"/>
              <a:t>How each job </a:t>
            </a:r>
            <a:r>
              <a:rPr lang="en-US" dirty="0"/>
              <a:t>should be </a:t>
            </a:r>
            <a:r>
              <a:rPr lang="en-US" dirty="0" smtClean="0"/>
              <a:t>done – </a:t>
            </a:r>
            <a:r>
              <a:rPr lang="en-US" sz="2000" dirty="0" smtClean="0"/>
              <a:t>performance standards</a:t>
            </a:r>
            <a:endParaRPr lang="en-US" dirty="0"/>
          </a:p>
          <a:p>
            <a:pPr lvl="1"/>
            <a:r>
              <a:rPr lang="en-US" dirty="0" smtClean="0"/>
              <a:t>How the tasks are actually performed?</a:t>
            </a:r>
            <a:endParaRPr lang="en-US" dirty="0"/>
          </a:p>
          <a:p>
            <a:r>
              <a:rPr lang="en-US" dirty="0" smtClean="0"/>
              <a:t>Identify what is takes to do the job -</a:t>
            </a:r>
            <a:r>
              <a:rPr lang="en-US" sz="2000" dirty="0" smtClean="0"/>
              <a:t>KSAOs </a:t>
            </a:r>
            <a:r>
              <a:rPr lang="en-US" sz="2000" dirty="0"/>
              <a:t>needed</a:t>
            </a:r>
            <a:endParaRPr lang="en-US" dirty="0"/>
          </a:p>
          <a:p>
            <a:r>
              <a:rPr lang="en-US" dirty="0"/>
              <a:t>Identify </a:t>
            </a:r>
            <a:r>
              <a:rPr lang="en-US" dirty="0" smtClean="0"/>
              <a:t>the areas that can most benefit from training</a:t>
            </a:r>
            <a:endParaRPr lang="en-US" dirty="0"/>
          </a:p>
          <a:p>
            <a:r>
              <a:rPr lang="en-US" dirty="0"/>
              <a:t>Prioritize potential training areas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5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E3A09-87FA-4E02-B42C-FAA828A0B14D}" type="slidenum">
              <a:rPr lang="en-US"/>
              <a:pPr/>
              <a:t>7</a:t>
            </a:fld>
            <a:endParaRPr lang="en-US"/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Data Sources For Task/Operational </a:t>
            </a:r>
            <a:r>
              <a:rPr lang="en-US" sz="3200" dirty="0" smtClean="0"/>
              <a:t>Analysis</a:t>
            </a:r>
            <a:endParaRPr lang="en-US" sz="3200" dirty="0"/>
          </a:p>
        </p:txBody>
      </p:sp>
      <p:graphicFrame>
        <p:nvGraphicFramePr>
          <p:cNvPr id="108639" name="Group 95"/>
          <p:cNvGraphicFramePr>
            <a:graphicFrameLocks noGrp="1"/>
          </p:cNvGraphicFramePr>
          <p:nvPr/>
        </p:nvGraphicFramePr>
        <p:xfrm>
          <a:off x="304800" y="2133600"/>
          <a:ext cx="8458200" cy="1066800"/>
        </p:xfrm>
        <a:graphic>
          <a:graphicData uri="http://schemas.openxmlformats.org/drawingml/2006/table">
            <a:tbl>
              <a:tblPr/>
              <a:tblGrid>
                <a:gridCol w="2476500"/>
                <a:gridCol w="2819400"/>
                <a:gridCol w="3162300"/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 Job Descriptions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Outlines the job’s typical duties and responsibilities but is not meant to be all inclusive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Often inaccurate due to time constraints or job knowledge.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8606" name="Group 62"/>
          <p:cNvGraphicFramePr>
            <a:graphicFrameLocks noGrp="1"/>
          </p:cNvGraphicFramePr>
          <p:nvPr/>
        </p:nvGraphicFramePr>
        <p:xfrm>
          <a:off x="381000" y="1371600"/>
          <a:ext cx="8458200" cy="579120"/>
        </p:xfrm>
        <a:graphic>
          <a:graphicData uri="http://schemas.openxmlformats.org/drawingml/2006/table">
            <a:tbl>
              <a:tblPr/>
              <a:tblGrid>
                <a:gridCol w="2476500"/>
                <a:gridCol w="2819400"/>
                <a:gridCol w="3162300"/>
              </a:tblGrid>
              <a:tr h="152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Sources for Obtaining Job Data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Training Need Implications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Practical Concerns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8640" name="Group 96"/>
          <p:cNvGraphicFramePr>
            <a:graphicFrameLocks noGrp="1"/>
          </p:cNvGraphicFramePr>
          <p:nvPr/>
        </p:nvGraphicFramePr>
        <p:xfrm>
          <a:off x="228600" y="3200400"/>
          <a:ext cx="8458200" cy="1115568"/>
        </p:xfrm>
        <a:graphic>
          <a:graphicData uri="http://schemas.openxmlformats.org/drawingml/2006/table">
            <a:tbl>
              <a:tblPr/>
              <a:tblGrid>
                <a:gridCol w="2476500"/>
                <a:gridCol w="2819400"/>
                <a:gridCol w="3162300"/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2. Job Specifications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List specified tasks required for each job.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May be product of the job description and suffer from the same problems</a:t>
                      </a: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8641" name="Group 97"/>
          <p:cNvGraphicFramePr>
            <a:graphicFrameLocks noGrp="1"/>
          </p:cNvGraphicFramePr>
          <p:nvPr/>
        </p:nvGraphicFramePr>
        <p:xfrm>
          <a:off x="152400" y="4099560"/>
          <a:ext cx="8458200" cy="1310640"/>
        </p:xfrm>
        <a:graphic>
          <a:graphicData uri="http://schemas.openxmlformats.org/drawingml/2006/table">
            <a:tbl>
              <a:tblPr/>
              <a:tblGrid>
                <a:gridCol w="2476500"/>
                <a:gridCol w="2819400"/>
                <a:gridCol w="3162300"/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 3. Performance  			 Standards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Objectives of the tasks of job, and standards by which they are judged.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Very useful if available, and accurate, but often organizations do not have formal performance standards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190500" marR="0" lvl="0" indent="-190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72"/>
          <p:cNvGraphicFramePr>
            <a:graphicFrameLocks noGrp="1"/>
          </p:cNvGraphicFramePr>
          <p:nvPr/>
        </p:nvGraphicFramePr>
        <p:xfrm>
          <a:off x="304800" y="5257800"/>
          <a:ext cx="8458200" cy="1066800"/>
        </p:xfrm>
        <a:graphic>
          <a:graphicData uri="http://schemas.openxmlformats.org/drawingml/2006/table">
            <a:tbl>
              <a:tblPr/>
              <a:tblGrid>
                <a:gridCol w="2476500"/>
                <a:gridCol w="2819400"/>
                <a:gridCol w="3162300"/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4. Perform the Job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Most effective way of determining specific tasks, but has serious limitations in higher level jobs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Easy, short cycle type jobs are a possibility.</a:t>
                      </a:r>
                      <a:b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</a:b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8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8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8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8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8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8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8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3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92A65-03B1-4472-8D7C-600E7C6608A3}" type="slidenum">
              <a:rPr lang="en-US"/>
              <a:pPr/>
              <a:t>8</a:t>
            </a:fld>
            <a:endParaRPr lang="en-US"/>
          </a:p>
        </p:txBody>
      </p:sp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z="3200" dirty="0"/>
              <a:t>Data Sources For Operational </a:t>
            </a:r>
            <a:r>
              <a:rPr lang="en-US" sz="3200" dirty="0" smtClean="0"/>
              <a:t>Analysis</a:t>
            </a:r>
            <a:endParaRPr lang="en-US" sz="3200" dirty="0"/>
          </a:p>
        </p:txBody>
      </p:sp>
      <p:graphicFrame>
        <p:nvGraphicFramePr>
          <p:cNvPr id="109616" name="Group 48"/>
          <p:cNvGraphicFramePr>
            <a:graphicFrameLocks noGrp="1"/>
          </p:cNvGraphicFramePr>
          <p:nvPr/>
        </p:nvGraphicFramePr>
        <p:xfrm>
          <a:off x="342900" y="1402080"/>
          <a:ext cx="8458200" cy="579120"/>
        </p:xfrm>
        <a:graphic>
          <a:graphicData uri="http://schemas.openxmlformats.org/drawingml/2006/table">
            <a:tbl>
              <a:tblPr/>
              <a:tblGrid>
                <a:gridCol w="2476500"/>
                <a:gridCol w="2819400"/>
                <a:gridCol w="3162300"/>
              </a:tblGrid>
              <a:tr h="152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Sources for Obtaining Job Data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Training Need Implications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Practical Concerns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9641" name="Group 73"/>
          <p:cNvGraphicFramePr>
            <a:graphicFrameLocks noGrp="1"/>
          </p:cNvGraphicFramePr>
          <p:nvPr/>
        </p:nvGraphicFramePr>
        <p:xfrm>
          <a:off x="342900" y="2270760"/>
          <a:ext cx="8458200" cy="1310640"/>
        </p:xfrm>
        <a:graphic>
          <a:graphicData uri="http://schemas.openxmlformats.org/drawingml/2006/table">
            <a:tbl>
              <a:tblPr/>
              <a:tblGrid>
                <a:gridCol w="2476500"/>
                <a:gridCol w="2819400"/>
                <a:gridCol w="3162300"/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4826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5. Observe Job—Work 		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Sampling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Most effective way of determining specific tasks, but has serious limitations in higher level jobs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-101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0500" algn="l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Useful again for certain jobs. 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 aware of the fact that being observed can influence behavior</a:t>
                      </a:r>
                    </a:p>
                    <a:p>
                      <a:pPr marL="101600" marR="0" lvl="0" indent="-101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0500" algn="l"/>
                        </a:tabLst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Group 63"/>
          <p:cNvGraphicFramePr>
            <a:graphicFrameLocks noGrp="1"/>
          </p:cNvGraphicFramePr>
          <p:nvPr/>
        </p:nvGraphicFramePr>
        <p:xfrm>
          <a:off x="381000" y="3489960"/>
          <a:ext cx="8229600" cy="1310640"/>
        </p:xfrm>
        <a:graphic>
          <a:graphicData uri="http://schemas.openxmlformats.org/drawingml/2006/table">
            <a:tbl>
              <a:tblPr/>
              <a:tblGrid>
                <a:gridCol w="2409825"/>
                <a:gridCol w="2743200"/>
                <a:gridCol w="3076575"/>
              </a:tblGrid>
              <a:tr h="914400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6. Questions directed to the job holder and the supervisor.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Most often used method. The job holder and his supervisor have different perspectives and information</a:t>
                      </a:r>
                    </a:p>
                    <a:p>
                      <a:pPr marL="292100" marR="0" lvl="0" indent="-292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61"/>
          <p:cNvGraphicFramePr>
            <a:graphicFrameLocks noGrp="1"/>
          </p:cNvGraphicFramePr>
          <p:nvPr/>
        </p:nvGraphicFramePr>
        <p:xfrm>
          <a:off x="304800" y="4693920"/>
          <a:ext cx="8458200" cy="1554480"/>
        </p:xfrm>
        <a:graphic>
          <a:graphicData uri="http://schemas.openxmlformats.org/drawingml/2006/table">
            <a:tbl>
              <a:tblPr/>
              <a:tblGrid>
                <a:gridCol w="2476500"/>
                <a:gridCol w="2819400"/>
                <a:gridCol w="3162300"/>
              </a:tblGrid>
              <a:tr h="914400">
                <a:tc>
                  <a:txBody>
                    <a:bodyPr/>
                    <a:lstStyle/>
                    <a:p>
                      <a:pPr marL="381000" marR="0" lvl="0" indent="-38100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7. Review Literature concerning job in professional journals practitioner journals other industries	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Useful for determining specific issues related to the job and what is being done by others and what the results are</a:t>
                      </a:r>
                    </a:p>
                    <a:p>
                      <a:pPr marL="292100" marR="0" lvl="0" indent="-292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Need to be sure information is relevant to your organization</a:t>
                      </a:r>
                    </a:p>
                    <a:p>
                      <a:pPr marL="292100" marR="0" lvl="0" indent="-2921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9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9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9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0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 Analysis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3400" dirty="0" smtClean="0"/>
              <a:t>Person analysis is directed at determining the training needs of the individual employees.</a:t>
            </a:r>
          </a:p>
          <a:p>
            <a:pPr>
              <a:buNone/>
            </a:pPr>
            <a:r>
              <a:rPr lang="en-US" sz="3100" dirty="0" smtClean="0">
                <a:solidFill>
                  <a:srgbClr val="FF0000"/>
                </a:solidFill>
              </a:rPr>
              <a:t>Expected Performance – Actual Performance = Performance Gap</a:t>
            </a:r>
            <a:r>
              <a:rPr lang="en-US" sz="3400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Someone who can regularly observe the employee’s performance - supervisor</a:t>
            </a:r>
          </a:p>
          <a:p>
            <a:r>
              <a:rPr lang="en-US" dirty="0" smtClean="0"/>
              <a:t>Addresses performance deficiency</a:t>
            </a:r>
          </a:p>
          <a:p>
            <a:pPr lvl="1"/>
            <a:r>
              <a:rPr lang="en-US" dirty="0" smtClean="0"/>
              <a:t>Is performance substandard?</a:t>
            </a:r>
          </a:p>
          <a:p>
            <a:pPr lvl="1"/>
            <a:r>
              <a:rPr lang="en-US" dirty="0" smtClean="0"/>
              <a:t>Are current employees capable of training?</a:t>
            </a:r>
          </a:p>
          <a:p>
            <a:pPr lvl="1"/>
            <a:r>
              <a:rPr lang="en-US" dirty="0" smtClean="0"/>
              <a:t>Can performance be improved through training</a:t>
            </a:r>
          </a:p>
          <a:p>
            <a:r>
              <a:rPr lang="en-US" dirty="0" smtClean="0"/>
              <a:t>Deals with the issue of whether to train, replace, motivate</a:t>
            </a:r>
          </a:p>
          <a:p>
            <a:r>
              <a:rPr lang="en-US" dirty="0" smtClean="0"/>
              <a:t>Based on many sources of data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408A7-DDD3-4003-B432-4CFD135D96C4}" type="slidenum">
              <a:rPr lang="en-US"/>
              <a:pPr/>
              <a:t>10</a:t>
            </a:fld>
            <a:endParaRPr lang="en-US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Person Analysis</a:t>
            </a:r>
            <a:endParaRPr lang="en-US" dirty="0"/>
          </a:p>
        </p:txBody>
      </p:sp>
      <p:sp>
        <p:nvSpPr>
          <p:cNvPr id="419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Summary Person Analysis</a:t>
            </a:r>
          </a:p>
          <a:p>
            <a:pPr lvl="1"/>
            <a:r>
              <a:rPr lang="en-US" dirty="0" smtClean="0"/>
              <a:t>Determines the overall success of the individual employee performance and classifies an individual as successful </a:t>
            </a:r>
            <a:r>
              <a:rPr lang="en-US" dirty="0" err="1" smtClean="0"/>
              <a:t>vs</a:t>
            </a:r>
            <a:r>
              <a:rPr lang="en-US" dirty="0" smtClean="0"/>
              <a:t> unsuccessful employee</a:t>
            </a:r>
          </a:p>
          <a:p>
            <a:r>
              <a:rPr lang="en-US" dirty="0" smtClean="0"/>
              <a:t>Diagnostic Person Analysis</a:t>
            </a:r>
          </a:p>
          <a:p>
            <a:pPr lvl="1"/>
            <a:r>
              <a:rPr lang="en-US" dirty="0" smtClean="0"/>
              <a:t>Tries to discover the reasons for an employee’s performance – how individual’s KSAOs, effort, and environmental factors combine to yield the summary person analysis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Effective performers may be the source for ideas on how to improve performance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Analysis of ineffective employees can identify which training interventions are needed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5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02483-DDBE-43D8-AC94-4CF43C26EA57}" type="slidenum">
              <a:rPr lang="en-US"/>
              <a:pPr/>
              <a:t>11</a:t>
            </a:fld>
            <a:endParaRPr lang="en-US"/>
          </a:p>
        </p:txBody>
      </p:sp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Data Sources for Person </a:t>
            </a:r>
            <a:r>
              <a:rPr lang="en-US" sz="3200" dirty="0" smtClean="0"/>
              <a:t>Analysis</a:t>
            </a:r>
            <a:endParaRPr lang="en-US" sz="3200" dirty="0"/>
          </a:p>
        </p:txBody>
      </p:sp>
      <p:graphicFrame>
        <p:nvGraphicFramePr>
          <p:cNvPr id="117840" name="Group 80"/>
          <p:cNvGraphicFramePr>
            <a:graphicFrameLocks noGrp="1"/>
          </p:cNvGraphicFramePr>
          <p:nvPr/>
        </p:nvGraphicFramePr>
        <p:xfrm>
          <a:off x="533400" y="2057400"/>
          <a:ext cx="8077200" cy="1257300"/>
        </p:xfrm>
        <a:graphic>
          <a:graphicData uri="http://schemas.openxmlformats.org/drawingml/2006/table">
            <a:tbl>
              <a:tblPr/>
              <a:tblGrid>
                <a:gridCol w="2509838"/>
                <a:gridCol w="2665412"/>
                <a:gridCol w="2901950"/>
              </a:tblGrid>
              <a:tr h="1257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Performance Data or Appraisals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Easy to analyze and quantify to determine subjects and kind of training needed.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Supervisor ratings are not for TNA and often done poorly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7829" name="Group 69"/>
          <p:cNvGraphicFramePr>
            <a:graphicFrameLocks noGrp="1"/>
          </p:cNvGraphicFramePr>
          <p:nvPr/>
        </p:nvGraphicFramePr>
        <p:xfrm>
          <a:off x="762000" y="1295400"/>
          <a:ext cx="7848600" cy="640080"/>
        </p:xfrm>
        <a:graphic>
          <a:graphicData uri="http://schemas.openxmlformats.org/drawingml/2006/table">
            <a:tbl>
              <a:tblPr/>
              <a:tblGrid>
                <a:gridCol w="2438400"/>
                <a:gridCol w="2590800"/>
                <a:gridCol w="2819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Sources for Obtaining Data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Training Need Implication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Remarks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7839" name="Group 79"/>
          <p:cNvGraphicFramePr>
            <a:graphicFrameLocks noGrp="1"/>
          </p:cNvGraphicFramePr>
          <p:nvPr/>
        </p:nvGraphicFramePr>
        <p:xfrm>
          <a:off x="533400" y="3200400"/>
          <a:ext cx="8077200" cy="1188720"/>
        </p:xfrm>
        <a:graphic>
          <a:graphicData uri="http://schemas.openxmlformats.org/drawingml/2006/table">
            <a:tbl>
              <a:tblPr/>
              <a:tblGrid>
                <a:gridCol w="2587625"/>
                <a:gridCol w="2587625"/>
                <a:gridCol w="2901950"/>
              </a:tblGrid>
              <a:tr h="933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Observation – Work Sampling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More subjective technique.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Done effectively in some situations - customer service - where you can monitor behavior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7842" name="Group 82"/>
          <p:cNvGraphicFramePr>
            <a:graphicFrameLocks noGrp="1"/>
          </p:cNvGraphicFramePr>
          <p:nvPr/>
        </p:nvGraphicFramePr>
        <p:xfrm>
          <a:off x="457200" y="4419600"/>
          <a:ext cx="8153400" cy="933450"/>
        </p:xfrm>
        <a:graphic>
          <a:graphicData uri="http://schemas.openxmlformats.org/drawingml/2006/table">
            <a:tbl>
              <a:tblPr/>
              <a:tblGrid>
                <a:gridCol w="2454275"/>
                <a:gridCol w="2770188"/>
                <a:gridCol w="2928937"/>
              </a:tblGrid>
              <a:tr h="933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Interviews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Only individual knows what he believes he needs to learn.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 sure employee believes it is in his best interest to be honest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75"/>
          <p:cNvGraphicFramePr>
            <a:graphicFrameLocks noGrp="1"/>
          </p:cNvGraphicFramePr>
          <p:nvPr/>
        </p:nvGraphicFramePr>
        <p:xfrm>
          <a:off x="533400" y="5410200"/>
          <a:ext cx="7848600" cy="838200"/>
        </p:xfrm>
        <a:graphic>
          <a:graphicData uri="http://schemas.openxmlformats.org/drawingml/2006/table">
            <a:tbl>
              <a:tblPr/>
              <a:tblGrid>
                <a:gridCol w="2590800"/>
                <a:gridCol w="2438400"/>
                <a:gridCol w="2819400"/>
              </a:tblGrid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Questionnaires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Same approach as the interview.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Same concerns as the interview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7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7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78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7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7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7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7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7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2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5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95D3F-4EB0-44EA-87ED-4669FE33BB7B}" type="slidenum">
              <a:rPr lang="en-US"/>
              <a:pPr/>
              <a:t>12</a:t>
            </a:fld>
            <a:endParaRPr lang="en-US"/>
          </a:p>
        </p:txBody>
      </p:sp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z="3200" dirty="0" smtClean="0"/>
              <a:t>Data Sources for Person Analysis</a:t>
            </a:r>
            <a:endParaRPr lang="en-US" sz="3200" b="1" dirty="0"/>
          </a:p>
        </p:txBody>
      </p:sp>
      <p:graphicFrame>
        <p:nvGraphicFramePr>
          <p:cNvPr id="118874" name="Group 90"/>
          <p:cNvGraphicFramePr>
            <a:graphicFrameLocks noGrp="1"/>
          </p:cNvGraphicFramePr>
          <p:nvPr/>
        </p:nvGraphicFramePr>
        <p:xfrm>
          <a:off x="762000" y="2042160"/>
          <a:ext cx="7848600" cy="1463040"/>
        </p:xfrm>
        <a:graphic>
          <a:graphicData uri="http://schemas.openxmlformats.org/drawingml/2006/table">
            <a:tbl>
              <a:tblPr/>
              <a:tblGrid>
                <a:gridCol w="2438400"/>
                <a:gridCol w="2590800"/>
                <a:gridCol w="2819400"/>
              </a:tblGrid>
              <a:tr h="1257300">
                <a:tc>
                  <a:txBody>
                    <a:bodyPr/>
                    <a:lstStyle/>
                    <a:p>
                      <a:pPr marL="0" marR="0" lvl="0" indent="0" algn="l" defTabSz="2286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Tests</a:t>
                      </a:r>
                    </a:p>
                    <a:p>
                      <a:pPr marL="0" marR="0" lvl="0" indent="0" algn="l" defTabSz="2286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	a. Job knowledge</a:t>
                      </a:r>
                    </a:p>
                    <a:p>
                      <a:pPr marL="0" marR="0" lvl="0" indent="0" algn="l" defTabSz="2286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	b. Skills</a:t>
                      </a:r>
                    </a:p>
                    <a:p>
                      <a:pPr marL="0" marR="0" lvl="0" indent="0" algn="l" defTabSz="2286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	c. Achievement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Can be tailor-made or standardized.  Care must be taken so that they measure job related qualities.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Care in the development of scoring keys is important and difficult to do if not trained in the process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8853" name="Group 69"/>
          <p:cNvGraphicFramePr>
            <a:graphicFrameLocks noGrp="1"/>
          </p:cNvGraphicFramePr>
          <p:nvPr/>
        </p:nvGraphicFramePr>
        <p:xfrm>
          <a:off x="762000" y="1264920"/>
          <a:ext cx="7848600" cy="640080"/>
        </p:xfrm>
        <a:graphic>
          <a:graphicData uri="http://schemas.openxmlformats.org/drawingml/2006/table">
            <a:tbl>
              <a:tblPr/>
              <a:tblGrid>
                <a:gridCol w="2438400"/>
                <a:gridCol w="2590800"/>
                <a:gridCol w="2819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Sources for Obtaining Data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Training Need           Implication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Remarks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8875" name="Group 91"/>
          <p:cNvGraphicFramePr>
            <a:graphicFrameLocks noGrp="1"/>
          </p:cNvGraphicFramePr>
          <p:nvPr/>
        </p:nvGraphicFramePr>
        <p:xfrm>
          <a:off x="685800" y="3566160"/>
          <a:ext cx="7848600" cy="1463040"/>
        </p:xfrm>
        <a:graphic>
          <a:graphicData uri="http://schemas.openxmlformats.org/drawingml/2006/table">
            <a:tbl>
              <a:tblPr/>
              <a:tblGrid>
                <a:gridCol w="2438400"/>
                <a:gridCol w="2590800"/>
                <a:gridCol w="2819400"/>
              </a:tblGrid>
              <a:tr h="933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Attitude Surveys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On an individual basis, useful in determining morale, motivation, or satisfaction of each employee.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Important to use well developed scales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99"/>
          <p:cNvGraphicFramePr>
            <a:graphicFrameLocks noGrp="1"/>
          </p:cNvGraphicFramePr>
          <p:nvPr/>
        </p:nvGraphicFramePr>
        <p:xfrm>
          <a:off x="762000" y="5126736"/>
          <a:ext cx="7848600" cy="969264"/>
        </p:xfrm>
        <a:graphic>
          <a:graphicData uri="http://schemas.openxmlformats.org/drawingml/2006/table">
            <a:tbl>
              <a:tblPr/>
              <a:tblGrid>
                <a:gridCol w="2286000"/>
                <a:gridCol w="2743200"/>
                <a:gridCol w="2819400"/>
              </a:tblGrid>
              <a:tr h="769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Checklists or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Training Progress charts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Up-to-date listing of each employee’s skills.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Rely on supervisor ratings, see “Performance data or Appraisals”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8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8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8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8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8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8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5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F0A2-7627-430E-864A-C4CB6AC389F3}" type="slidenum">
              <a:rPr lang="en-US"/>
              <a:pPr/>
              <a:t>13</a:t>
            </a:fld>
            <a:endParaRPr lang="en-US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3200" dirty="0"/>
              <a:t>Data Sources for Person </a:t>
            </a:r>
            <a:r>
              <a:rPr lang="en-US" sz="3200" dirty="0" smtClean="0"/>
              <a:t>Analysis</a:t>
            </a:r>
            <a:endParaRPr lang="en-US" sz="3200" dirty="0"/>
          </a:p>
        </p:txBody>
      </p:sp>
      <p:graphicFrame>
        <p:nvGraphicFramePr>
          <p:cNvPr id="119908" name="Group 100"/>
          <p:cNvGraphicFramePr>
            <a:graphicFrameLocks noGrp="1"/>
          </p:cNvGraphicFramePr>
          <p:nvPr/>
        </p:nvGraphicFramePr>
        <p:xfrm>
          <a:off x="762000" y="2057400"/>
          <a:ext cx="784860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2743200"/>
                <a:gridCol w="2819400"/>
              </a:tblGrid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Rating Scales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Care must be taken to ensure objective employee ratings.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Rely on supervisor ratings, see “Performance data or Appraisals”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9880" name="Group 72"/>
          <p:cNvGraphicFramePr>
            <a:graphicFrameLocks noGrp="1"/>
          </p:cNvGraphicFramePr>
          <p:nvPr/>
        </p:nvGraphicFramePr>
        <p:xfrm>
          <a:off x="762000" y="1219200"/>
          <a:ext cx="7848600" cy="640080"/>
        </p:xfrm>
        <a:graphic>
          <a:graphicData uri="http://schemas.openxmlformats.org/drawingml/2006/table">
            <a:tbl>
              <a:tblPr/>
              <a:tblGrid>
                <a:gridCol w="2438400"/>
                <a:gridCol w="2590800"/>
                <a:gridCol w="2819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Sources for Obtaining Data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Training Need Implication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Remarks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9910" name="Group 102"/>
          <p:cNvGraphicFramePr>
            <a:graphicFrameLocks noGrp="1"/>
          </p:cNvGraphicFramePr>
          <p:nvPr/>
        </p:nvGraphicFramePr>
        <p:xfrm>
          <a:off x="685800" y="2971800"/>
          <a:ext cx="7848600" cy="1188720"/>
        </p:xfrm>
        <a:graphic>
          <a:graphicData uri="http://schemas.openxmlformats.org/drawingml/2006/table">
            <a:tbl>
              <a:tblPr/>
              <a:tblGrid>
                <a:gridCol w="2362200"/>
                <a:gridCol w="2667000"/>
                <a:gridCol w="2819400"/>
              </a:tblGrid>
              <a:tr h="906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Critical Incidents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Observe actions critical to successful and unsuccessful performance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Rely on supervisor ratings, see “Performance data or Appraisals”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102"/>
          <p:cNvGraphicFramePr>
            <a:graphicFrameLocks noGrp="1"/>
          </p:cNvGraphicFramePr>
          <p:nvPr/>
        </p:nvGraphicFramePr>
        <p:xfrm>
          <a:off x="685800" y="4191000"/>
          <a:ext cx="8001000" cy="1024128"/>
        </p:xfrm>
        <a:graphic>
          <a:graphicData uri="http://schemas.openxmlformats.org/drawingml/2006/table">
            <a:tbl>
              <a:tblPr/>
              <a:tblGrid>
                <a:gridCol w="2589213"/>
                <a:gridCol w="2592387"/>
                <a:gridCol w="2819400"/>
              </a:tblGrid>
              <a:tr h="769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Diaries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The individual</a:t>
                      </a:r>
                    </a:p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employee records</a:t>
                      </a:r>
                    </a:p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details of his job.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C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May be biased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Group 103"/>
          <p:cNvGraphicFramePr>
            <a:graphicFrameLocks noGrp="1"/>
          </p:cNvGraphicFramePr>
          <p:nvPr/>
        </p:nvGraphicFramePr>
        <p:xfrm>
          <a:off x="609600" y="5212080"/>
          <a:ext cx="8001000" cy="1188720"/>
        </p:xfrm>
        <a:graphic>
          <a:graphicData uri="http://schemas.openxmlformats.org/drawingml/2006/table">
            <a:tbl>
              <a:tblPr/>
              <a:tblGrid>
                <a:gridCol w="2590800"/>
                <a:gridCol w="2743200"/>
                <a:gridCol w="2667000"/>
              </a:tblGrid>
              <a:tr h="933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Devised Situations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Certain knowledge, skills, and attitudes are demonstrated in these techniques.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Useful, but again, care in development of scoring criteria is important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9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9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9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9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9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5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DDBC7-172F-4E76-BA29-21FB6AF6B94F}" type="slidenum">
              <a:rPr lang="en-US"/>
              <a:pPr/>
              <a:t>14</a:t>
            </a:fld>
            <a:endParaRPr lang="en-US"/>
          </a:p>
        </p:txBody>
      </p:sp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Data Sources for Person </a:t>
            </a:r>
            <a:r>
              <a:rPr lang="en-US" sz="3200" dirty="0" smtClean="0"/>
              <a:t>Analysis</a:t>
            </a:r>
            <a:endParaRPr lang="en-US" sz="3200" dirty="0"/>
          </a:p>
        </p:txBody>
      </p:sp>
      <p:graphicFrame>
        <p:nvGraphicFramePr>
          <p:cNvPr id="120936" name="Group 104"/>
          <p:cNvGraphicFramePr>
            <a:graphicFrameLocks noGrp="1"/>
          </p:cNvGraphicFramePr>
          <p:nvPr/>
        </p:nvGraphicFramePr>
        <p:xfrm>
          <a:off x="609600" y="1981200"/>
          <a:ext cx="7848600" cy="914400"/>
        </p:xfrm>
        <a:graphic>
          <a:graphicData uri="http://schemas.openxmlformats.org/drawingml/2006/table">
            <a:tbl>
              <a:tblPr/>
              <a:tblGrid>
                <a:gridCol w="2438400"/>
                <a:gridCol w="2895600"/>
                <a:gridCol w="2514600"/>
              </a:tblGrid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Assessment Centers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Combination of several of the above techniques.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Expensive to develop and operate, these are very good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0900" name="Group 68"/>
          <p:cNvGraphicFramePr>
            <a:graphicFrameLocks noGrp="1"/>
          </p:cNvGraphicFramePr>
          <p:nvPr/>
        </p:nvGraphicFramePr>
        <p:xfrm>
          <a:off x="609600" y="1219200"/>
          <a:ext cx="7848600" cy="640080"/>
        </p:xfrm>
        <a:graphic>
          <a:graphicData uri="http://schemas.openxmlformats.org/drawingml/2006/table">
            <a:tbl>
              <a:tblPr/>
              <a:tblGrid>
                <a:gridCol w="2438400"/>
                <a:gridCol w="2590800"/>
                <a:gridCol w="2819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 Sources for Obtaining Data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Training Need Implication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Remarks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81"/>
          <p:cNvGraphicFramePr>
            <a:graphicFrameLocks noGrp="1"/>
          </p:cNvGraphicFramePr>
          <p:nvPr/>
        </p:nvGraphicFramePr>
        <p:xfrm>
          <a:off x="762000" y="3028950"/>
          <a:ext cx="7848600" cy="933450"/>
        </p:xfrm>
        <a:graphic>
          <a:graphicData uri="http://schemas.openxmlformats.org/drawingml/2006/table">
            <a:tbl>
              <a:tblPr/>
              <a:tblGrid>
                <a:gridCol w="1905000"/>
                <a:gridCol w="3124200"/>
                <a:gridCol w="2819400"/>
              </a:tblGrid>
              <a:tr h="933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Coaching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Similar to interview –</a:t>
                      </a:r>
                    </a:p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one-to-one.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Must choose coaches carefully and train to be most effective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Group 84"/>
          <p:cNvGraphicFramePr>
            <a:graphicFrameLocks noGrp="1"/>
          </p:cNvGraphicFramePr>
          <p:nvPr/>
        </p:nvGraphicFramePr>
        <p:xfrm>
          <a:off x="685800" y="4038600"/>
          <a:ext cx="7848600" cy="1463040"/>
        </p:xfrm>
        <a:graphic>
          <a:graphicData uri="http://schemas.openxmlformats.org/drawingml/2006/table">
            <a:tbl>
              <a:tblPr/>
              <a:tblGrid>
                <a:gridCol w="1905000"/>
                <a:gridCol w="3200400"/>
                <a:gridCol w="2743200"/>
              </a:tblGrid>
              <a:tr h="769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MBO or Work Planning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Provides actual performance data on a recurring basis related to organizational  and group or individually negotiated standards.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Good process when implemented properly, and Review Systems are the support of top management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0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0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0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0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Developmental Needs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An effective person analysis should also determine future developmental needs for:</a:t>
            </a:r>
          </a:p>
          <a:p>
            <a:pPr lvl="1"/>
            <a:r>
              <a:rPr lang="en-US" dirty="0" smtClean="0"/>
              <a:t>Maintaining and increasing the KSAs of employees</a:t>
            </a:r>
          </a:p>
          <a:p>
            <a:pPr lvl="1"/>
            <a:r>
              <a:rPr lang="en-US" dirty="0" smtClean="0"/>
              <a:t>Career development by preparing the employee for future jobs</a:t>
            </a:r>
          </a:p>
          <a:p>
            <a:r>
              <a:rPr lang="en-US" dirty="0" smtClean="0"/>
              <a:t>Data on developmental needs can be sought from:</a:t>
            </a:r>
          </a:p>
          <a:p>
            <a:pPr lvl="1"/>
            <a:r>
              <a:rPr lang="en-US" dirty="0" smtClean="0"/>
              <a:t>Periodic performance evaluation</a:t>
            </a:r>
          </a:p>
          <a:p>
            <a:pPr lvl="1"/>
            <a:r>
              <a:rPr lang="en-US" dirty="0" smtClean="0"/>
              <a:t>Skills inventory</a:t>
            </a:r>
          </a:p>
          <a:p>
            <a:pPr lvl="1"/>
            <a:r>
              <a:rPr lang="en-US" dirty="0" smtClean="0"/>
              <a:t>Human resource information system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5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73E9E-E8C1-4C66-A081-B66495B0E4AB}" type="slidenum">
              <a:rPr lang="en-US"/>
              <a:pPr/>
              <a:t>16</a:t>
            </a:fld>
            <a:endParaRPr lang="en-US"/>
          </a:p>
        </p:txBody>
      </p:sp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93037" cy="1143000"/>
          </a:xfrm>
        </p:spPr>
        <p:txBody>
          <a:bodyPr/>
          <a:lstStyle/>
          <a:p>
            <a:r>
              <a:rPr lang="en-US" sz="2800" dirty="0"/>
              <a:t>Model of Process When Performance Discrepancy Is </a:t>
            </a:r>
            <a:r>
              <a:rPr lang="en-US" sz="2800" dirty="0" smtClean="0"/>
              <a:t>Identified</a:t>
            </a:r>
            <a:endParaRPr lang="en-US" sz="2800" dirty="0"/>
          </a:p>
        </p:txBody>
      </p:sp>
      <p:grpSp>
        <p:nvGrpSpPr>
          <p:cNvPr id="2" name="Group 236"/>
          <p:cNvGrpSpPr>
            <a:grpSpLocks/>
          </p:cNvGrpSpPr>
          <p:nvPr/>
        </p:nvGrpSpPr>
        <p:grpSpPr bwMode="auto">
          <a:xfrm>
            <a:off x="3810000" y="2819400"/>
            <a:ext cx="1701800" cy="735013"/>
            <a:chOff x="2400" y="1872"/>
            <a:chExt cx="1072" cy="463"/>
          </a:xfrm>
        </p:grpSpPr>
        <p:sp>
          <p:nvSpPr>
            <p:cNvPr id="95342" name="Line 110"/>
            <p:cNvSpPr>
              <a:spLocks noChangeShapeType="1"/>
            </p:cNvSpPr>
            <p:nvPr/>
          </p:nvSpPr>
          <p:spPr bwMode="auto">
            <a:xfrm>
              <a:off x="2976" y="2067"/>
              <a:ext cx="0" cy="11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408" name="Rectangle 176"/>
            <p:cNvSpPr>
              <a:spLocks noChangeArrowheads="1"/>
            </p:cNvSpPr>
            <p:nvPr/>
          </p:nvSpPr>
          <p:spPr bwMode="auto">
            <a:xfrm>
              <a:off x="2832" y="2181"/>
              <a:ext cx="25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YES</a:t>
              </a:r>
              <a:endParaRPr lang="en-US" sz="1600"/>
            </a:p>
          </p:txBody>
        </p:sp>
        <p:sp>
          <p:nvSpPr>
            <p:cNvPr id="95411" name="Rectangle 179"/>
            <p:cNvSpPr>
              <a:spLocks noChangeArrowheads="1"/>
            </p:cNvSpPr>
            <p:nvPr/>
          </p:nvSpPr>
          <p:spPr bwMode="auto">
            <a:xfrm>
              <a:off x="2400" y="1872"/>
              <a:ext cx="10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Arial" charset="0"/>
                </a:rPr>
                <a:t>Is it worth fixing?</a:t>
              </a:r>
              <a:endParaRPr lang="en-US" sz="1800" dirty="0"/>
            </a:p>
          </p:txBody>
        </p:sp>
      </p:grpSp>
      <p:sp>
        <p:nvSpPr>
          <p:cNvPr id="95364" name="Rectangle 132"/>
          <p:cNvSpPr>
            <a:spLocks noChangeArrowheads="1"/>
          </p:cNvSpPr>
          <p:nvPr/>
        </p:nvSpPr>
        <p:spPr bwMode="auto">
          <a:xfrm>
            <a:off x="1987550" y="4254500"/>
            <a:ext cx="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endParaRPr lang="en-US" sz="1600"/>
          </a:p>
        </p:txBody>
      </p:sp>
      <p:grpSp>
        <p:nvGrpSpPr>
          <p:cNvPr id="3" name="Group 234"/>
          <p:cNvGrpSpPr>
            <a:grpSpLocks/>
          </p:cNvGrpSpPr>
          <p:nvPr/>
        </p:nvGrpSpPr>
        <p:grpSpPr bwMode="auto">
          <a:xfrm>
            <a:off x="3352800" y="1676400"/>
            <a:ext cx="2921000" cy="565150"/>
            <a:chOff x="2112" y="1152"/>
            <a:chExt cx="1840" cy="356"/>
          </a:xfrm>
        </p:grpSpPr>
        <p:sp>
          <p:nvSpPr>
            <p:cNvPr id="95417" name="Rectangle 185"/>
            <p:cNvSpPr>
              <a:spLocks noChangeArrowheads="1"/>
            </p:cNvSpPr>
            <p:nvPr/>
          </p:nvSpPr>
          <p:spPr bwMode="auto">
            <a:xfrm>
              <a:off x="2112" y="1152"/>
              <a:ext cx="18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 charset="0"/>
                </a:rPr>
                <a:t>Performance Discrepancy</a:t>
              </a:r>
            </a:p>
          </p:txBody>
        </p:sp>
        <p:sp>
          <p:nvSpPr>
            <p:cNvPr id="95445" name="Line 213"/>
            <p:cNvSpPr>
              <a:spLocks noChangeShapeType="1"/>
            </p:cNvSpPr>
            <p:nvPr/>
          </p:nvSpPr>
          <p:spPr bwMode="auto">
            <a:xfrm>
              <a:off x="2976" y="1344"/>
              <a:ext cx="1" cy="1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35"/>
          <p:cNvGrpSpPr>
            <a:grpSpLocks/>
          </p:cNvGrpSpPr>
          <p:nvPr/>
        </p:nvGrpSpPr>
        <p:grpSpPr bwMode="auto">
          <a:xfrm>
            <a:off x="4486275" y="2286000"/>
            <a:ext cx="457200" cy="488950"/>
            <a:chOff x="2826" y="1516"/>
            <a:chExt cx="288" cy="308"/>
          </a:xfrm>
        </p:grpSpPr>
        <p:sp>
          <p:nvSpPr>
            <p:cNvPr id="95414" name="Rectangle 182"/>
            <p:cNvSpPr>
              <a:spLocks noChangeArrowheads="1"/>
            </p:cNvSpPr>
            <p:nvPr/>
          </p:nvSpPr>
          <p:spPr bwMode="auto">
            <a:xfrm>
              <a:off x="2826" y="1516"/>
              <a:ext cx="28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Arial" charset="0"/>
                </a:rPr>
                <a:t>YES</a:t>
              </a:r>
              <a:endParaRPr lang="en-US" sz="1800" dirty="0"/>
            </a:p>
          </p:txBody>
        </p:sp>
        <p:sp>
          <p:nvSpPr>
            <p:cNvPr id="95446" name="Line 214"/>
            <p:cNvSpPr>
              <a:spLocks noChangeShapeType="1"/>
            </p:cNvSpPr>
            <p:nvPr/>
          </p:nvSpPr>
          <p:spPr bwMode="auto">
            <a:xfrm>
              <a:off x="2976" y="1728"/>
              <a:ext cx="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38"/>
          <p:cNvGrpSpPr>
            <a:grpSpLocks/>
          </p:cNvGrpSpPr>
          <p:nvPr/>
        </p:nvGrpSpPr>
        <p:grpSpPr bwMode="auto">
          <a:xfrm>
            <a:off x="1752600" y="3657600"/>
            <a:ext cx="5867400" cy="825500"/>
            <a:chOff x="1104" y="2400"/>
            <a:chExt cx="3696" cy="520"/>
          </a:xfrm>
        </p:grpSpPr>
        <p:sp>
          <p:nvSpPr>
            <p:cNvPr id="95344" name="Line 112"/>
            <p:cNvSpPr>
              <a:spLocks noChangeShapeType="1"/>
            </p:cNvSpPr>
            <p:nvPr/>
          </p:nvSpPr>
          <p:spPr bwMode="auto">
            <a:xfrm>
              <a:off x="1547" y="2400"/>
              <a:ext cx="1" cy="8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345" name="Line 113"/>
            <p:cNvSpPr>
              <a:spLocks noChangeShapeType="1"/>
            </p:cNvSpPr>
            <p:nvPr/>
          </p:nvSpPr>
          <p:spPr bwMode="auto">
            <a:xfrm>
              <a:off x="2452" y="2400"/>
              <a:ext cx="1" cy="8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346" name="Line 114"/>
            <p:cNvSpPr>
              <a:spLocks noChangeShapeType="1"/>
            </p:cNvSpPr>
            <p:nvPr/>
          </p:nvSpPr>
          <p:spPr bwMode="auto">
            <a:xfrm>
              <a:off x="3356" y="2400"/>
              <a:ext cx="1" cy="8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347" name="Line 115"/>
            <p:cNvSpPr>
              <a:spLocks noChangeShapeType="1"/>
            </p:cNvSpPr>
            <p:nvPr/>
          </p:nvSpPr>
          <p:spPr bwMode="auto">
            <a:xfrm>
              <a:off x="4261" y="2400"/>
              <a:ext cx="1" cy="8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363" name="Rectangle 131"/>
            <p:cNvSpPr>
              <a:spLocks noChangeArrowheads="1"/>
            </p:cNvSpPr>
            <p:nvPr/>
          </p:nvSpPr>
          <p:spPr bwMode="auto">
            <a:xfrm>
              <a:off x="1248" y="2544"/>
              <a:ext cx="589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KSA</a:t>
              </a:r>
            </a:p>
            <a:p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Deficiency</a:t>
              </a:r>
              <a:endParaRPr lang="en-US" sz="1600" dirty="0"/>
            </a:p>
          </p:txBody>
        </p:sp>
        <p:sp>
          <p:nvSpPr>
            <p:cNvPr id="95365" name="Rectangle 133"/>
            <p:cNvSpPr>
              <a:spLocks noChangeArrowheads="1"/>
            </p:cNvSpPr>
            <p:nvPr/>
          </p:nvSpPr>
          <p:spPr bwMode="auto">
            <a:xfrm>
              <a:off x="1104" y="2482"/>
              <a:ext cx="806" cy="438"/>
            </a:xfrm>
            <a:prstGeom prst="rect">
              <a:avLst/>
            </a:prstGeom>
            <a:noFill/>
            <a:ln w="12700">
              <a:solidFill>
                <a:srgbClr val="1C1C1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376" name="Rectangle 144"/>
            <p:cNvSpPr>
              <a:spLocks noChangeArrowheads="1"/>
            </p:cNvSpPr>
            <p:nvPr/>
          </p:nvSpPr>
          <p:spPr bwMode="auto">
            <a:xfrm>
              <a:off x="2016" y="2496"/>
              <a:ext cx="864" cy="4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Reward/ Punishment Incongruence</a:t>
              </a:r>
              <a:endParaRPr lang="en-US" sz="1600"/>
            </a:p>
          </p:txBody>
        </p:sp>
        <p:sp>
          <p:nvSpPr>
            <p:cNvPr id="95379" name="Rectangle 147"/>
            <p:cNvSpPr>
              <a:spLocks noChangeArrowheads="1"/>
            </p:cNvSpPr>
            <p:nvPr/>
          </p:nvSpPr>
          <p:spPr bwMode="auto">
            <a:xfrm>
              <a:off x="1968" y="2482"/>
              <a:ext cx="912" cy="438"/>
            </a:xfrm>
            <a:prstGeom prst="rect">
              <a:avLst/>
            </a:prstGeom>
            <a:noFill/>
            <a:ln w="12700">
              <a:solidFill>
                <a:srgbClr val="1C1C1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391" name="Rectangle 159"/>
            <p:cNvSpPr>
              <a:spLocks noChangeArrowheads="1"/>
            </p:cNvSpPr>
            <p:nvPr/>
          </p:nvSpPr>
          <p:spPr bwMode="auto">
            <a:xfrm>
              <a:off x="3080" y="2556"/>
              <a:ext cx="64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Inadequate</a:t>
              </a:r>
              <a:endParaRPr lang="en-US" sz="1600"/>
            </a:p>
          </p:txBody>
        </p:sp>
        <p:sp>
          <p:nvSpPr>
            <p:cNvPr id="95392" name="Rectangle 160"/>
            <p:cNvSpPr>
              <a:spLocks noChangeArrowheads="1"/>
            </p:cNvSpPr>
            <p:nvPr/>
          </p:nvSpPr>
          <p:spPr bwMode="auto">
            <a:xfrm>
              <a:off x="3113" y="2680"/>
              <a:ext cx="56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Feedback</a:t>
              </a:r>
              <a:endParaRPr lang="en-US" sz="1600"/>
            </a:p>
          </p:txBody>
        </p:sp>
        <p:sp>
          <p:nvSpPr>
            <p:cNvPr id="95393" name="Rectangle 161"/>
            <p:cNvSpPr>
              <a:spLocks noChangeArrowheads="1"/>
            </p:cNvSpPr>
            <p:nvPr/>
          </p:nvSpPr>
          <p:spPr bwMode="auto">
            <a:xfrm>
              <a:off x="2953" y="2482"/>
              <a:ext cx="806" cy="438"/>
            </a:xfrm>
            <a:prstGeom prst="rect">
              <a:avLst/>
            </a:prstGeom>
            <a:noFill/>
            <a:ln w="12700">
              <a:solidFill>
                <a:srgbClr val="1C1C1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404" name="Rectangle 172"/>
            <p:cNvSpPr>
              <a:spLocks noChangeArrowheads="1"/>
            </p:cNvSpPr>
            <p:nvPr/>
          </p:nvSpPr>
          <p:spPr bwMode="auto">
            <a:xfrm>
              <a:off x="3996" y="2556"/>
              <a:ext cx="70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Obstacles in</a:t>
              </a:r>
              <a:endParaRPr lang="en-US" sz="1600"/>
            </a:p>
          </p:txBody>
        </p:sp>
        <p:sp>
          <p:nvSpPr>
            <p:cNvPr id="95405" name="Rectangle 173"/>
            <p:cNvSpPr>
              <a:spLocks noChangeArrowheads="1"/>
            </p:cNvSpPr>
            <p:nvPr/>
          </p:nvSpPr>
          <p:spPr bwMode="auto">
            <a:xfrm>
              <a:off x="4025" y="2680"/>
              <a:ext cx="64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the System</a:t>
              </a:r>
              <a:endParaRPr lang="en-US" sz="1600"/>
            </a:p>
          </p:txBody>
        </p:sp>
        <p:sp>
          <p:nvSpPr>
            <p:cNvPr id="95406" name="Rectangle 174"/>
            <p:cNvSpPr>
              <a:spLocks noChangeArrowheads="1"/>
            </p:cNvSpPr>
            <p:nvPr/>
          </p:nvSpPr>
          <p:spPr bwMode="auto">
            <a:xfrm>
              <a:off x="3898" y="2482"/>
              <a:ext cx="902" cy="438"/>
            </a:xfrm>
            <a:prstGeom prst="rect">
              <a:avLst/>
            </a:prstGeom>
            <a:noFill/>
            <a:ln w="12700">
              <a:solidFill>
                <a:srgbClr val="1C1C1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421" name="Freeform 189"/>
            <p:cNvSpPr>
              <a:spLocks/>
            </p:cNvSpPr>
            <p:nvPr/>
          </p:nvSpPr>
          <p:spPr bwMode="auto">
            <a:xfrm>
              <a:off x="1518" y="2420"/>
              <a:ext cx="56" cy="65"/>
            </a:xfrm>
            <a:custGeom>
              <a:avLst/>
              <a:gdLst/>
              <a:ahLst/>
              <a:cxnLst>
                <a:cxn ang="0">
                  <a:pos x="70" y="163"/>
                </a:cxn>
                <a:cxn ang="0">
                  <a:pos x="0" y="0"/>
                </a:cxn>
                <a:cxn ang="0">
                  <a:pos x="70" y="35"/>
                </a:cxn>
                <a:cxn ang="0">
                  <a:pos x="140" y="0"/>
                </a:cxn>
                <a:cxn ang="0">
                  <a:pos x="70" y="163"/>
                </a:cxn>
              </a:cxnLst>
              <a:rect l="0" t="0" r="r" b="b"/>
              <a:pathLst>
                <a:path w="140" h="163">
                  <a:moveTo>
                    <a:pt x="70" y="163"/>
                  </a:moveTo>
                  <a:lnTo>
                    <a:pt x="0" y="0"/>
                  </a:lnTo>
                  <a:lnTo>
                    <a:pt x="70" y="35"/>
                  </a:lnTo>
                  <a:lnTo>
                    <a:pt x="140" y="0"/>
                  </a:lnTo>
                  <a:lnTo>
                    <a:pt x="70" y="1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422" name="Freeform 190"/>
            <p:cNvSpPr>
              <a:spLocks/>
            </p:cNvSpPr>
            <p:nvPr/>
          </p:nvSpPr>
          <p:spPr bwMode="auto">
            <a:xfrm>
              <a:off x="2428" y="2420"/>
              <a:ext cx="56" cy="65"/>
            </a:xfrm>
            <a:custGeom>
              <a:avLst/>
              <a:gdLst/>
              <a:ahLst/>
              <a:cxnLst>
                <a:cxn ang="0">
                  <a:pos x="70" y="163"/>
                </a:cxn>
                <a:cxn ang="0">
                  <a:pos x="0" y="0"/>
                </a:cxn>
                <a:cxn ang="0">
                  <a:pos x="70" y="35"/>
                </a:cxn>
                <a:cxn ang="0">
                  <a:pos x="140" y="0"/>
                </a:cxn>
                <a:cxn ang="0">
                  <a:pos x="70" y="163"/>
                </a:cxn>
              </a:cxnLst>
              <a:rect l="0" t="0" r="r" b="b"/>
              <a:pathLst>
                <a:path w="140" h="163">
                  <a:moveTo>
                    <a:pt x="70" y="163"/>
                  </a:moveTo>
                  <a:lnTo>
                    <a:pt x="0" y="0"/>
                  </a:lnTo>
                  <a:lnTo>
                    <a:pt x="70" y="35"/>
                  </a:lnTo>
                  <a:lnTo>
                    <a:pt x="140" y="0"/>
                  </a:lnTo>
                  <a:lnTo>
                    <a:pt x="70" y="1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423" name="Freeform 191"/>
            <p:cNvSpPr>
              <a:spLocks/>
            </p:cNvSpPr>
            <p:nvPr/>
          </p:nvSpPr>
          <p:spPr bwMode="auto">
            <a:xfrm>
              <a:off x="3324" y="2419"/>
              <a:ext cx="56" cy="65"/>
            </a:xfrm>
            <a:custGeom>
              <a:avLst/>
              <a:gdLst/>
              <a:ahLst/>
              <a:cxnLst>
                <a:cxn ang="0">
                  <a:pos x="70" y="163"/>
                </a:cxn>
                <a:cxn ang="0">
                  <a:pos x="0" y="0"/>
                </a:cxn>
                <a:cxn ang="0">
                  <a:pos x="70" y="35"/>
                </a:cxn>
                <a:cxn ang="0">
                  <a:pos x="140" y="0"/>
                </a:cxn>
                <a:cxn ang="0">
                  <a:pos x="70" y="163"/>
                </a:cxn>
              </a:cxnLst>
              <a:rect l="0" t="0" r="r" b="b"/>
              <a:pathLst>
                <a:path w="140" h="163">
                  <a:moveTo>
                    <a:pt x="70" y="163"/>
                  </a:moveTo>
                  <a:lnTo>
                    <a:pt x="0" y="0"/>
                  </a:lnTo>
                  <a:lnTo>
                    <a:pt x="70" y="35"/>
                  </a:lnTo>
                  <a:lnTo>
                    <a:pt x="140" y="0"/>
                  </a:lnTo>
                  <a:lnTo>
                    <a:pt x="70" y="1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424" name="Freeform 192"/>
            <p:cNvSpPr>
              <a:spLocks/>
            </p:cNvSpPr>
            <p:nvPr/>
          </p:nvSpPr>
          <p:spPr bwMode="auto">
            <a:xfrm>
              <a:off x="4234" y="2419"/>
              <a:ext cx="56" cy="65"/>
            </a:xfrm>
            <a:custGeom>
              <a:avLst/>
              <a:gdLst/>
              <a:ahLst/>
              <a:cxnLst>
                <a:cxn ang="0">
                  <a:pos x="70" y="163"/>
                </a:cxn>
                <a:cxn ang="0">
                  <a:pos x="0" y="0"/>
                </a:cxn>
                <a:cxn ang="0">
                  <a:pos x="70" y="35"/>
                </a:cxn>
                <a:cxn ang="0">
                  <a:pos x="140" y="0"/>
                </a:cxn>
                <a:cxn ang="0">
                  <a:pos x="70" y="163"/>
                </a:cxn>
              </a:cxnLst>
              <a:rect l="0" t="0" r="r" b="b"/>
              <a:pathLst>
                <a:path w="140" h="163">
                  <a:moveTo>
                    <a:pt x="70" y="163"/>
                  </a:moveTo>
                  <a:lnTo>
                    <a:pt x="0" y="0"/>
                  </a:lnTo>
                  <a:lnTo>
                    <a:pt x="70" y="35"/>
                  </a:lnTo>
                  <a:lnTo>
                    <a:pt x="140" y="0"/>
                  </a:lnTo>
                  <a:lnTo>
                    <a:pt x="70" y="1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464" name="Line 232"/>
            <p:cNvSpPr>
              <a:spLocks noChangeShapeType="1"/>
            </p:cNvSpPr>
            <p:nvPr/>
          </p:nvSpPr>
          <p:spPr bwMode="auto">
            <a:xfrm>
              <a:off x="1544" y="2400"/>
              <a:ext cx="27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241"/>
          <p:cNvGrpSpPr>
            <a:grpSpLocks/>
          </p:cNvGrpSpPr>
          <p:nvPr/>
        </p:nvGrpSpPr>
        <p:grpSpPr bwMode="auto">
          <a:xfrm>
            <a:off x="1371600" y="4495800"/>
            <a:ext cx="6248400" cy="1600200"/>
            <a:chOff x="864" y="2928"/>
            <a:chExt cx="3936" cy="1008"/>
          </a:xfrm>
        </p:grpSpPr>
        <p:sp>
          <p:nvSpPr>
            <p:cNvPr id="95444" name="Line 212"/>
            <p:cNvSpPr>
              <a:spLocks noChangeShapeType="1"/>
            </p:cNvSpPr>
            <p:nvPr/>
          </p:nvSpPr>
          <p:spPr bwMode="auto">
            <a:xfrm flipH="1">
              <a:off x="4368" y="2928"/>
              <a:ext cx="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" name="Group 240"/>
            <p:cNvGrpSpPr>
              <a:grpSpLocks/>
            </p:cNvGrpSpPr>
            <p:nvPr/>
          </p:nvGrpSpPr>
          <p:grpSpPr bwMode="auto">
            <a:xfrm>
              <a:off x="864" y="2928"/>
              <a:ext cx="3936" cy="1008"/>
              <a:chOff x="864" y="2928"/>
              <a:chExt cx="3936" cy="1008"/>
            </a:xfrm>
          </p:grpSpPr>
          <p:sp>
            <p:nvSpPr>
              <p:cNvPr id="95443" name="Line 211"/>
              <p:cNvSpPr>
                <a:spLocks noChangeShapeType="1"/>
              </p:cNvSpPr>
              <p:nvPr/>
            </p:nvSpPr>
            <p:spPr bwMode="auto">
              <a:xfrm flipH="1">
                <a:off x="3408" y="2928"/>
                <a:ext cx="4" cy="9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8" name="Group 239"/>
              <p:cNvGrpSpPr>
                <a:grpSpLocks/>
              </p:cNvGrpSpPr>
              <p:nvPr/>
            </p:nvGrpSpPr>
            <p:grpSpPr bwMode="auto">
              <a:xfrm>
                <a:off x="864" y="2928"/>
                <a:ext cx="3936" cy="1008"/>
                <a:chOff x="864" y="2928"/>
                <a:chExt cx="3936" cy="1008"/>
              </a:xfrm>
            </p:grpSpPr>
            <p:grpSp>
              <p:nvGrpSpPr>
                <p:cNvPr id="9" name="Group 231"/>
                <p:cNvGrpSpPr>
                  <a:grpSpLocks/>
                </p:cNvGrpSpPr>
                <p:nvPr/>
              </p:nvGrpSpPr>
              <p:grpSpPr bwMode="auto">
                <a:xfrm>
                  <a:off x="864" y="2928"/>
                  <a:ext cx="3936" cy="1008"/>
                  <a:chOff x="864" y="2928"/>
                  <a:chExt cx="3936" cy="1008"/>
                </a:xfrm>
              </p:grpSpPr>
              <p:sp>
                <p:nvSpPr>
                  <p:cNvPr id="95352" name="Line 120"/>
                  <p:cNvSpPr>
                    <a:spLocks noChangeShapeType="1"/>
                  </p:cNvSpPr>
                  <p:nvPr/>
                </p:nvSpPr>
                <p:spPr bwMode="auto">
                  <a:xfrm>
                    <a:off x="1488" y="2928"/>
                    <a:ext cx="0" cy="9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5355" name="Rectangle 123"/>
                  <p:cNvSpPr>
                    <a:spLocks noChangeArrowheads="1"/>
                  </p:cNvSpPr>
                  <p:nvPr/>
                </p:nvSpPr>
                <p:spPr bwMode="auto">
                  <a:xfrm>
                    <a:off x="1008" y="3456"/>
                    <a:ext cx="816" cy="46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0" tIns="0" rIns="0" bIns="0">
                    <a:spAutoFit/>
                  </a:bodyPr>
                  <a:lstStyle/>
                  <a:p>
                    <a:pPr algn="l"/>
                    <a:r>
                      <a:rPr lang="en-US" sz="1600">
                        <a:solidFill>
                          <a:srgbClr val="000000"/>
                        </a:solidFill>
                        <a:latin typeface="Arial" charset="0"/>
                      </a:rPr>
                      <a:t>Choose Appropriate Remedy</a:t>
                    </a:r>
                    <a:endParaRPr lang="en-US" sz="1600"/>
                  </a:p>
                </p:txBody>
              </p:sp>
              <p:sp>
                <p:nvSpPr>
                  <p:cNvPr id="95358" name="Rectangle 126"/>
                  <p:cNvSpPr>
                    <a:spLocks noChangeArrowheads="1"/>
                  </p:cNvSpPr>
                  <p:nvPr/>
                </p:nvSpPr>
                <p:spPr bwMode="auto">
                  <a:xfrm>
                    <a:off x="864" y="3360"/>
                    <a:ext cx="902" cy="576"/>
                  </a:xfrm>
                  <a:prstGeom prst="rect">
                    <a:avLst/>
                  </a:prstGeom>
                  <a:noFill/>
                  <a:ln w="12700">
                    <a:solidFill>
                      <a:srgbClr val="1C1C1C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5360" name="Rectangle 128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3024"/>
                    <a:ext cx="240" cy="1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sz="1500">
                        <a:solidFill>
                          <a:srgbClr val="000000"/>
                        </a:solidFill>
                        <a:latin typeface="Arial" charset="0"/>
                      </a:rPr>
                      <a:t>YES</a:t>
                    </a:r>
                    <a:endParaRPr lang="en-US" sz="2800"/>
                  </a:p>
                </p:txBody>
              </p:sp>
              <p:sp>
                <p:nvSpPr>
                  <p:cNvPr id="95366" name="Line 13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44" y="2928"/>
                    <a:ext cx="4" cy="9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5369" name="Rectangle 137"/>
                  <p:cNvSpPr>
                    <a:spLocks noChangeArrowheads="1"/>
                  </p:cNvSpPr>
                  <p:nvPr/>
                </p:nvSpPr>
                <p:spPr bwMode="auto">
                  <a:xfrm>
                    <a:off x="2064" y="3504"/>
                    <a:ext cx="809" cy="30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sz="1600" dirty="0">
                        <a:solidFill>
                          <a:srgbClr val="000000"/>
                        </a:solidFill>
                        <a:latin typeface="Arial" charset="0"/>
                      </a:rPr>
                      <a:t>Change</a:t>
                    </a:r>
                  </a:p>
                  <a:p>
                    <a:pPr algn="l"/>
                    <a:r>
                      <a:rPr lang="en-US" sz="1600" dirty="0">
                        <a:solidFill>
                          <a:srgbClr val="000000"/>
                        </a:solidFill>
                        <a:latin typeface="Arial" charset="0"/>
                      </a:rPr>
                      <a:t>Contingencies</a:t>
                    </a:r>
                  </a:p>
                </p:txBody>
              </p:sp>
              <p:sp>
                <p:nvSpPr>
                  <p:cNvPr id="95371" name="Rectangle 139"/>
                  <p:cNvSpPr>
                    <a:spLocks noChangeArrowheads="1"/>
                  </p:cNvSpPr>
                  <p:nvPr/>
                </p:nvSpPr>
                <p:spPr bwMode="auto">
                  <a:xfrm>
                    <a:off x="1968" y="3360"/>
                    <a:ext cx="983" cy="571"/>
                  </a:xfrm>
                  <a:prstGeom prst="rect">
                    <a:avLst/>
                  </a:prstGeom>
                  <a:noFill/>
                  <a:ln w="12700">
                    <a:solidFill>
                      <a:srgbClr val="1C1C1C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5373" name="Rectangle 141"/>
                  <p:cNvSpPr>
                    <a:spLocks noChangeArrowheads="1"/>
                  </p:cNvSpPr>
                  <p:nvPr/>
                </p:nvSpPr>
                <p:spPr bwMode="auto">
                  <a:xfrm>
                    <a:off x="2448" y="3024"/>
                    <a:ext cx="240" cy="1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sz="1500">
                        <a:solidFill>
                          <a:srgbClr val="000000"/>
                        </a:solidFill>
                        <a:latin typeface="Arial" charset="0"/>
                      </a:rPr>
                      <a:t>YES</a:t>
                    </a:r>
                    <a:endParaRPr lang="en-US" sz="2800"/>
                  </a:p>
                </p:txBody>
              </p:sp>
              <p:sp>
                <p:nvSpPr>
                  <p:cNvPr id="95384" name="Rectangle 152"/>
                  <p:cNvSpPr>
                    <a:spLocks noChangeArrowheads="1"/>
                  </p:cNvSpPr>
                  <p:nvPr/>
                </p:nvSpPr>
                <p:spPr bwMode="auto">
                  <a:xfrm>
                    <a:off x="3072" y="3408"/>
                    <a:ext cx="720" cy="46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0" tIns="0" rIns="0" bIns="0">
                    <a:spAutoFit/>
                  </a:bodyPr>
                  <a:lstStyle/>
                  <a:p>
                    <a:r>
                      <a:rPr lang="en-US" sz="1600" dirty="0">
                        <a:solidFill>
                          <a:srgbClr val="000000"/>
                        </a:solidFill>
                        <a:latin typeface="Arial" charset="0"/>
                      </a:rPr>
                      <a:t>Provide Proper Feedback</a:t>
                    </a:r>
                    <a:endParaRPr lang="en-US" sz="1600" dirty="0"/>
                  </a:p>
                </p:txBody>
              </p:sp>
              <p:sp>
                <p:nvSpPr>
                  <p:cNvPr id="95386" name="Rectangle 154"/>
                  <p:cNvSpPr>
                    <a:spLocks noChangeArrowheads="1"/>
                  </p:cNvSpPr>
                  <p:nvPr/>
                </p:nvSpPr>
                <p:spPr bwMode="auto">
                  <a:xfrm>
                    <a:off x="3049" y="3360"/>
                    <a:ext cx="806" cy="571"/>
                  </a:xfrm>
                  <a:prstGeom prst="rect">
                    <a:avLst/>
                  </a:prstGeom>
                  <a:noFill/>
                  <a:ln w="12700">
                    <a:solidFill>
                      <a:srgbClr val="1C1C1C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5388" name="Rectangle 156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3024"/>
                    <a:ext cx="240" cy="1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sz="1500">
                        <a:solidFill>
                          <a:srgbClr val="000000"/>
                        </a:solidFill>
                        <a:latin typeface="Arial" charset="0"/>
                      </a:rPr>
                      <a:t>YES</a:t>
                    </a:r>
                    <a:endParaRPr lang="en-US" sz="2800"/>
                  </a:p>
                </p:txBody>
              </p:sp>
              <p:sp>
                <p:nvSpPr>
                  <p:cNvPr id="95397" name="Rectangle 165"/>
                  <p:cNvSpPr>
                    <a:spLocks noChangeArrowheads="1"/>
                  </p:cNvSpPr>
                  <p:nvPr/>
                </p:nvSpPr>
                <p:spPr bwMode="auto">
                  <a:xfrm>
                    <a:off x="4128" y="3408"/>
                    <a:ext cx="569" cy="46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0" tIns="0" rIns="0" bIns="0">
                    <a:spAutoFit/>
                  </a:bodyPr>
                  <a:lstStyle/>
                  <a:p>
                    <a:pPr algn="l"/>
                    <a:r>
                      <a:rPr lang="en-US" sz="1600">
                        <a:solidFill>
                          <a:srgbClr val="000000"/>
                        </a:solidFill>
                        <a:latin typeface="Arial" charset="0"/>
                      </a:rPr>
                      <a:t>Remove</a:t>
                    </a:r>
                  </a:p>
                  <a:p>
                    <a:pPr algn="l"/>
                    <a:r>
                      <a:rPr lang="en-US" sz="1600">
                        <a:solidFill>
                          <a:srgbClr val="000000"/>
                        </a:solidFill>
                        <a:latin typeface="Arial" charset="0"/>
                      </a:rPr>
                      <a:t>Obstacles</a:t>
                    </a:r>
                    <a:endParaRPr lang="en-US" sz="1600"/>
                  </a:p>
                  <a:p>
                    <a:pPr algn="l"/>
                    <a:endParaRPr lang="en-US" sz="1600"/>
                  </a:p>
                </p:txBody>
              </p:sp>
              <p:sp>
                <p:nvSpPr>
                  <p:cNvPr id="95399" name="Rectangle 167"/>
                  <p:cNvSpPr>
                    <a:spLocks noChangeArrowheads="1"/>
                  </p:cNvSpPr>
                  <p:nvPr/>
                </p:nvSpPr>
                <p:spPr bwMode="auto">
                  <a:xfrm>
                    <a:off x="3994" y="3360"/>
                    <a:ext cx="806" cy="571"/>
                  </a:xfrm>
                  <a:prstGeom prst="rect">
                    <a:avLst/>
                  </a:prstGeom>
                  <a:noFill/>
                  <a:ln w="12700">
                    <a:solidFill>
                      <a:srgbClr val="1C1C1C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5401" name="Rectangle 169"/>
                  <p:cNvSpPr>
                    <a:spLocks noChangeArrowheads="1"/>
                  </p:cNvSpPr>
                  <p:nvPr/>
                </p:nvSpPr>
                <p:spPr bwMode="auto">
                  <a:xfrm>
                    <a:off x="4224" y="3024"/>
                    <a:ext cx="240" cy="14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sz="1500">
                        <a:solidFill>
                          <a:srgbClr val="000000"/>
                        </a:solidFill>
                        <a:latin typeface="Arial" charset="0"/>
                      </a:rPr>
                      <a:t>YES</a:t>
                    </a:r>
                    <a:endParaRPr lang="en-US" sz="2800"/>
                  </a:p>
                </p:txBody>
              </p:sp>
            </p:grpSp>
            <p:sp>
              <p:nvSpPr>
                <p:cNvPr id="95438" name="Line 206"/>
                <p:cNvSpPr>
                  <a:spLocks noChangeShapeType="1"/>
                </p:cNvSpPr>
                <p:nvPr/>
              </p:nvSpPr>
              <p:spPr bwMode="auto">
                <a:xfrm>
                  <a:off x="3408" y="3168"/>
                  <a:ext cx="1" cy="16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440" name="Line 208"/>
                <p:cNvSpPr>
                  <a:spLocks noChangeShapeType="1"/>
                </p:cNvSpPr>
                <p:nvPr/>
              </p:nvSpPr>
              <p:spPr bwMode="auto">
                <a:xfrm>
                  <a:off x="2544" y="3168"/>
                  <a:ext cx="1" cy="16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441" name="Line 209"/>
                <p:cNvSpPr>
                  <a:spLocks noChangeShapeType="1"/>
                </p:cNvSpPr>
                <p:nvPr/>
              </p:nvSpPr>
              <p:spPr bwMode="auto">
                <a:xfrm>
                  <a:off x="1488" y="3168"/>
                  <a:ext cx="1" cy="16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465" name="Line 233"/>
                <p:cNvSpPr>
                  <a:spLocks noChangeShapeType="1"/>
                </p:cNvSpPr>
                <p:nvPr/>
              </p:nvSpPr>
              <p:spPr bwMode="auto">
                <a:xfrm>
                  <a:off x="4367" y="3168"/>
                  <a:ext cx="1" cy="16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4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6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EB67D-73EC-43D6-B462-CD395633859A}" type="slidenum">
              <a:rPr lang="en-US"/>
              <a:pPr/>
              <a:t>17</a:t>
            </a:fld>
            <a:endParaRPr lang="en-US"/>
          </a:p>
        </p:txBody>
      </p:sp>
      <p:sp>
        <p:nvSpPr>
          <p:cNvPr id="98401" name="Rectangle 97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93037" cy="1143000"/>
          </a:xfrm>
        </p:spPr>
        <p:txBody>
          <a:bodyPr>
            <a:normAutofit/>
          </a:bodyPr>
          <a:lstStyle/>
          <a:p>
            <a:r>
              <a:rPr lang="en-US" sz="2800" b="1" dirty="0"/>
              <a:t>Model of Process When Performance Discrepancy Is </a:t>
            </a:r>
            <a:r>
              <a:rPr lang="en-US" sz="2800" b="1" dirty="0" smtClean="0"/>
              <a:t>Identified</a:t>
            </a:r>
            <a:endParaRPr lang="en-US" sz="2800" b="1" dirty="0"/>
          </a:p>
        </p:txBody>
      </p:sp>
      <p:grpSp>
        <p:nvGrpSpPr>
          <p:cNvPr id="2" name="Group 159"/>
          <p:cNvGrpSpPr>
            <a:grpSpLocks/>
          </p:cNvGrpSpPr>
          <p:nvPr/>
        </p:nvGrpSpPr>
        <p:grpSpPr bwMode="auto">
          <a:xfrm>
            <a:off x="838200" y="3962400"/>
            <a:ext cx="2514600" cy="384175"/>
            <a:chOff x="461" y="2454"/>
            <a:chExt cx="1263" cy="236"/>
          </a:xfrm>
        </p:grpSpPr>
        <p:sp>
          <p:nvSpPr>
            <p:cNvPr id="98423" name="Rectangle 119"/>
            <p:cNvSpPr>
              <a:spLocks noChangeArrowheads="1"/>
            </p:cNvSpPr>
            <p:nvPr/>
          </p:nvSpPr>
          <p:spPr bwMode="auto">
            <a:xfrm>
              <a:off x="886" y="2494"/>
              <a:ext cx="383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800">
                  <a:solidFill>
                    <a:srgbClr val="000000"/>
                  </a:solidFill>
                  <a:latin typeface="Arial" charset="0"/>
                </a:rPr>
                <a:t>Job Aid</a:t>
              </a:r>
              <a:endParaRPr lang="en-US" sz="1800"/>
            </a:p>
          </p:txBody>
        </p:sp>
        <p:sp>
          <p:nvSpPr>
            <p:cNvPr id="98424" name="Rectangle 120"/>
            <p:cNvSpPr>
              <a:spLocks noChangeArrowheads="1"/>
            </p:cNvSpPr>
            <p:nvPr/>
          </p:nvSpPr>
          <p:spPr bwMode="auto">
            <a:xfrm>
              <a:off x="461" y="2454"/>
              <a:ext cx="1263" cy="236"/>
            </a:xfrm>
            <a:prstGeom prst="rect">
              <a:avLst/>
            </a:prstGeom>
            <a:noFill/>
            <a:ln w="14288">
              <a:solidFill>
                <a:srgbClr val="1C1C1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60"/>
          <p:cNvGrpSpPr>
            <a:grpSpLocks/>
          </p:cNvGrpSpPr>
          <p:nvPr/>
        </p:nvGrpSpPr>
        <p:grpSpPr bwMode="auto">
          <a:xfrm>
            <a:off x="838200" y="4419600"/>
            <a:ext cx="2514600" cy="384175"/>
            <a:chOff x="461" y="2761"/>
            <a:chExt cx="1263" cy="236"/>
          </a:xfrm>
        </p:grpSpPr>
        <p:sp>
          <p:nvSpPr>
            <p:cNvPr id="98426" name="Rectangle 122"/>
            <p:cNvSpPr>
              <a:spLocks noChangeArrowheads="1"/>
            </p:cNvSpPr>
            <p:nvPr/>
          </p:nvSpPr>
          <p:spPr bwMode="auto">
            <a:xfrm>
              <a:off x="869" y="2801"/>
              <a:ext cx="415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Arial" charset="0"/>
                </a:rPr>
                <a:t>Training</a:t>
              </a:r>
            </a:p>
          </p:txBody>
        </p:sp>
        <p:sp>
          <p:nvSpPr>
            <p:cNvPr id="98427" name="Rectangle 123"/>
            <p:cNvSpPr>
              <a:spLocks noChangeArrowheads="1"/>
            </p:cNvSpPr>
            <p:nvPr/>
          </p:nvSpPr>
          <p:spPr bwMode="auto">
            <a:xfrm>
              <a:off x="461" y="2761"/>
              <a:ext cx="1263" cy="236"/>
            </a:xfrm>
            <a:prstGeom prst="rect">
              <a:avLst/>
            </a:prstGeom>
            <a:noFill/>
            <a:ln w="14288">
              <a:solidFill>
                <a:srgbClr val="1C1C1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61"/>
          <p:cNvGrpSpPr>
            <a:grpSpLocks/>
          </p:cNvGrpSpPr>
          <p:nvPr/>
        </p:nvGrpSpPr>
        <p:grpSpPr bwMode="auto">
          <a:xfrm>
            <a:off x="838200" y="4949825"/>
            <a:ext cx="2514600" cy="384175"/>
            <a:chOff x="461" y="3068"/>
            <a:chExt cx="1263" cy="236"/>
          </a:xfrm>
        </p:grpSpPr>
        <p:sp>
          <p:nvSpPr>
            <p:cNvPr id="98429" name="Rectangle 125"/>
            <p:cNvSpPr>
              <a:spLocks noChangeArrowheads="1"/>
            </p:cNvSpPr>
            <p:nvPr/>
          </p:nvSpPr>
          <p:spPr bwMode="auto">
            <a:xfrm>
              <a:off x="869" y="3108"/>
              <a:ext cx="415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800">
                  <a:solidFill>
                    <a:srgbClr val="000000"/>
                  </a:solidFill>
                  <a:latin typeface="Arial" charset="0"/>
                </a:rPr>
                <a:t>Practice</a:t>
              </a:r>
              <a:endParaRPr lang="en-US" sz="1800"/>
            </a:p>
          </p:txBody>
        </p:sp>
        <p:sp>
          <p:nvSpPr>
            <p:cNvPr id="98430" name="Rectangle 126"/>
            <p:cNvSpPr>
              <a:spLocks noChangeArrowheads="1"/>
            </p:cNvSpPr>
            <p:nvPr/>
          </p:nvSpPr>
          <p:spPr bwMode="auto">
            <a:xfrm>
              <a:off x="461" y="3068"/>
              <a:ext cx="1263" cy="236"/>
            </a:xfrm>
            <a:prstGeom prst="rect">
              <a:avLst/>
            </a:prstGeom>
            <a:noFill/>
            <a:ln w="14288">
              <a:solidFill>
                <a:srgbClr val="1C1C1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62"/>
          <p:cNvGrpSpPr>
            <a:grpSpLocks/>
          </p:cNvGrpSpPr>
          <p:nvPr/>
        </p:nvGrpSpPr>
        <p:grpSpPr bwMode="auto">
          <a:xfrm>
            <a:off x="838200" y="5410200"/>
            <a:ext cx="2514600" cy="384175"/>
            <a:chOff x="461" y="3375"/>
            <a:chExt cx="1263" cy="236"/>
          </a:xfrm>
        </p:grpSpPr>
        <p:sp>
          <p:nvSpPr>
            <p:cNvPr id="98432" name="Rectangle 128"/>
            <p:cNvSpPr>
              <a:spLocks noChangeArrowheads="1"/>
            </p:cNvSpPr>
            <p:nvPr/>
          </p:nvSpPr>
          <p:spPr bwMode="auto">
            <a:xfrm>
              <a:off x="661" y="3415"/>
              <a:ext cx="810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800">
                  <a:solidFill>
                    <a:srgbClr val="000000"/>
                  </a:solidFill>
                  <a:latin typeface="Arial" charset="0"/>
                </a:rPr>
                <a:t>Change the Job</a:t>
              </a:r>
            </a:p>
          </p:txBody>
        </p:sp>
        <p:sp>
          <p:nvSpPr>
            <p:cNvPr id="98433" name="Rectangle 129"/>
            <p:cNvSpPr>
              <a:spLocks noChangeArrowheads="1"/>
            </p:cNvSpPr>
            <p:nvPr/>
          </p:nvSpPr>
          <p:spPr bwMode="auto">
            <a:xfrm>
              <a:off x="461" y="3375"/>
              <a:ext cx="1263" cy="236"/>
            </a:xfrm>
            <a:prstGeom prst="rect">
              <a:avLst/>
            </a:prstGeom>
            <a:noFill/>
            <a:ln w="14288">
              <a:solidFill>
                <a:srgbClr val="1C1C1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163"/>
          <p:cNvGrpSpPr>
            <a:grpSpLocks/>
          </p:cNvGrpSpPr>
          <p:nvPr/>
        </p:nvGrpSpPr>
        <p:grpSpPr bwMode="auto">
          <a:xfrm>
            <a:off x="838200" y="5943600"/>
            <a:ext cx="2514600" cy="381000"/>
            <a:chOff x="461" y="3682"/>
            <a:chExt cx="1263" cy="236"/>
          </a:xfrm>
        </p:grpSpPr>
        <p:sp>
          <p:nvSpPr>
            <p:cNvPr id="98435" name="Rectangle 131"/>
            <p:cNvSpPr>
              <a:spLocks noChangeArrowheads="1"/>
            </p:cNvSpPr>
            <p:nvPr/>
          </p:nvSpPr>
          <p:spPr bwMode="auto">
            <a:xfrm>
              <a:off x="500" y="3722"/>
              <a:ext cx="1110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Arial" charset="0"/>
                </a:rPr>
                <a:t>Transfer or Terminate</a:t>
              </a:r>
              <a:endParaRPr lang="en-US" sz="1800" dirty="0"/>
            </a:p>
          </p:txBody>
        </p:sp>
        <p:sp>
          <p:nvSpPr>
            <p:cNvPr id="98436" name="Rectangle 132"/>
            <p:cNvSpPr>
              <a:spLocks noChangeArrowheads="1"/>
            </p:cNvSpPr>
            <p:nvPr/>
          </p:nvSpPr>
          <p:spPr bwMode="auto">
            <a:xfrm>
              <a:off x="461" y="3682"/>
              <a:ext cx="1263" cy="236"/>
            </a:xfrm>
            <a:prstGeom prst="rect">
              <a:avLst/>
            </a:prstGeom>
            <a:noFill/>
            <a:ln w="14288">
              <a:solidFill>
                <a:srgbClr val="1C1C1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8470" name="Text Box 166"/>
          <p:cNvSpPr txBox="1">
            <a:spLocks noChangeArrowheads="1"/>
          </p:cNvSpPr>
          <p:nvPr/>
        </p:nvSpPr>
        <p:spPr bwMode="auto">
          <a:xfrm>
            <a:off x="2457450" y="1676400"/>
            <a:ext cx="4267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latin typeface="Arial" charset="0"/>
              </a:rPr>
              <a:t>Performance discrepancy is worth fixing AND is due to a KSA deficiency</a:t>
            </a:r>
          </a:p>
        </p:txBody>
      </p:sp>
      <p:grpSp>
        <p:nvGrpSpPr>
          <p:cNvPr id="7" name="Group 168"/>
          <p:cNvGrpSpPr>
            <a:grpSpLocks/>
          </p:cNvGrpSpPr>
          <p:nvPr/>
        </p:nvGrpSpPr>
        <p:grpSpPr bwMode="auto">
          <a:xfrm>
            <a:off x="381000" y="2362200"/>
            <a:ext cx="8516938" cy="3805238"/>
            <a:chOff x="209" y="1620"/>
            <a:chExt cx="5365" cy="2397"/>
          </a:xfrm>
        </p:grpSpPr>
        <p:grpSp>
          <p:nvGrpSpPr>
            <p:cNvPr id="8" name="Group 157"/>
            <p:cNvGrpSpPr>
              <a:grpSpLocks/>
            </p:cNvGrpSpPr>
            <p:nvPr/>
          </p:nvGrpSpPr>
          <p:grpSpPr bwMode="auto">
            <a:xfrm>
              <a:off x="209" y="1776"/>
              <a:ext cx="5365" cy="2241"/>
              <a:chOff x="209" y="1599"/>
              <a:chExt cx="5365" cy="2241"/>
            </a:xfrm>
          </p:grpSpPr>
          <p:sp>
            <p:nvSpPr>
              <p:cNvPr id="98416" name="Line 112"/>
              <p:cNvSpPr>
                <a:spLocks noChangeShapeType="1"/>
              </p:cNvSpPr>
              <p:nvPr/>
            </p:nvSpPr>
            <p:spPr bwMode="auto">
              <a:xfrm>
                <a:off x="361" y="3491"/>
                <a:ext cx="100" cy="1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" name="Group 156"/>
              <p:cNvGrpSpPr>
                <a:grpSpLocks/>
              </p:cNvGrpSpPr>
              <p:nvPr/>
            </p:nvGrpSpPr>
            <p:grpSpPr bwMode="auto">
              <a:xfrm>
                <a:off x="209" y="1599"/>
                <a:ext cx="5365" cy="2241"/>
                <a:chOff x="209" y="1599"/>
                <a:chExt cx="5365" cy="2241"/>
              </a:xfrm>
            </p:grpSpPr>
            <p:sp>
              <p:nvSpPr>
                <p:cNvPr id="98413" name="Line 109"/>
                <p:cNvSpPr>
                  <a:spLocks noChangeShapeType="1"/>
                </p:cNvSpPr>
                <p:nvPr/>
              </p:nvSpPr>
              <p:spPr bwMode="auto">
                <a:xfrm>
                  <a:off x="361" y="2570"/>
                  <a:ext cx="100" cy="1"/>
                </a:xfrm>
                <a:prstGeom prst="line">
                  <a:avLst/>
                </a:prstGeom>
                <a:noFill/>
                <a:ln w="142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414" name="Line 110"/>
                <p:cNvSpPr>
                  <a:spLocks noChangeShapeType="1"/>
                </p:cNvSpPr>
                <p:nvPr/>
              </p:nvSpPr>
              <p:spPr bwMode="auto">
                <a:xfrm>
                  <a:off x="361" y="2877"/>
                  <a:ext cx="100" cy="1"/>
                </a:xfrm>
                <a:prstGeom prst="line">
                  <a:avLst/>
                </a:prstGeom>
                <a:noFill/>
                <a:ln w="142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415" name="Line 111"/>
                <p:cNvSpPr>
                  <a:spLocks noChangeShapeType="1"/>
                </p:cNvSpPr>
                <p:nvPr/>
              </p:nvSpPr>
              <p:spPr bwMode="auto">
                <a:xfrm>
                  <a:off x="361" y="3184"/>
                  <a:ext cx="100" cy="1"/>
                </a:xfrm>
                <a:prstGeom prst="line">
                  <a:avLst/>
                </a:prstGeom>
                <a:noFill/>
                <a:ln w="142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417" name="Line 113"/>
                <p:cNvSpPr>
                  <a:spLocks noChangeShapeType="1"/>
                </p:cNvSpPr>
                <p:nvPr/>
              </p:nvSpPr>
              <p:spPr bwMode="auto">
                <a:xfrm>
                  <a:off x="361" y="3798"/>
                  <a:ext cx="100" cy="1"/>
                </a:xfrm>
                <a:prstGeom prst="line">
                  <a:avLst/>
                </a:prstGeom>
                <a:noFill/>
                <a:ln w="142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0" name="Group 155"/>
                <p:cNvGrpSpPr>
                  <a:grpSpLocks/>
                </p:cNvGrpSpPr>
                <p:nvPr/>
              </p:nvGrpSpPr>
              <p:grpSpPr bwMode="auto">
                <a:xfrm>
                  <a:off x="209" y="1599"/>
                  <a:ext cx="5365" cy="2199"/>
                  <a:chOff x="209" y="1599"/>
                  <a:chExt cx="5365" cy="2199"/>
                </a:xfrm>
              </p:grpSpPr>
              <p:sp>
                <p:nvSpPr>
                  <p:cNvPr id="98404" name="Line 100"/>
                  <p:cNvSpPr>
                    <a:spLocks noChangeShapeType="1"/>
                  </p:cNvSpPr>
                  <p:nvPr/>
                </p:nvSpPr>
                <p:spPr bwMode="auto">
                  <a:xfrm>
                    <a:off x="839" y="1599"/>
                    <a:ext cx="1" cy="103"/>
                  </a:xfrm>
                  <a:prstGeom prst="line">
                    <a:avLst/>
                  </a:prstGeom>
                  <a:noFill/>
                  <a:ln w="142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05" name="Line 101"/>
                  <p:cNvSpPr>
                    <a:spLocks noChangeShapeType="1"/>
                  </p:cNvSpPr>
                  <p:nvPr/>
                </p:nvSpPr>
                <p:spPr bwMode="auto">
                  <a:xfrm>
                    <a:off x="2206" y="1599"/>
                    <a:ext cx="1" cy="103"/>
                  </a:xfrm>
                  <a:prstGeom prst="line">
                    <a:avLst/>
                  </a:prstGeom>
                  <a:noFill/>
                  <a:ln w="142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06" name="Line 102"/>
                  <p:cNvSpPr>
                    <a:spLocks noChangeShapeType="1"/>
                  </p:cNvSpPr>
                  <p:nvPr/>
                </p:nvSpPr>
                <p:spPr bwMode="auto">
                  <a:xfrm>
                    <a:off x="3573" y="1599"/>
                    <a:ext cx="1" cy="103"/>
                  </a:xfrm>
                  <a:prstGeom prst="line">
                    <a:avLst/>
                  </a:prstGeom>
                  <a:noFill/>
                  <a:ln w="142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07" name="Line 103"/>
                  <p:cNvSpPr>
                    <a:spLocks noChangeShapeType="1"/>
                  </p:cNvSpPr>
                  <p:nvPr/>
                </p:nvSpPr>
                <p:spPr bwMode="auto">
                  <a:xfrm>
                    <a:off x="4940" y="1599"/>
                    <a:ext cx="1" cy="103"/>
                  </a:xfrm>
                  <a:prstGeom prst="line">
                    <a:avLst/>
                  </a:prstGeom>
                  <a:noFill/>
                  <a:ln w="142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08" name="Line 104"/>
                  <p:cNvSpPr>
                    <a:spLocks noChangeShapeType="1"/>
                  </p:cNvSpPr>
                  <p:nvPr/>
                </p:nvSpPr>
                <p:spPr bwMode="auto">
                  <a:xfrm>
                    <a:off x="839" y="1599"/>
                    <a:ext cx="1367" cy="1"/>
                  </a:xfrm>
                  <a:prstGeom prst="line">
                    <a:avLst/>
                  </a:prstGeom>
                  <a:noFill/>
                  <a:ln w="142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09" name="Line 105"/>
                  <p:cNvSpPr>
                    <a:spLocks noChangeShapeType="1"/>
                  </p:cNvSpPr>
                  <p:nvPr/>
                </p:nvSpPr>
                <p:spPr bwMode="auto">
                  <a:xfrm>
                    <a:off x="2206" y="1599"/>
                    <a:ext cx="686" cy="1"/>
                  </a:xfrm>
                  <a:prstGeom prst="line">
                    <a:avLst/>
                  </a:prstGeom>
                  <a:noFill/>
                  <a:ln w="142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10" name="Line 106"/>
                  <p:cNvSpPr>
                    <a:spLocks noChangeShapeType="1"/>
                  </p:cNvSpPr>
                  <p:nvPr/>
                </p:nvSpPr>
                <p:spPr bwMode="auto">
                  <a:xfrm>
                    <a:off x="2892" y="1599"/>
                    <a:ext cx="681" cy="1"/>
                  </a:xfrm>
                  <a:prstGeom prst="line">
                    <a:avLst/>
                  </a:prstGeom>
                  <a:noFill/>
                  <a:ln w="142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11" name="Line 107"/>
                  <p:cNvSpPr>
                    <a:spLocks noChangeShapeType="1"/>
                  </p:cNvSpPr>
                  <p:nvPr/>
                </p:nvSpPr>
                <p:spPr bwMode="auto">
                  <a:xfrm>
                    <a:off x="3573" y="1599"/>
                    <a:ext cx="1367" cy="1"/>
                  </a:xfrm>
                  <a:prstGeom prst="line">
                    <a:avLst/>
                  </a:prstGeom>
                  <a:noFill/>
                  <a:ln w="142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12" name="Line 108"/>
                  <p:cNvSpPr>
                    <a:spLocks noChangeShapeType="1"/>
                  </p:cNvSpPr>
                  <p:nvPr/>
                </p:nvSpPr>
                <p:spPr bwMode="auto">
                  <a:xfrm>
                    <a:off x="361" y="2249"/>
                    <a:ext cx="1" cy="321"/>
                  </a:xfrm>
                  <a:prstGeom prst="line">
                    <a:avLst/>
                  </a:prstGeom>
                  <a:noFill/>
                  <a:ln w="142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18" name="Line 114"/>
                  <p:cNvSpPr>
                    <a:spLocks noChangeShapeType="1"/>
                  </p:cNvSpPr>
                  <p:nvPr/>
                </p:nvSpPr>
                <p:spPr bwMode="auto">
                  <a:xfrm>
                    <a:off x="361" y="2570"/>
                    <a:ext cx="1" cy="307"/>
                  </a:xfrm>
                  <a:prstGeom prst="line">
                    <a:avLst/>
                  </a:prstGeom>
                  <a:noFill/>
                  <a:ln w="142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19" name="Line 115"/>
                  <p:cNvSpPr>
                    <a:spLocks noChangeShapeType="1"/>
                  </p:cNvSpPr>
                  <p:nvPr/>
                </p:nvSpPr>
                <p:spPr bwMode="auto">
                  <a:xfrm>
                    <a:off x="361" y="2877"/>
                    <a:ext cx="1" cy="307"/>
                  </a:xfrm>
                  <a:prstGeom prst="line">
                    <a:avLst/>
                  </a:prstGeom>
                  <a:noFill/>
                  <a:ln w="142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20" name="Line 116"/>
                  <p:cNvSpPr>
                    <a:spLocks noChangeShapeType="1"/>
                  </p:cNvSpPr>
                  <p:nvPr/>
                </p:nvSpPr>
                <p:spPr bwMode="auto">
                  <a:xfrm>
                    <a:off x="361" y="3184"/>
                    <a:ext cx="1" cy="307"/>
                  </a:xfrm>
                  <a:prstGeom prst="line">
                    <a:avLst/>
                  </a:prstGeom>
                  <a:noFill/>
                  <a:ln w="142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21" name="Line 117"/>
                  <p:cNvSpPr>
                    <a:spLocks noChangeShapeType="1"/>
                  </p:cNvSpPr>
                  <p:nvPr/>
                </p:nvSpPr>
                <p:spPr bwMode="auto">
                  <a:xfrm>
                    <a:off x="361" y="3491"/>
                    <a:ext cx="1" cy="307"/>
                  </a:xfrm>
                  <a:prstGeom prst="line">
                    <a:avLst/>
                  </a:prstGeom>
                  <a:noFill/>
                  <a:ln w="142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37" name="Rectangle 133"/>
                  <p:cNvSpPr>
                    <a:spLocks noChangeArrowheads="1"/>
                  </p:cNvSpPr>
                  <p:nvPr/>
                </p:nvSpPr>
                <p:spPr bwMode="auto">
                  <a:xfrm>
                    <a:off x="209" y="1702"/>
                    <a:ext cx="1263" cy="547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38" name="Rectangle 134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1741"/>
                    <a:ext cx="496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sz="1800">
                        <a:solidFill>
                          <a:srgbClr val="000000"/>
                        </a:solidFill>
                        <a:latin typeface="Arial" charset="0"/>
                      </a:rPr>
                      <a:t>Choose</a:t>
                    </a:r>
                    <a:endParaRPr lang="en-US" sz="1800"/>
                  </a:p>
                </p:txBody>
              </p:sp>
              <p:sp>
                <p:nvSpPr>
                  <p:cNvPr id="98439" name="Rectangle 135"/>
                  <p:cNvSpPr>
                    <a:spLocks noChangeArrowheads="1"/>
                  </p:cNvSpPr>
                  <p:nvPr/>
                </p:nvSpPr>
                <p:spPr bwMode="auto">
                  <a:xfrm>
                    <a:off x="526" y="1897"/>
                    <a:ext cx="744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sz="1800">
                        <a:solidFill>
                          <a:srgbClr val="000000"/>
                        </a:solidFill>
                        <a:latin typeface="Arial" charset="0"/>
                      </a:rPr>
                      <a:t>Appropriate</a:t>
                    </a:r>
                    <a:endParaRPr lang="en-US" sz="1800"/>
                  </a:p>
                </p:txBody>
              </p:sp>
              <p:sp>
                <p:nvSpPr>
                  <p:cNvPr id="98440" name="Rectangle 136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053"/>
                    <a:ext cx="536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sz="1800" dirty="0">
                        <a:solidFill>
                          <a:srgbClr val="000000"/>
                        </a:solidFill>
                        <a:latin typeface="Arial" charset="0"/>
                      </a:rPr>
                      <a:t>Remedy</a:t>
                    </a:r>
                    <a:endParaRPr lang="en-US" sz="1800" dirty="0"/>
                  </a:p>
                </p:txBody>
              </p:sp>
              <p:sp>
                <p:nvSpPr>
                  <p:cNvPr id="98441" name="Rectangle 137"/>
                  <p:cNvSpPr>
                    <a:spLocks noChangeArrowheads="1"/>
                  </p:cNvSpPr>
                  <p:nvPr/>
                </p:nvSpPr>
                <p:spPr bwMode="auto">
                  <a:xfrm>
                    <a:off x="209" y="1702"/>
                    <a:ext cx="1263" cy="547"/>
                  </a:xfrm>
                  <a:prstGeom prst="rect">
                    <a:avLst/>
                  </a:prstGeom>
                  <a:noFill/>
                  <a:ln w="14288">
                    <a:solidFill>
                      <a:srgbClr val="1C1C1C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42" name="Rectangle 138"/>
                  <p:cNvSpPr>
                    <a:spLocks noChangeArrowheads="1"/>
                  </p:cNvSpPr>
                  <p:nvPr/>
                </p:nvSpPr>
                <p:spPr bwMode="auto">
                  <a:xfrm>
                    <a:off x="1576" y="1702"/>
                    <a:ext cx="1263" cy="547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43" name="Rectangle 139"/>
                  <p:cNvSpPr>
                    <a:spLocks noChangeArrowheads="1"/>
                  </p:cNvSpPr>
                  <p:nvPr/>
                </p:nvSpPr>
                <p:spPr bwMode="auto">
                  <a:xfrm>
                    <a:off x="1993" y="1741"/>
                    <a:ext cx="504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sz="1800">
                        <a:solidFill>
                          <a:srgbClr val="000000"/>
                        </a:solidFill>
                        <a:latin typeface="Arial" charset="0"/>
                      </a:rPr>
                      <a:t>Change</a:t>
                    </a:r>
                    <a:endParaRPr lang="en-US" sz="1800"/>
                  </a:p>
                </p:txBody>
              </p:sp>
              <p:sp>
                <p:nvSpPr>
                  <p:cNvPr id="98444" name="Rectangle 140"/>
                  <p:cNvSpPr>
                    <a:spLocks noChangeArrowheads="1"/>
                  </p:cNvSpPr>
                  <p:nvPr/>
                </p:nvSpPr>
                <p:spPr bwMode="auto">
                  <a:xfrm>
                    <a:off x="1820" y="1897"/>
                    <a:ext cx="912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sz="1800">
                        <a:solidFill>
                          <a:srgbClr val="000000"/>
                        </a:solidFill>
                        <a:latin typeface="Arial" charset="0"/>
                      </a:rPr>
                      <a:t>Contingencies</a:t>
                    </a:r>
                    <a:endParaRPr lang="en-US" sz="1800"/>
                  </a:p>
                </p:txBody>
              </p:sp>
              <p:sp>
                <p:nvSpPr>
                  <p:cNvPr id="98445" name="Rectangle 141"/>
                  <p:cNvSpPr>
                    <a:spLocks noChangeArrowheads="1"/>
                  </p:cNvSpPr>
                  <p:nvPr/>
                </p:nvSpPr>
                <p:spPr bwMode="auto">
                  <a:xfrm>
                    <a:off x="1576" y="1702"/>
                    <a:ext cx="1263" cy="547"/>
                  </a:xfrm>
                  <a:prstGeom prst="rect">
                    <a:avLst/>
                  </a:prstGeom>
                  <a:noFill/>
                  <a:ln w="14288">
                    <a:solidFill>
                      <a:srgbClr val="1C1C1C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46" name="Rectangle 142"/>
                  <p:cNvSpPr>
                    <a:spLocks noChangeArrowheads="1"/>
                  </p:cNvSpPr>
                  <p:nvPr/>
                </p:nvSpPr>
                <p:spPr bwMode="auto">
                  <a:xfrm>
                    <a:off x="2944" y="1702"/>
                    <a:ext cx="1263" cy="547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47" name="Rectangle 143"/>
                  <p:cNvSpPr>
                    <a:spLocks noChangeArrowheads="1"/>
                  </p:cNvSpPr>
                  <p:nvPr/>
                </p:nvSpPr>
                <p:spPr bwMode="auto">
                  <a:xfrm>
                    <a:off x="3365" y="1741"/>
                    <a:ext cx="488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sz="1800">
                        <a:solidFill>
                          <a:srgbClr val="000000"/>
                        </a:solidFill>
                        <a:latin typeface="Arial" charset="0"/>
                      </a:rPr>
                      <a:t>Provide</a:t>
                    </a:r>
                    <a:endParaRPr lang="en-US" sz="1800"/>
                  </a:p>
                </p:txBody>
              </p:sp>
              <p:sp>
                <p:nvSpPr>
                  <p:cNvPr id="98448" name="Rectangle 144"/>
                  <p:cNvSpPr>
                    <a:spLocks noChangeArrowheads="1"/>
                  </p:cNvSpPr>
                  <p:nvPr/>
                </p:nvSpPr>
                <p:spPr bwMode="auto">
                  <a:xfrm>
                    <a:off x="3391" y="1897"/>
                    <a:ext cx="432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sz="1800">
                        <a:solidFill>
                          <a:srgbClr val="000000"/>
                        </a:solidFill>
                        <a:latin typeface="Arial" charset="0"/>
                      </a:rPr>
                      <a:t>Proper</a:t>
                    </a:r>
                    <a:endParaRPr lang="en-US" sz="1800"/>
                  </a:p>
                </p:txBody>
              </p:sp>
              <p:sp>
                <p:nvSpPr>
                  <p:cNvPr id="98449" name="Rectangle 145"/>
                  <p:cNvSpPr>
                    <a:spLocks noChangeArrowheads="1"/>
                  </p:cNvSpPr>
                  <p:nvPr/>
                </p:nvSpPr>
                <p:spPr bwMode="auto">
                  <a:xfrm>
                    <a:off x="3308" y="2053"/>
                    <a:ext cx="632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sz="1800">
                        <a:solidFill>
                          <a:srgbClr val="000000"/>
                        </a:solidFill>
                        <a:latin typeface="Arial" charset="0"/>
                      </a:rPr>
                      <a:t>Feedback</a:t>
                    </a:r>
                    <a:endParaRPr lang="en-US" sz="1800"/>
                  </a:p>
                </p:txBody>
              </p:sp>
              <p:sp>
                <p:nvSpPr>
                  <p:cNvPr id="98450" name="Rectangle 146"/>
                  <p:cNvSpPr>
                    <a:spLocks noChangeArrowheads="1"/>
                  </p:cNvSpPr>
                  <p:nvPr/>
                </p:nvSpPr>
                <p:spPr bwMode="auto">
                  <a:xfrm>
                    <a:off x="2944" y="1702"/>
                    <a:ext cx="1263" cy="547"/>
                  </a:xfrm>
                  <a:prstGeom prst="rect">
                    <a:avLst/>
                  </a:prstGeom>
                  <a:noFill/>
                  <a:ln w="14288">
                    <a:solidFill>
                      <a:srgbClr val="1C1C1C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51" name="Rectangle 147"/>
                  <p:cNvSpPr>
                    <a:spLocks noChangeArrowheads="1"/>
                  </p:cNvSpPr>
                  <p:nvPr/>
                </p:nvSpPr>
                <p:spPr bwMode="auto">
                  <a:xfrm>
                    <a:off x="4311" y="1702"/>
                    <a:ext cx="1263" cy="547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8452" name="Rectangle 148"/>
                  <p:cNvSpPr>
                    <a:spLocks noChangeArrowheads="1"/>
                  </p:cNvSpPr>
                  <p:nvPr/>
                </p:nvSpPr>
                <p:spPr bwMode="auto">
                  <a:xfrm>
                    <a:off x="4714" y="1741"/>
                    <a:ext cx="536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sz="1800">
                        <a:solidFill>
                          <a:srgbClr val="000000"/>
                        </a:solidFill>
                        <a:latin typeface="Arial" charset="0"/>
                      </a:rPr>
                      <a:t>Remove</a:t>
                    </a:r>
                    <a:endParaRPr lang="en-US" sz="1800"/>
                  </a:p>
                </p:txBody>
              </p:sp>
              <p:sp>
                <p:nvSpPr>
                  <p:cNvPr id="98453" name="Rectangle 149"/>
                  <p:cNvSpPr>
                    <a:spLocks noChangeArrowheads="1"/>
                  </p:cNvSpPr>
                  <p:nvPr/>
                </p:nvSpPr>
                <p:spPr bwMode="auto">
                  <a:xfrm>
                    <a:off x="4671" y="1897"/>
                    <a:ext cx="640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/>
                    <a:r>
                      <a:rPr lang="en-US" sz="1800">
                        <a:solidFill>
                          <a:srgbClr val="000000"/>
                        </a:solidFill>
                        <a:latin typeface="Arial" charset="0"/>
                      </a:rPr>
                      <a:t>Obstacles</a:t>
                    </a:r>
                    <a:endParaRPr lang="en-US" sz="1800"/>
                  </a:p>
                </p:txBody>
              </p:sp>
              <p:sp>
                <p:nvSpPr>
                  <p:cNvPr id="98454" name="Rectangle 150"/>
                  <p:cNvSpPr>
                    <a:spLocks noChangeArrowheads="1"/>
                  </p:cNvSpPr>
                  <p:nvPr/>
                </p:nvSpPr>
                <p:spPr bwMode="auto">
                  <a:xfrm>
                    <a:off x="4311" y="1702"/>
                    <a:ext cx="1263" cy="547"/>
                  </a:xfrm>
                  <a:prstGeom prst="rect">
                    <a:avLst/>
                  </a:prstGeom>
                  <a:noFill/>
                  <a:ln w="14288">
                    <a:solidFill>
                      <a:srgbClr val="1C1C1C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8403" name="Freeform 99"/>
                <p:cNvSpPr>
                  <a:spLocks/>
                </p:cNvSpPr>
                <p:nvPr/>
              </p:nvSpPr>
              <p:spPr bwMode="auto">
                <a:xfrm>
                  <a:off x="387" y="2532"/>
                  <a:ext cx="78" cy="81"/>
                </a:xfrm>
                <a:custGeom>
                  <a:avLst/>
                  <a:gdLst/>
                  <a:ahLst/>
                  <a:cxnLst>
                    <a:cxn ang="0">
                      <a:pos x="78" y="42"/>
                    </a:cxn>
                    <a:cxn ang="0">
                      <a:pos x="0" y="0"/>
                    </a:cxn>
                    <a:cxn ang="0">
                      <a:pos x="9" y="42"/>
                    </a:cxn>
                    <a:cxn ang="0">
                      <a:pos x="0" y="81"/>
                    </a:cxn>
                    <a:cxn ang="0">
                      <a:pos x="78" y="42"/>
                    </a:cxn>
                  </a:cxnLst>
                  <a:rect l="0" t="0" r="r" b="b"/>
                  <a:pathLst>
                    <a:path w="78" h="81">
                      <a:moveTo>
                        <a:pt x="78" y="42"/>
                      </a:moveTo>
                      <a:lnTo>
                        <a:pt x="0" y="0"/>
                      </a:lnTo>
                      <a:lnTo>
                        <a:pt x="9" y="42"/>
                      </a:lnTo>
                      <a:lnTo>
                        <a:pt x="0" y="81"/>
                      </a:lnTo>
                      <a:lnTo>
                        <a:pt x="78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455" name="Freeform 151"/>
                <p:cNvSpPr>
                  <a:spLocks/>
                </p:cNvSpPr>
                <p:nvPr/>
              </p:nvSpPr>
              <p:spPr bwMode="auto">
                <a:xfrm>
                  <a:off x="384" y="2832"/>
                  <a:ext cx="78" cy="81"/>
                </a:xfrm>
                <a:custGeom>
                  <a:avLst/>
                  <a:gdLst/>
                  <a:ahLst/>
                  <a:cxnLst>
                    <a:cxn ang="0">
                      <a:pos x="78" y="42"/>
                    </a:cxn>
                    <a:cxn ang="0">
                      <a:pos x="0" y="0"/>
                    </a:cxn>
                    <a:cxn ang="0">
                      <a:pos x="9" y="42"/>
                    </a:cxn>
                    <a:cxn ang="0">
                      <a:pos x="0" y="81"/>
                    </a:cxn>
                    <a:cxn ang="0">
                      <a:pos x="78" y="42"/>
                    </a:cxn>
                  </a:cxnLst>
                  <a:rect l="0" t="0" r="r" b="b"/>
                  <a:pathLst>
                    <a:path w="78" h="81">
                      <a:moveTo>
                        <a:pt x="78" y="42"/>
                      </a:moveTo>
                      <a:lnTo>
                        <a:pt x="0" y="0"/>
                      </a:lnTo>
                      <a:lnTo>
                        <a:pt x="9" y="42"/>
                      </a:lnTo>
                      <a:lnTo>
                        <a:pt x="0" y="81"/>
                      </a:lnTo>
                      <a:lnTo>
                        <a:pt x="78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456" name="Freeform 152"/>
                <p:cNvSpPr>
                  <a:spLocks/>
                </p:cNvSpPr>
                <p:nvPr/>
              </p:nvSpPr>
              <p:spPr bwMode="auto">
                <a:xfrm>
                  <a:off x="384" y="3144"/>
                  <a:ext cx="81" cy="87"/>
                </a:xfrm>
                <a:custGeom>
                  <a:avLst/>
                  <a:gdLst/>
                  <a:ahLst/>
                  <a:cxnLst>
                    <a:cxn ang="0">
                      <a:pos x="81" y="39"/>
                    </a:cxn>
                    <a:cxn ang="0">
                      <a:pos x="0" y="0"/>
                    </a:cxn>
                    <a:cxn ang="0">
                      <a:pos x="6" y="39"/>
                    </a:cxn>
                    <a:cxn ang="0">
                      <a:pos x="3" y="87"/>
                    </a:cxn>
                    <a:cxn ang="0">
                      <a:pos x="81" y="39"/>
                    </a:cxn>
                  </a:cxnLst>
                  <a:rect l="0" t="0" r="r" b="b"/>
                  <a:pathLst>
                    <a:path w="81" h="87">
                      <a:moveTo>
                        <a:pt x="81" y="39"/>
                      </a:moveTo>
                      <a:lnTo>
                        <a:pt x="0" y="0"/>
                      </a:lnTo>
                      <a:lnTo>
                        <a:pt x="6" y="39"/>
                      </a:lnTo>
                      <a:lnTo>
                        <a:pt x="3" y="87"/>
                      </a:lnTo>
                      <a:lnTo>
                        <a:pt x="81" y="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457" name="Freeform 153"/>
                <p:cNvSpPr>
                  <a:spLocks/>
                </p:cNvSpPr>
                <p:nvPr/>
              </p:nvSpPr>
              <p:spPr bwMode="auto">
                <a:xfrm>
                  <a:off x="384" y="3456"/>
                  <a:ext cx="81" cy="87"/>
                </a:xfrm>
                <a:custGeom>
                  <a:avLst/>
                  <a:gdLst/>
                  <a:ahLst/>
                  <a:cxnLst>
                    <a:cxn ang="0">
                      <a:pos x="81" y="39"/>
                    </a:cxn>
                    <a:cxn ang="0">
                      <a:pos x="0" y="0"/>
                    </a:cxn>
                    <a:cxn ang="0">
                      <a:pos x="6" y="39"/>
                    </a:cxn>
                    <a:cxn ang="0">
                      <a:pos x="3" y="87"/>
                    </a:cxn>
                    <a:cxn ang="0">
                      <a:pos x="81" y="39"/>
                    </a:cxn>
                  </a:cxnLst>
                  <a:rect l="0" t="0" r="r" b="b"/>
                  <a:pathLst>
                    <a:path w="81" h="87">
                      <a:moveTo>
                        <a:pt x="81" y="39"/>
                      </a:moveTo>
                      <a:lnTo>
                        <a:pt x="0" y="0"/>
                      </a:lnTo>
                      <a:lnTo>
                        <a:pt x="6" y="39"/>
                      </a:lnTo>
                      <a:lnTo>
                        <a:pt x="3" y="87"/>
                      </a:lnTo>
                      <a:lnTo>
                        <a:pt x="81" y="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458" name="Freeform 154"/>
                <p:cNvSpPr>
                  <a:spLocks/>
                </p:cNvSpPr>
                <p:nvPr/>
              </p:nvSpPr>
              <p:spPr bwMode="auto">
                <a:xfrm>
                  <a:off x="387" y="3756"/>
                  <a:ext cx="75" cy="84"/>
                </a:xfrm>
                <a:custGeom>
                  <a:avLst/>
                  <a:gdLst/>
                  <a:ahLst/>
                  <a:cxnLst>
                    <a:cxn ang="0">
                      <a:pos x="75" y="39"/>
                    </a:cxn>
                    <a:cxn ang="0">
                      <a:pos x="3" y="0"/>
                    </a:cxn>
                    <a:cxn ang="0">
                      <a:pos x="12" y="42"/>
                    </a:cxn>
                    <a:cxn ang="0">
                      <a:pos x="0" y="84"/>
                    </a:cxn>
                    <a:cxn ang="0">
                      <a:pos x="75" y="39"/>
                    </a:cxn>
                  </a:cxnLst>
                  <a:rect l="0" t="0" r="r" b="b"/>
                  <a:pathLst>
                    <a:path w="75" h="84">
                      <a:moveTo>
                        <a:pt x="75" y="39"/>
                      </a:moveTo>
                      <a:lnTo>
                        <a:pt x="3" y="0"/>
                      </a:lnTo>
                      <a:lnTo>
                        <a:pt x="12" y="42"/>
                      </a:lnTo>
                      <a:lnTo>
                        <a:pt x="0" y="84"/>
                      </a:lnTo>
                      <a:lnTo>
                        <a:pt x="75" y="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98471" name="Line 167"/>
            <p:cNvSpPr>
              <a:spLocks noChangeShapeType="1"/>
            </p:cNvSpPr>
            <p:nvPr/>
          </p:nvSpPr>
          <p:spPr bwMode="auto">
            <a:xfrm>
              <a:off x="2892" y="1620"/>
              <a:ext cx="0" cy="1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b"/>
            <a:lstStyle/>
            <a:p>
              <a:endParaRPr lang="en-US"/>
            </a:p>
          </p:txBody>
        </p: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8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401" grpId="0" autoUpdateAnimBg="0"/>
      <p:bldP spid="98470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Output of TNA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Training Needs</a:t>
            </a:r>
          </a:p>
          <a:p>
            <a:pPr>
              <a:buNone/>
            </a:pPr>
            <a:r>
              <a:rPr lang="en-US" dirty="0" smtClean="0"/>
              <a:t>Non-Training Needs</a:t>
            </a:r>
          </a:p>
          <a:p>
            <a:r>
              <a:rPr lang="en-US" dirty="0" smtClean="0"/>
              <a:t>Non-Training Needs that have no KSA deficiency</a:t>
            </a:r>
          </a:p>
          <a:p>
            <a:pPr lvl="1"/>
            <a:r>
              <a:rPr lang="en-US" dirty="0" smtClean="0"/>
              <a:t>Reward/Punishment In-congruencies</a:t>
            </a:r>
          </a:p>
          <a:p>
            <a:pPr lvl="1"/>
            <a:r>
              <a:rPr lang="en-US" dirty="0" smtClean="0"/>
              <a:t>Inadequate Feedback</a:t>
            </a:r>
          </a:p>
          <a:p>
            <a:pPr lvl="1"/>
            <a:r>
              <a:rPr lang="en-US" dirty="0" smtClean="0"/>
              <a:t>Obstacles in the system</a:t>
            </a:r>
          </a:p>
          <a:p>
            <a:r>
              <a:rPr lang="en-US" dirty="0" smtClean="0"/>
              <a:t>Non-Training Needs that have a KSA deficiency</a:t>
            </a:r>
          </a:p>
          <a:p>
            <a:pPr lvl="1"/>
            <a:r>
              <a:rPr lang="en-US" dirty="0" smtClean="0"/>
              <a:t>Job Aids</a:t>
            </a:r>
          </a:p>
          <a:p>
            <a:pPr lvl="1"/>
            <a:r>
              <a:rPr lang="en-US" dirty="0" smtClean="0"/>
              <a:t>Practice</a:t>
            </a:r>
          </a:p>
          <a:p>
            <a:pPr lvl="1"/>
            <a:r>
              <a:rPr lang="en-US" dirty="0" smtClean="0"/>
              <a:t>Changing the job itself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1E3E7-58A0-4B96-B148-07A3A95F29DD}" type="slidenum">
              <a:rPr lang="en-US"/>
              <a:pPr/>
              <a:t>19</a:t>
            </a:fld>
            <a:endParaRPr lang="en-US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Prioritizing HRD Needs</a:t>
            </a:r>
          </a:p>
        </p:txBody>
      </p:sp>
      <p:sp>
        <p:nvSpPr>
          <p:cNvPr id="4403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There are never enough resources available</a:t>
            </a:r>
          </a:p>
          <a:p>
            <a:r>
              <a:rPr lang="en-US" dirty="0"/>
              <a:t>Must prioritize </a:t>
            </a:r>
            <a:r>
              <a:rPr lang="en-US" dirty="0" smtClean="0"/>
              <a:t>effort</a:t>
            </a:r>
          </a:p>
          <a:p>
            <a:r>
              <a:rPr lang="en-US" dirty="0" smtClean="0"/>
              <a:t>The projected impact on organizational performance must always be kept in mind</a:t>
            </a:r>
          </a:p>
          <a:p>
            <a:r>
              <a:rPr lang="en-US" dirty="0" smtClean="0"/>
              <a:t>What are the potential gains or return on investment from various options?</a:t>
            </a:r>
            <a:endParaRPr lang="en-US" dirty="0"/>
          </a:p>
          <a:p>
            <a:pPr lvl="1"/>
            <a:r>
              <a:rPr lang="en-US" dirty="0"/>
              <a:t>Need full organizational involvement in this </a:t>
            </a:r>
            <a:r>
              <a:rPr lang="en-US" dirty="0" smtClean="0"/>
              <a:t>process</a:t>
            </a:r>
          </a:p>
          <a:p>
            <a:pPr lvl="2"/>
            <a:r>
              <a:rPr lang="en-US" dirty="0" smtClean="0"/>
              <a:t>More employees will perceive HRD programs as being relevant</a:t>
            </a:r>
          </a:p>
          <a:p>
            <a:pPr lvl="2"/>
            <a:r>
              <a:rPr lang="en-US" dirty="0" smtClean="0"/>
              <a:t>More people in the organization will support HRD programs</a:t>
            </a:r>
            <a:endParaRPr lang="en-US" dirty="0"/>
          </a:p>
          <a:p>
            <a:pPr lvl="1"/>
            <a:r>
              <a:rPr lang="en-US" dirty="0"/>
              <a:t>Involve an HRD Advisory Committee.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3716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TNA Model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Task Analysis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Steps in conducting a task analysis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Data Sources For Task/Operational Analysis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Person Analysis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Components of Person Analysis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Data Sources for Person Analysis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Output of TNA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Prioritizing HRD Needs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Effective Training: Systems, Strategies, and Practice (3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Ed.)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P. Nick Blanchard and James W. Thacker: Dorling 	Kindersley, Delhi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Human Resource Development: Foundation, Framework and Application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Jon  M. Werner and Randy L. </a:t>
            </a:r>
            <a:r>
              <a:rPr lang="en-US" sz="2400" dirty="0" err="1" smtClean="0"/>
              <a:t>DeSimone</a:t>
            </a:r>
            <a:r>
              <a:rPr lang="en-US" sz="2400" dirty="0" smtClean="0"/>
              <a:t>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New Delhi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1991</TotalTime>
  <Words>1368</Words>
  <Application>Microsoft Office PowerPoint</Application>
  <PresentationFormat>On-screen Show (4:3)</PresentationFormat>
  <Paragraphs>309</Paragraphs>
  <Slides>22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Advances in Human Resource Development and Management</vt:lpstr>
      <vt:lpstr>Recap of Lecture 21</vt:lpstr>
      <vt:lpstr>Learning Objectives: Lecture 22</vt:lpstr>
      <vt:lpstr>The TNA Model</vt:lpstr>
      <vt:lpstr>Task/ Operational Analysis</vt:lpstr>
      <vt:lpstr>Steps in conducting a task analysis </vt:lpstr>
      <vt:lpstr>Data Sources For Task/Operational Analysis</vt:lpstr>
      <vt:lpstr>Data Sources For Operational Analysis</vt:lpstr>
      <vt:lpstr>Person Analysis</vt:lpstr>
      <vt:lpstr>Components of Person Analysis</vt:lpstr>
      <vt:lpstr>Data Sources for Person Analysis</vt:lpstr>
      <vt:lpstr>Data Sources for Person Analysis</vt:lpstr>
      <vt:lpstr>Data Sources for Person Analysis</vt:lpstr>
      <vt:lpstr>Data Sources for Person Analysis</vt:lpstr>
      <vt:lpstr>Developmental Needs</vt:lpstr>
      <vt:lpstr>Model of Process When Performance Discrepancy Is Identified</vt:lpstr>
      <vt:lpstr>Model of Process When Performance Discrepancy Is Identified</vt:lpstr>
      <vt:lpstr>Output of TNA</vt:lpstr>
      <vt:lpstr>Prioritizing HRD Needs</vt:lpstr>
      <vt:lpstr>Summary of Lecture 22</vt:lpstr>
      <vt:lpstr>Reference books</vt:lpstr>
      <vt:lpstr>Slide 22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Administrator</cp:lastModifiedBy>
  <cp:revision>181</cp:revision>
  <dcterms:created xsi:type="dcterms:W3CDTF">2013-05-29T05:42:39Z</dcterms:created>
  <dcterms:modified xsi:type="dcterms:W3CDTF">2013-06-21T12:57:15Z</dcterms:modified>
</cp:coreProperties>
</file>