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7" r:id="rId2"/>
    <p:sldId id="280" r:id="rId3"/>
    <p:sldId id="259" r:id="rId4"/>
    <p:sldId id="380" r:id="rId5"/>
    <p:sldId id="401" r:id="rId6"/>
    <p:sldId id="375" r:id="rId7"/>
    <p:sldId id="397" r:id="rId8"/>
    <p:sldId id="379" r:id="rId9"/>
    <p:sldId id="381" r:id="rId10"/>
    <p:sldId id="382" r:id="rId11"/>
    <p:sldId id="400" r:id="rId12"/>
    <p:sldId id="383" r:id="rId13"/>
    <p:sldId id="376" r:id="rId14"/>
    <p:sldId id="390" r:id="rId15"/>
    <p:sldId id="391" r:id="rId16"/>
    <p:sldId id="392" r:id="rId17"/>
    <p:sldId id="393" r:id="rId18"/>
    <p:sldId id="394" r:id="rId19"/>
    <p:sldId id="395" r:id="rId20"/>
    <p:sldId id="321" r:id="rId21"/>
    <p:sldId id="374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362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17F59-E9F3-4FE7-AC30-13DC37B4C915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EF13-1CDC-4DE2-B951-0E439139C452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EC7ED-6D01-4DB7-B6DE-527A7865C782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2F7E5-AA60-4E35-8BCA-C649281A5930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E9E8-38BF-4CC7-AD68-E5B739F295A2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F7AA-AE2B-4370-8C48-B0D87F71BEA1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18E3E-D3CD-4651-BA27-F3D18FF97790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9B80-D7AF-4D1D-8A1C-A744DE482D85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2D1A6-CEF6-43A8-A212-2537DF0A4F52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7530-A8C0-453C-A82D-F1F10A67D979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F3D8D-D973-4371-9CCC-AC02F948ED3C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4A079-DCFE-4846-99D7-2B6E782AB170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21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Understanding Learning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Social Learning Theory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Motivation to Learn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Environmental Factors and Resistance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Individual Factors and Resistance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Training that Motivates Adults to Learn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21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20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Training Needs Assessment/Analysis (TNA)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Why to conduct TNA?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What is a Training/HRD Need?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The TNA Model</a:t>
            </a:r>
          </a:p>
          <a:p>
            <a:pPr lvl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Organizational Analysis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Data Sources for Organizational Analysis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What Do You Ask and from Whom?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21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HRD Process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102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3524" y="1371600"/>
            <a:ext cx="7049876" cy="489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219200" y="2057400"/>
            <a:ext cx="72390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i="1" dirty="0"/>
              <a:t>“Remember, training is not what is ultimately important… </a:t>
            </a:r>
            <a:r>
              <a:rPr lang="en-US" sz="4400" b="1" i="1" dirty="0">
                <a:solidFill>
                  <a:schemeClr val="accent1"/>
                </a:solidFill>
              </a:rPr>
              <a:t>performance</a:t>
            </a:r>
            <a:r>
              <a:rPr lang="en-US" sz="4400" b="1" i="1" dirty="0"/>
              <a:t> is.”</a:t>
            </a:r>
            <a:endParaRPr lang="en-US" sz="4400" i="1" dirty="0"/>
          </a:p>
          <a:p>
            <a:pPr algn="ctr">
              <a:spcBef>
                <a:spcPct val="50000"/>
              </a:spcBef>
            </a:pPr>
            <a:r>
              <a:rPr lang="en-US" sz="3200" i="1" dirty="0"/>
              <a:t>Marc Rosenberg</a:t>
            </a:r>
          </a:p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21</a:t>
            </a:r>
            <a:endParaRPr lang="en-US" dirty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Needs Assessment/Analysis (TNA)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It is a systematic process by which an organization’s HRD needs are identified and articulated.</a:t>
            </a:r>
          </a:p>
          <a:p>
            <a:pPr lvl="1">
              <a:buNone/>
            </a:pPr>
            <a:r>
              <a:rPr lang="en-US" dirty="0" smtClean="0"/>
              <a:t>Needs assessment can identify:</a:t>
            </a:r>
          </a:p>
          <a:p>
            <a:pPr lvl="1"/>
            <a:r>
              <a:rPr lang="en-US" dirty="0" smtClean="0"/>
              <a:t>Organization’s goals and its effectiveness in reaching these goals</a:t>
            </a:r>
          </a:p>
          <a:p>
            <a:pPr lvl="1"/>
            <a:r>
              <a:rPr lang="en-US" dirty="0" smtClean="0"/>
              <a:t>Gaps between employees’ skills and the skills required for effective current job performance</a:t>
            </a:r>
          </a:p>
          <a:p>
            <a:pPr lvl="1"/>
            <a:r>
              <a:rPr lang="en-US" dirty="0" smtClean="0"/>
              <a:t>Gaps between current skills and skills needed to perform the job successfully in future</a:t>
            </a:r>
          </a:p>
          <a:p>
            <a:pPr lvl="1"/>
            <a:r>
              <a:rPr lang="en-US" dirty="0" smtClean="0"/>
              <a:t>The employees to be sent on training</a:t>
            </a:r>
          </a:p>
          <a:p>
            <a:pPr lvl="1"/>
            <a:r>
              <a:rPr lang="en-US" dirty="0" smtClean="0"/>
              <a:t>The conditions under which the HRD activity will occur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to conduct TNA?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Although organizational effectiveness may be improved without TNA but it is not guaranteed. So TNA: </a:t>
            </a:r>
          </a:p>
          <a:p>
            <a:pPr lvl="1"/>
            <a:r>
              <a:rPr lang="en-US" dirty="0" smtClean="0"/>
              <a:t>Increases the chances that time, money, and effort spent on training is spent wisely</a:t>
            </a:r>
          </a:p>
          <a:p>
            <a:pPr lvl="1"/>
            <a:r>
              <a:rPr lang="en-US" dirty="0" smtClean="0"/>
              <a:t>Determines the benchmark for evaluation of training</a:t>
            </a:r>
          </a:p>
          <a:p>
            <a:pPr lvl="1"/>
            <a:r>
              <a:rPr lang="en-US" dirty="0" smtClean="0"/>
              <a:t>Increases the motivation of participants</a:t>
            </a:r>
          </a:p>
          <a:p>
            <a:pPr lvl="1"/>
            <a:r>
              <a:rPr lang="en-US" dirty="0" smtClean="0"/>
              <a:t>Aligns training activities with strategic objectives</a:t>
            </a:r>
          </a:p>
          <a:p>
            <a:pPr>
              <a:buNone/>
            </a:pPr>
            <a:r>
              <a:rPr lang="en-US" dirty="0" smtClean="0"/>
              <a:t>Why TNA is not Conducted?</a:t>
            </a:r>
          </a:p>
          <a:p>
            <a:pPr lvl="1"/>
            <a:r>
              <a:rPr lang="en-US" dirty="0" smtClean="0"/>
              <a:t>Can be a difficult and time-consuming process</a:t>
            </a:r>
          </a:p>
          <a:p>
            <a:pPr lvl="1"/>
            <a:r>
              <a:rPr lang="en-US" dirty="0" smtClean="0"/>
              <a:t>Action is valued over research</a:t>
            </a:r>
          </a:p>
          <a:p>
            <a:pPr lvl="1"/>
            <a:r>
              <a:rPr lang="en-US" dirty="0" smtClean="0"/>
              <a:t>Unnecessary because available information already specifies organization needs</a:t>
            </a:r>
          </a:p>
          <a:p>
            <a:pPr lvl="1"/>
            <a:r>
              <a:rPr lang="en-US" dirty="0" smtClean="0"/>
              <a:t>Lack of support</a:t>
            </a:r>
          </a:p>
          <a:p>
            <a:pPr>
              <a:buNone/>
            </a:pPr>
            <a:r>
              <a:rPr lang="en-US" dirty="0" smtClean="0"/>
              <a:t>TNA is not needed: </a:t>
            </a:r>
          </a:p>
          <a:p>
            <a:pPr lvl="1"/>
            <a:r>
              <a:rPr lang="en-US" dirty="0" smtClean="0"/>
              <a:t>If organization is trying to communicate a new vision or address legal concerns</a:t>
            </a:r>
          </a:p>
          <a:p>
            <a:pPr lvl="1"/>
            <a:r>
              <a:rPr lang="en-US" dirty="0" smtClean="0"/>
              <a:t>If a team requires team building skills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Training/ HRD Need?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	Need</a:t>
            </a:r>
          </a:p>
          <a:p>
            <a:pPr>
              <a:buNone/>
            </a:pPr>
            <a:r>
              <a:rPr lang="en-US" dirty="0" smtClean="0"/>
              <a:t>	A discrepancy or gap between what an organization expects to happen and what actually occurs</a:t>
            </a:r>
          </a:p>
          <a:p>
            <a:r>
              <a:rPr lang="en-US" dirty="0" smtClean="0"/>
              <a:t>Identified needs focus on correcting substandard performance</a:t>
            </a:r>
          </a:p>
          <a:p>
            <a:pPr lvl="1"/>
            <a:r>
              <a:rPr lang="en-US" dirty="0" smtClean="0"/>
              <a:t>HRD intervention my be the solution</a:t>
            </a:r>
          </a:p>
          <a:p>
            <a:pPr lvl="1"/>
            <a:r>
              <a:rPr lang="en-US" dirty="0" smtClean="0"/>
              <a:t>Compensation practices or employee selection may solve the problem</a:t>
            </a:r>
          </a:p>
          <a:p>
            <a:pPr lvl="1"/>
            <a:r>
              <a:rPr lang="en-US" dirty="0" smtClean="0"/>
              <a:t>Another management action like replacing machinery or negotiating work rules may be more appropriate solution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Training/ HRD Need?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Focusing only on performance deficiency is restrictive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Diagnostic needs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	Focus on factors that lead to effective performance and prevent performance problems rather than emphasizing existing problems.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Analytic needs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	Identify new or better ways to do things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Compliance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	Mandated by law or regulation</a:t>
            </a:r>
          </a:p>
          <a:p>
            <a:pPr lvl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0000"/>
                </a:solidFill>
              </a:rPr>
              <a:t>Reactive TNA</a:t>
            </a:r>
            <a:r>
              <a:rPr lang="en-US" dirty="0" smtClean="0"/>
              <a:t> – performance and compliance needs</a:t>
            </a:r>
          </a:p>
          <a:p>
            <a:pPr lvl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0000"/>
                </a:solidFill>
              </a:rPr>
              <a:t>Proactive TNA</a:t>
            </a:r>
            <a:r>
              <a:rPr lang="en-US" dirty="0" smtClean="0"/>
              <a:t> – diagnostic and analytic needs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Traps to avoid in Needs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Focusing only on individual performance deficiencies</a:t>
            </a:r>
          </a:p>
          <a:p>
            <a:r>
              <a:rPr lang="en-US" sz="2400" i="1" dirty="0" smtClean="0"/>
              <a:t>Starting</a:t>
            </a:r>
            <a:r>
              <a:rPr lang="en-US" sz="2400" dirty="0" smtClean="0"/>
              <a:t> with a “Training Needs Assessment”</a:t>
            </a:r>
          </a:p>
          <a:p>
            <a:r>
              <a:rPr lang="en-US" sz="2400" dirty="0" smtClean="0"/>
              <a:t>Using Questionnaires asking people what they need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Using subjective data only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Using objective data only</a:t>
            </a:r>
          </a:p>
          <a:p>
            <a:pPr lvl="1"/>
            <a:r>
              <a:rPr lang="en-US" sz="2400" dirty="0" smtClean="0"/>
              <a:t>Easily measured data is provided, but critical, hard-to-measure data is missing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21</a:t>
            </a:r>
            <a:endParaRPr lang="en-US" dirty="0"/>
          </a:p>
        </p:txBody>
      </p:sp>
      <p:sp>
        <p:nvSpPr>
          <p:cNvPr id="5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14222-986E-493A-A644-ADC335FDB0E1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TNA Model</a:t>
            </a:r>
            <a:endParaRPr lang="en-US" dirty="0"/>
          </a:p>
        </p:txBody>
      </p:sp>
      <p:grpSp>
        <p:nvGrpSpPr>
          <p:cNvPr id="2" name="Group 130"/>
          <p:cNvGrpSpPr>
            <a:grpSpLocks/>
          </p:cNvGrpSpPr>
          <p:nvPr/>
        </p:nvGrpSpPr>
        <p:grpSpPr bwMode="auto">
          <a:xfrm>
            <a:off x="3548596" y="1447800"/>
            <a:ext cx="4985803" cy="304800"/>
            <a:chOff x="2431" y="1199"/>
            <a:chExt cx="2888" cy="189"/>
          </a:xfrm>
        </p:grpSpPr>
        <p:sp>
          <p:nvSpPr>
            <p:cNvPr id="105523" name="Rectangle 51"/>
            <p:cNvSpPr>
              <a:spLocks noChangeArrowheads="1"/>
            </p:cNvSpPr>
            <p:nvPr/>
          </p:nvSpPr>
          <p:spPr bwMode="auto">
            <a:xfrm>
              <a:off x="2431" y="1206"/>
              <a:ext cx="372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900" b="1" dirty="0">
                  <a:solidFill>
                    <a:srgbClr val="000000"/>
                  </a:solidFill>
                  <a:latin typeface="Arial" charset="0"/>
                </a:rPr>
                <a:t>Input</a:t>
              </a:r>
              <a:endParaRPr lang="en-US" b="1" dirty="0">
                <a:latin typeface="Arial" charset="0"/>
              </a:endParaRPr>
            </a:p>
          </p:txBody>
        </p:sp>
        <p:sp>
          <p:nvSpPr>
            <p:cNvPr id="105524" name="Rectangle 52"/>
            <p:cNvSpPr>
              <a:spLocks noChangeArrowheads="1"/>
            </p:cNvSpPr>
            <p:nvPr/>
          </p:nvSpPr>
          <p:spPr bwMode="auto">
            <a:xfrm>
              <a:off x="3774" y="1200"/>
              <a:ext cx="593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900" b="1" dirty="0">
                  <a:solidFill>
                    <a:srgbClr val="000000"/>
                  </a:solidFill>
                  <a:latin typeface="Arial" charset="0"/>
                </a:rPr>
                <a:t>Process</a:t>
              </a:r>
              <a:endParaRPr lang="en-US" b="1" dirty="0">
                <a:latin typeface="Arial" charset="0"/>
              </a:endParaRPr>
            </a:p>
          </p:txBody>
        </p:sp>
        <p:sp>
          <p:nvSpPr>
            <p:cNvPr id="105525" name="Rectangle 53"/>
            <p:cNvSpPr>
              <a:spLocks noChangeArrowheads="1"/>
            </p:cNvSpPr>
            <p:nvPr/>
          </p:nvSpPr>
          <p:spPr bwMode="auto">
            <a:xfrm>
              <a:off x="4820" y="1199"/>
              <a:ext cx="499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900" b="1" dirty="0">
                  <a:solidFill>
                    <a:srgbClr val="000000"/>
                  </a:solidFill>
                  <a:latin typeface="Arial" charset="0"/>
                </a:rPr>
                <a:t>Output</a:t>
              </a:r>
              <a:endParaRPr lang="en-US" b="1" dirty="0">
                <a:latin typeface="Arial" charset="0"/>
              </a:endParaRPr>
            </a:p>
          </p:txBody>
        </p:sp>
      </p:grpSp>
      <p:grpSp>
        <p:nvGrpSpPr>
          <p:cNvPr id="3" name="Group 106"/>
          <p:cNvGrpSpPr>
            <a:grpSpLocks/>
          </p:cNvGrpSpPr>
          <p:nvPr/>
        </p:nvGrpSpPr>
        <p:grpSpPr bwMode="auto">
          <a:xfrm>
            <a:off x="304800" y="3343275"/>
            <a:ext cx="2109788" cy="1685925"/>
            <a:chOff x="3849" y="9450"/>
            <a:chExt cx="3600" cy="1437"/>
          </a:xfrm>
        </p:grpSpPr>
        <p:sp>
          <p:nvSpPr>
            <p:cNvPr id="105579" name="Rectangle 107"/>
            <p:cNvSpPr>
              <a:spLocks noChangeArrowheads="1"/>
            </p:cNvSpPr>
            <p:nvPr/>
          </p:nvSpPr>
          <p:spPr bwMode="auto">
            <a:xfrm>
              <a:off x="3849" y="9589"/>
              <a:ext cx="3486" cy="125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en-US" sz="1600" u="sng" dirty="0">
                  <a:solidFill>
                    <a:srgbClr val="000000"/>
                  </a:solidFill>
                  <a:latin typeface="Arial" charset="0"/>
                </a:rPr>
                <a:t>TRIGGER</a:t>
              </a:r>
            </a:p>
            <a:p>
              <a:pPr algn="l" eaLnBrk="0" hangingPunct="0"/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  Actual Organizational</a:t>
              </a:r>
            </a:p>
            <a:p>
              <a:pPr algn="l" eaLnBrk="0" hangingPunct="0"/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  Performance </a:t>
              </a:r>
            </a:p>
            <a:p>
              <a:pPr algn="l" eaLnBrk="0" hangingPunct="0"/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  (AOP) &lt; Expected</a:t>
              </a:r>
            </a:p>
            <a:p>
              <a:pPr algn="l" eaLnBrk="0" hangingPunct="0"/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  Organizational </a:t>
              </a:r>
            </a:p>
            <a:p>
              <a:pPr algn="l" eaLnBrk="0" hangingPunct="0"/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   Performance (EOP)</a:t>
              </a:r>
              <a:endParaRPr lang="en-US" sz="1600" dirty="0">
                <a:latin typeface="Arial" charset="0"/>
              </a:endParaRPr>
            </a:p>
          </p:txBody>
        </p:sp>
        <p:sp>
          <p:nvSpPr>
            <p:cNvPr id="105580" name="Rectangle 108"/>
            <p:cNvSpPr>
              <a:spLocks noChangeArrowheads="1"/>
            </p:cNvSpPr>
            <p:nvPr/>
          </p:nvSpPr>
          <p:spPr bwMode="auto">
            <a:xfrm>
              <a:off x="3849" y="9450"/>
              <a:ext cx="3600" cy="143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" name="Group 145"/>
          <p:cNvGrpSpPr>
            <a:grpSpLocks/>
          </p:cNvGrpSpPr>
          <p:nvPr/>
        </p:nvGrpSpPr>
        <p:grpSpPr bwMode="auto">
          <a:xfrm>
            <a:off x="4876800" y="2514600"/>
            <a:ext cx="2590800" cy="3243263"/>
            <a:chOff x="3072" y="1776"/>
            <a:chExt cx="1632" cy="2043"/>
          </a:xfrm>
        </p:grpSpPr>
        <p:grpSp>
          <p:nvGrpSpPr>
            <p:cNvPr id="5" name="Group 141"/>
            <p:cNvGrpSpPr>
              <a:grpSpLocks/>
            </p:cNvGrpSpPr>
            <p:nvPr/>
          </p:nvGrpSpPr>
          <p:grpSpPr bwMode="auto">
            <a:xfrm>
              <a:off x="3504" y="2448"/>
              <a:ext cx="1200" cy="831"/>
              <a:chOff x="3504" y="2448"/>
              <a:chExt cx="1200" cy="831"/>
            </a:xfrm>
          </p:grpSpPr>
          <p:sp>
            <p:nvSpPr>
              <p:cNvPr id="105526" name="Rectangle 54"/>
              <p:cNvSpPr>
                <a:spLocks noChangeArrowheads="1"/>
              </p:cNvSpPr>
              <p:nvPr/>
            </p:nvSpPr>
            <p:spPr bwMode="auto">
              <a:xfrm>
                <a:off x="3600" y="2496"/>
                <a:ext cx="1104" cy="77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Identify Performance Discrepancy (PD)</a:t>
                </a:r>
              </a:p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PD = EP &lt; AP</a:t>
                </a:r>
              </a:p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And Causes of PD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48" name="Rectangle 76"/>
              <p:cNvSpPr>
                <a:spLocks noChangeArrowheads="1"/>
              </p:cNvSpPr>
              <p:nvPr/>
            </p:nvSpPr>
            <p:spPr bwMode="auto">
              <a:xfrm>
                <a:off x="3504" y="2448"/>
                <a:ext cx="1152" cy="831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6" name="Group 144"/>
            <p:cNvGrpSpPr>
              <a:grpSpLocks/>
            </p:cNvGrpSpPr>
            <p:nvPr/>
          </p:nvGrpSpPr>
          <p:grpSpPr bwMode="auto">
            <a:xfrm>
              <a:off x="3072" y="1776"/>
              <a:ext cx="393" cy="2043"/>
              <a:chOff x="3072" y="1776"/>
              <a:chExt cx="393" cy="2043"/>
            </a:xfrm>
          </p:grpSpPr>
          <p:sp>
            <p:nvSpPr>
              <p:cNvPr id="105590" name="Line 118"/>
              <p:cNvSpPr>
                <a:spLocks noChangeShapeType="1"/>
              </p:cNvSpPr>
              <p:nvPr/>
            </p:nvSpPr>
            <p:spPr bwMode="auto">
              <a:xfrm>
                <a:off x="3072" y="1776"/>
                <a:ext cx="345" cy="72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5591" name="Line 119"/>
              <p:cNvSpPr>
                <a:spLocks noChangeShapeType="1"/>
              </p:cNvSpPr>
              <p:nvPr/>
            </p:nvSpPr>
            <p:spPr bwMode="auto">
              <a:xfrm>
                <a:off x="3072" y="2832"/>
                <a:ext cx="39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5592" name="Line 120"/>
              <p:cNvSpPr>
                <a:spLocks noChangeShapeType="1"/>
              </p:cNvSpPr>
              <p:nvPr/>
            </p:nvSpPr>
            <p:spPr bwMode="auto">
              <a:xfrm flipV="1">
                <a:off x="3120" y="3120"/>
                <a:ext cx="336" cy="69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7" name="Group 143"/>
          <p:cNvGrpSpPr>
            <a:grpSpLocks/>
          </p:cNvGrpSpPr>
          <p:nvPr/>
        </p:nvGrpSpPr>
        <p:grpSpPr bwMode="auto">
          <a:xfrm>
            <a:off x="7391400" y="2895600"/>
            <a:ext cx="1231900" cy="2925763"/>
            <a:chOff x="4656" y="1968"/>
            <a:chExt cx="776" cy="1843"/>
          </a:xfrm>
        </p:grpSpPr>
        <p:grpSp>
          <p:nvGrpSpPr>
            <p:cNvPr id="8" name="Group 139"/>
            <p:cNvGrpSpPr>
              <a:grpSpLocks/>
            </p:cNvGrpSpPr>
            <p:nvPr/>
          </p:nvGrpSpPr>
          <p:grpSpPr bwMode="auto">
            <a:xfrm>
              <a:off x="4800" y="1968"/>
              <a:ext cx="632" cy="1843"/>
              <a:chOff x="4800" y="1968"/>
              <a:chExt cx="632" cy="1843"/>
            </a:xfrm>
          </p:grpSpPr>
          <p:sp>
            <p:nvSpPr>
              <p:cNvPr id="105542" name="Rectangle 70"/>
              <p:cNvSpPr>
                <a:spLocks noChangeArrowheads="1"/>
              </p:cNvSpPr>
              <p:nvPr/>
            </p:nvSpPr>
            <p:spPr bwMode="auto">
              <a:xfrm>
                <a:off x="4806" y="3372"/>
                <a:ext cx="458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Times New Roman" pitchFamily="18" charset="0"/>
                  </a:rPr>
                  <a:t>       </a:t>
                </a:r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Non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43" name="Rectangle 71"/>
              <p:cNvSpPr>
                <a:spLocks noChangeArrowheads="1"/>
              </p:cNvSpPr>
              <p:nvPr/>
            </p:nvSpPr>
            <p:spPr bwMode="auto">
              <a:xfrm>
                <a:off x="4806" y="3491"/>
                <a:ext cx="557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Times New Roman" pitchFamily="18" charset="0"/>
                  </a:rPr>
                  <a:t>   </a:t>
                </a:r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Training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44" name="Rectangle 72"/>
              <p:cNvSpPr>
                <a:spLocks noChangeArrowheads="1"/>
              </p:cNvSpPr>
              <p:nvPr/>
            </p:nvSpPr>
            <p:spPr bwMode="auto">
              <a:xfrm>
                <a:off x="4806" y="3611"/>
                <a:ext cx="529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Times New Roman" pitchFamily="18" charset="0"/>
                  </a:rPr>
                  <a:t>     </a:t>
                </a:r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Needs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45" name="Rectangle 73"/>
              <p:cNvSpPr>
                <a:spLocks noChangeArrowheads="1"/>
              </p:cNvSpPr>
              <p:nvPr/>
            </p:nvSpPr>
            <p:spPr bwMode="auto">
              <a:xfrm>
                <a:off x="4896" y="2016"/>
                <a:ext cx="493" cy="308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Training</a:t>
                </a:r>
              </a:p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 Needs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47" name="Rectangle 75"/>
              <p:cNvSpPr>
                <a:spLocks noChangeArrowheads="1"/>
              </p:cNvSpPr>
              <p:nvPr/>
            </p:nvSpPr>
            <p:spPr bwMode="auto">
              <a:xfrm>
                <a:off x="4853" y="1968"/>
                <a:ext cx="571" cy="480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549" name="Rectangle 77"/>
              <p:cNvSpPr>
                <a:spLocks noChangeArrowheads="1"/>
              </p:cNvSpPr>
              <p:nvPr/>
            </p:nvSpPr>
            <p:spPr bwMode="auto">
              <a:xfrm>
                <a:off x="4800" y="3325"/>
                <a:ext cx="632" cy="486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9" name="Group 140"/>
            <p:cNvGrpSpPr>
              <a:grpSpLocks/>
            </p:cNvGrpSpPr>
            <p:nvPr/>
          </p:nvGrpSpPr>
          <p:grpSpPr bwMode="auto">
            <a:xfrm>
              <a:off x="4656" y="2448"/>
              <a:ext cx="192" cy="816"/>
              <a:chOff x="4608" y="2448"/>
              <a:chExt cx="192" cy="816"/>
            </a:xfrm>
          </p:grpSpPr>
          <p:sp>
            <p:nvSpPr>
              <p:cNvPr id="105593" name="Line 121"/>
              <p:cNvSpPr>
                <a:spLocks noChangeShapeType="1"/>
              </p:cNvSpPr>
              <p:nvPr/>
            </p:nvSpPr>
            <p:spPr bwMode="auto">
              <a:xfrm flipV="1">
                <a:off x="4608" y="2448"/>
                <a:ext cx="19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5594" name="Line 122"/>
              <p:cNvSpPr>
                <a:spLocks noChangeShapeType="1"/>
              </p:cNvSpPr>
              <p:nvPr/>
            </p:nvSpPr>
            <p:spPr bwMode="auto">
              <a:xfrm>
                <a:off x="4608" y="2811"/>
                <a:ext cx="192" cy="4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0" name="Group 142"/>
          <p:cNvGrpSpPr>
            <a:grpSpLocks/>
          </p:cNvGrpSpPr>
          <p:nvPr/>
        </p:nvGrpSpPr>
        <p:grpSpPr bwMode="auto">
          <a:xfrm>
            <a:off x="2438400" y="2057400"/>
            <a:ext cx="2462213" cy="4116388"/>
            <a:chOff x="1584" y="1440"/>
            <a:chExt cx="1573" cy="2593"/>
          </a:xfrm>
        </p:grpSpPr>
        <p:grpSp>
          <p:nvGrpSpPr>
            <p:cNvPr id="11" name="Group 129"/>
            <p:cNvGrpSpPr>
              <a:grpSpLocks/>
            </p:cNvGrpSpPr>
            <p:nvPr/>
          </p:nvGrpSpPr>
          <p:grpSpPr bwMode="auto">
            <a:xfrm>
              <a:off x="2064" y="1440"/>
              <a:ext cx="1093" cy="2593"/>
              <a:chOff x="2082" y="1440"/>
              <a:chExt cx="1020" cy="2593"/>
            </a:xfrm>
          </p:grpSpPr>
          <p:sp>
            <p:nvSpPr>
              <p:cNvPr id="105555" name="Rectangle 83"/>
              <p:cNvSpPr>
                <a:spLocks noChangeArrowheads="1"/>
              </p:cNvSpPr>
              <p:nvPr/>
            </p:nvSpPr>
            <p:spPr bwMode="auto">
              <a:xfrm>
                <a:off x="2100" y="1872"/>
                <a:ext cx="1002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Times New Roman" pitchFamily="18" charset="0"/>
                  </a:rPr>
                  <a:t>      </a:t>
                </a:r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Resources</a:t>
                </a:r>
                <a:r>
                  <a:rPr lang="en-US" sz="1600" dirty="0">
                    <a:solidFill>
                      <a:srgbClr val="000000"/>
                    </a:solidFill>
                    <a:latin typeface="Times New Roman" pitchFamily="18" charset="0"/>
                  </a:rPr>
                  <a:t>        </a:t>
                </a:r>
                <a:endParaRPr lang="en-US" sz="1600" dirty="0"/>
              </a:p>
            </p:txBody>
          </p:sp>
          <p:sp>
            <p:nvSpPr>
              <p:cNvPr id="105533" name="Rectangle 61"/>
              <p:cNvSpPr>
                <a:spLocks noChangeArrowheads="1"/>
              </p:cNvSpPr>
              <p:nvPr/>
            </p:nvSpPr>
            <p:spPr bwMode="auto">
              <a:xfrm>
                <a:off x="2116" y="2476"/>
                <a:ext cx="922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Operational/Task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34" name="Rectangle 62"/>
              <p:cNvSpPr>
                <a:spLocks noChangeArrowheads="1"/>
              </p:cNvSpPr>
              <p:nvPr/>
            </p:nvSpPr>
            <p:spPr bwMode="auto">
              <a:xfrm>
                <a:off x="2116" y="2602"/>
                <a:ext cx="518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  Analysis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35" name="Rectangle 63"/>
              <p:cNvSpPr>
                <a:spLocks noChangeArrowheads="1"/>
              </p:cNvSpPr>
              <p:nvPr/>
            </p:nvSpPr>
            <p:spPr bwMode="auto">
              <a:xfrm>
                <a:off x="2116" y="2722"/>
                <a:ext cx="686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Times New Roman" pitchFamily="18" charset="0"/>
                  </a:rPr>
                  <a:t>      </a:t>
                </a:r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Expected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36" name="Rectangle 64"/>
              <p:cNvSpPr>
                <a:spLocks noChangeArrowheads="1"/>
              </p:cNvSpPr>
              <p:nvPr/>
            </p:nvSpPr>
            <p:spPr bwMode="auto">
              <a:xfrm>
                <a:off x="2116" y="2842"/>
                <a:ext cx="875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Times New Roman" pitchFamily="18" charset="0"/>
                  </a:rPr>
                  <a:t>      </a:t>
                </a:r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Performance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37" name="Rectangle 65"/>
              <p:cNvSpPr>
                <a:spLocks noChangeArrowheads="1"/>
              </p:cNvSpPr>
              <p:nvPr/>
            </p:nvSpPr>
            <p:spPr bwMode="auto">
              <a:xfrm>
                <a:off x="2107" y="2962"/>
                <a:ext cx="446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      (EP)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38" name="Rectangle 66"/>
              <p:cNvSpPr>
                <a:spLocks noChangeArrowheads="1"/>
              </p:cNvSpPr>
              <p:nvPr/>
            </p:nvSpPr>
            <p:spPr bwMode="auto">
              <a:xfrm>
                <a:off x="2105" y="3487"/>
                <a:ext cx="935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  Person Analysis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39" name="Rectangle 67"/>
              <p:cNvSpPr>
                <a:spLocks noChangeArrowheads="1"/>
              </p:cNvSpPr>
              <p:nvPr/>
            </p:nvSpPr>
            <p:spPr bwMode="auto">
              <a:xfrm>
                <a:off x="2105" y="3607"/>
                <a:ext cx="540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      Actual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40" name="Rectangle 68"/>
              <p:cNvSpPr>
                <a:spLocks noChangeArrowheads="1"/>
              </p:cNvSpPr>
              <p:nvPr/>
            </p:nvSpPr>
            <p:spPr bwMode="auto">
              <a:xfrm>
                <a:off x="2114" y="3727"/>
                <a:ext cx="876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Times New Roman" pitchFamily="18" charset="0"/>
                  </a:rPr>
                  <a:t>      </a:t>
                </a:r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Performance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41" name="Rectangle 69"/>
              <p:cNvSpPr>
                <a:spLocks noChangeArrowheads="1"/>
              </p:cNvSpPr>
              <p:nvPr/>
            </p:nvSpPr>
            <p:spPr bwMode="auto">
              <a:xfrm>
                <a:off x="2096" y="3846"/>
                <a:ext cx="447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      (AP)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50" name="Rectangle 78"/>
              <p:cNvSpPr>
                <a:spLocks noChangeArrowheads="1"/>
              </p:cNvSpPr>
              <p:nvPr/>
            </p:nvSpPr>
            <p:spPr bwMode="auto">
              <a:xfrm>
                <a:off x="2092" y="3388"/>
                <a:ext cx="951" cy="6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551" name="Rectangle 79"/>
              <p:cNvSpPr>
                <a:spLocks noChangeArrowheads="1"/>
              </p:cNvSpPr>
              <p:nvPr/>
            </p:nvSpPr>
            <p:spPr bwMode="auto">
              <a:xfrm>
                <a:off x="2103" y="2416"/>
                <a:ext cx="911" cy="732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552" name="Rectangle 80"/>
              <p:cNvSpPr>
                <a:spLocks noChangeArrowheads="1"/>
              </p:cNvSpPr>
              <p:nvPr/>
            </p:nvSpPr>
            <p:spPr bwMode="auto">
              <a:xfrm>
                <a:off x="2100" y="1506"/>
                <a:ext cx="840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Times New Roman" pitchFamily="18" charset="0"/>
                  </a:rPr>
                  <a:t>  </a:t>
                </a:r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Organizational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53" name="Rectangle 81"/>
              <p:cNvSpPr>
                <a:spLocks noChangeArrowheads="1"/>
              </p:cNvSpPr>
              <p:nvPr/>
            </p:nvSpPr>
            <p:spPr bwMode="auto">
              <a:xfrm>
                <a:off x="2100" y="1626"/>
                <a:ext cx="518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  Analysis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54" name="Rectangle 82"/>
              <p:cNvSpPr>
                <a:spLocks noChangeArrowheads="1"/>
              </p:cNvSpPr>
              <p:nvPr/>
            </p:nvSpPr>
            <p:spPr bwMode="auto">
              <a:xfrm>
                <a:off x="2100" y="1746"/>
                <a:ext cx="747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Times New Roman" pitchFamily="18" charset="0"/>
                  </a:rPr>
                  <a:t> 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   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Arial" charset="0"/>
                  </a:rPr>
                  <a:t>Objectives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56" name="Rectangle 84"/>
              <p:cNvSpPr>
                <a:spLocks noChangeArrowheads="1"/>
              </p:cNvSpPr>
              <p:nvPr/>
            </p:nvSpPr>
            <p:spPr bwMode="auto">
              <a:xfrm>
                <a:off x="2082" y="1992"/>
                <a:ext cx="884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      Environment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57" name="Rectangle 85"/>
              <p:cNvSpPr>
                <a:spLocks noChangeArrowheads="1"/>
              </p:cNvSpPr>
              <p:nvPr/>
            </p:nvSpPr>
            <p:spPr bwMode="auto">
              <a:xfrm>
                <a:off x="2107" y="1440"/>
                <a:ext cx="905" cy="732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2" name="Group 135"/>
            <p:cNvGrpSpPr>
              <a:grpSpLocks/>
            </p:cNvGrpSpPr>
            <p:nvPr/>
          </p:nvGrpSpPr>
          <p:grpSpPr bwMode="auto">
            <a:xfrm>
              <a:off x="1584" y="1824"/>
              <a:ext cx="480" cy="1968"/>
              <a:chOff x="1536" y="1824"/>
              <a:chExt cx="528" cy="1968"/>
            </a:xfrm>
          </p:grpSpPr>
          <p:sp>
            <p:nvSpPr>
              <p:cNvPr id="105595" name="Line 123"/>
              <p:cNvSpPr>
                <a:spLocks noChangeShapeType="1"/>
              </p:cNvSpPr>
              <p:nvPr/>
            </p:nvSpPr>
            <p:spPr bwMode="auto">
              <a:xfrm>
                <a:off x="1536" y="2784"/>
                <a:ext cx="1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5596" name="Line 124"/>
              <p:cNvSpPr>
                <a:spLocks noChangeShapeType="1"/>
              </p:cNvSpPr>
              <p:nvPr/>
            </p:nvSpPr>
            <p:spPr bwMode="auto">
              <a:xfrm>
                <a:off x="1728" y="1824"/>
                <a:ext cx="0" cy="19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5597" name="Line 125"/>
              <p:cNvSpPr>
                <a:spLocks noChangeShapeType="1"/>
              </p:cNvSpPr>
              <p:nvPr/>
            </p:nvSpPr>
            <p:spPr bwMode="auto">
              <a:xfrm>
                <a:off x="1719" y="3783"/>
                <a:ext cx="3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5598" name="Line 126"/>
              <p:cNvSpPr>
                <a:spLocks noChangeShapeType="1"/>
              </p:cNvSpPr>
              <p:nvPr/>
            </p:nvSpPr>
            <p:spPr bwMode="auto">
              <a:xfrm>
                <a:off x="1719" y="1836"/>
                <a:ext cx="3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5606" name="Line 134"/>
              <p:cNvSpPr>
                <a:spLocks noChangeShapeType="1"/>
              </p:cNvSpPr>
              <p:nvPr/>
            </p:nvSpPr>
            <p:spPr bwMode="auto">
              <a:xfrm>
                <a:off x="1728" y="2784"/>
                <a:ext cx="3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4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Needs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en-US" dirty="0" smtClean="0"/>
              <a:t>1.  Inputs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Strategic/ Organizational Analysis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	Examination of an organization’s strategy, goals, and objectives; and the systems and practices in place to determine how they affect employee performance.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Where in the organization training is needed and under what conditions it will occur?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Task Analysis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	The examination of specific jobs to determine the requirements, in terms of the tasks required to be done, and the KSAs required to get the job done.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Person Analysis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	The examination of employees in the jobs to determine whether they have the required KSAs to perform at the expected level.	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Who needs to be trained and what kind of training they need?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2.  Processes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In the process </a:t>
            </a:r>
            <a:r>
              <a:rPr lang="en-US" dirty="0" err="1" smtClean="0"/>
              <a:t>process</a:t>
            </a:r>
            <a:r>
              <a:rPr lang="en-US" dirty="0" smtClean="0"/>
              <a:t> phase: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Task analysis provides information on expected performance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Person analysis provides information on actual performance</a:t>
            </a:r>
          </a:p>
          <a:p>
            <a:pPr marL="514350" indent="-514350">
              <a:lnSpc>
                <a:spcPct val="90000"/>
              </a:lnSpc>
              <a:buNone/>
            </a:pPr>
            <a:r>
              <a:rPr lang="en-US" dirty="0" smtClean="0"/>
              <a:t>3.  Outputs</a:t>
            </a:r>
          </a:p>
          <a:p>
            <a:pPr marL="514350" indent="-514350">
              <a:lnSpc>
                <a:spcPct val="90000"/>
              </a:lnSpc>
            </a:pPr>
            <a:r>
              <a:rPr lang="en-US" dirty="0" smtClean="0"/>
              <a:t>Training needs</a:t>
            </a:r>
          </a:p>
          <a:p>
            <a:pPr marL="514350" indent="-514350">
              <a:lnSpc>
                <a:spcPct val="90000"/>
              </a:lnSpc>
            </a:pPr>
            <a:r>
              <a:rPr lang="en-US" dirty="0" smtClean="0"/>
              <a:t>Non-Training needs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en-US" dirty="0" smtClean="0"/>
              <a:t>Ties HRD programs to organizational goals and Strengthens corporate support for HRD</a:t>
            </a:r>
          </a:p>
          <a:p>
            <a:pPr>
              <a:buNone/>
            </a:pPr>
            <a:r>
              <a:rPr lang="en-US" dirty="0" smtClean="0"/>
              <a:t>Organizational analysis requires a ‘whole system’ view of the organization and what it is trying to achieve?</a:t>
            </a:r>
          </a:p>
          <a:p>
            <a:pPr>
              <a:buNone/>
            </a:pPr>
            <a:r>
              <a:rPr lang="en-US" dirty="0" smtClean="0"/>
              <a:t>Components of an organizational analysis</a:t>
            </a:r>
          </a:p>
          <a:p>
            <a:pPr lvl="1"/>
            <a:r>
              <a:rPr lang="en-US" dirty="0" smtClean="0"/>
              <a:t>Organizational goals and strategy</a:t>
            </a:r>
          </a:p>
          <a:p>
            <a:pPr lvl="1"/>
            <a:r>
              <a:rPr lang="en-US" dirty="0" smtClean="0"/>
              <a:t>Organizational resources (Capital and Human)</a:t>
            </a:r>
          </a:p>
          <a:p>
            <a:pPr lvl="1"/>
            <a:r>
              <a:rPr lang="en-US" dirty="0" smtClean="0"/>
              <a:t>Organizational culture/climate</a:t>
            </a:r>
          </a:p>
          <a:p>
            <a:pPr lvl="1"/>
            <a:r>
              <a:rPr lang="en-US" dirty="0" smtClean="0"/>
              <a:t>Environmental constraints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3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2739-E3D0-4070-B8DF-7E02EAF38FFD}" type="slidenum">
              <a:rPr lang="en-US"/>
              <a:pPr/>
              <a:t>14</a:t>
            </a:fld>
            <a:endParaRPr lang="en-US"/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3200" dirty="0"/>
              <a:t>Data Sources for Organizational </a:t>
            </a:r>
            <a:r>
              <a:rPr lang="en-US" sz="3200" dirty="0" smtClean="0"/>
              <a:t>Analysis</a:t>
            </a:r>
            <a:endParaRPr lang="en-US" sz="3200" dirty="0"/>
          </a:p>
        </p:txBody>
      </p:sp>
      <p:graphicFrame>
        <p:nvGraphicFramePr>
          <p:cNvPr id="104654" name="Group 206"/>
          <p:cNvGraphicFramePr>
            <a:graphicFrameLocks noGrp="1"/>
          </p:cNvGraphicFramePr>
          <p:nvPr/>
        </p:nvGraphicFramePr>
        <p:xfrm>
          <a:off x="762000" y="2209800"/>
          <a:ext cx="7848600" cy="1847088"/>
        </p:xfrm>
        <a:graphic>
          <a:graphicData uri="http://schemas.openxmlformats.org/drawingml/2006/table">
            <a:tbl>
              <a:tblPr/>
              <a:tblGrid>
                <a:gridCol w="2590800"/>
                <a:gridCol w="2438400"/>
                <a:gridCol w="2819400"/>
              </a:tblGrid>
              <a:tr h="1257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Organizational Goals,   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Objectives and Budget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Where training emphasis can and should be placed.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 maintain a quality standard of no more than 1 reject per thousand 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Goal is to become ISO certified and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90,000 dollars has been allocated to  this effort 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4662" name="Group 214"/>
          <p:cNvGraphicFramePr>
            <a:graphicFrameLocks noGrp="1"/>
          </p:cNvGraphicFramePr>
          <p:nvPr/>
        </p:nvGraphicFramePr>
        <p:xfrm>
          <a:off x="762000" y="1447800"/>
          <a:ext cx="7848600" cy="579120"/>
        </p:xfrm>
        <a:graphic>
          <a:graphicData uri="http://schemas.openxmlformats.org/drawingml/2006/table">
            <a:tbl>
              <a:tblPr/>
              <a:tblGrid>
                <a:gridCol w="2590800"/>
                <a:gridCol w="2438400"/>
                <a:gridCol w="2819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 Source Recommended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Training Need Implications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4655" name="Group 207"/>
          <p:cNvGraphicFramePr>
            <a:graphicFrameLocks noGrp="1"/>
          </p:cNvGraphicFramePr>
          <p:nvPr/>
        </p:nvGraphicFramePr>
        <p:xfrm>
          <a:off x="762000" y="4191000"/>
          <a:ext cx="7848600" cy="1066800"/>
        </p:xfrm>
        <a:graphic>
          <a:graphicData uri="http://schemas.openxmlformats.org/drawingml/2006/table">
            <a:tbl>
              <a:tblPr/>
              <a:tblGrid>
                <a:gridCol w="2590800"/>
                <a:gridCol w="2438400"/>
                <a:gridCol w="2819400"/>
              </a:tblGrid>
              <a:tr h="933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Labor Inventory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Where training is needed to fill gaps caused by retirement, turnover, age, etc.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Thirty percent of our truck drivers will retire over the next four years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6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A8BFC-DEFD-455A-B705-4BD84D76EE4D}" type="slidenum">
              <a:rPr lang="en-US"/>
              <a:pPr/>
              <a:t>15</a:t>
            </a:fld>
            <a:endParaRPr lang="en-US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Data Sources for Organizational </a:t>
            </a:r>
            <a:r>
              <a:rPr lang="en-US" sz="3200" dirty="0" smtClean="0"/>
              <a:t>Analysis</a:t>
            </a:r>
            <a:endParaRPr lang="en-US" sz="3200" dirty="0"/>
          </a:p>
        </p:txBody>
      </p:sp>
      <p:graphicFrame>
        <p:nvGraphicFramePr>
          <p:cNvPr id="113892" name="Group 228"/>
          <p:cNvGraphicFramePr>
            <a:graphicFrameLocks noGrp="1"/>
          </p:cNvGraphicFramePr>
          <p:nvPr/>
        </p:nvGraphicFramePr>
        <p:xfrm>
          <a:off x="762000" y="2362200"/>
          <a:ext cx="7848600" cy="1143000"/>
        </p:xfrm>
        <a:graphic>
          <a:graphicData uri="http://schemas.openxmlformats.org/drawingml/2006/table">
            <a:tbl>
              <a:tblPr/>
              <a:tblGrid>
                <a:gridCol w="2514600"/>
                <a:gridCol w="2514600"/>
                <a:gridCol w="2819400"/>
              </a:tblGrid>
              <a:tr h="1143000">
                <a:tc>
                  <a:txBody>
                    <a:bodyPr/>
                    <a:lstStyle/>
                    <a:p>
                      <a:pPr marL="0" marR="0" lvl="0" indent="0" algn="l" defTabSz="114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Organizational Climate Indices</a:t>
                      </a:r>
                    </a:p>
                    <a:p>
                      <a:pPr marL="0" marR="0" lvl="0" indent="0" algn="l" defTabSz="114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	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These may help focus on problems that have training components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3885" name="Group 221"/>
          <p:cNvGraphicFramePr>
            <a:graphicFrameLocks noGrp="1"/>
          </p:cNvGraphicFramePr>
          <p:nvPr/>
        </p:nvGraphicFramePr>
        <p:xfrm>
          <a:off x="762000" y="1600200"/>
          <a:ext cx="7848600" cy="579120"/>
        </p:xfrm>
        <a:graphic>
          <a:graphicData uri="http://schemas.openxmlformats.org/drawingml/2006/table">
            <a:tbl>
              <a:tblPr/>
              <a:tblGrid>
                <a:gridCol w="2590800"/>
                <a:gridCol w="2438400"/>
                <a:gridCol w="2819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 Source Recommended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Training Need Implications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3886" name="Group 222"/>
          <p:cNvGraphicFramePr>
            <a:graphicFrameLocks noGrp="1"/>
          </p:cNvGraphicFramePr>
          <p:nvPr/>
        </p:nvGraphicFramePr>
        <p:xfrm>
          <a:off x="609600" y="3261360"/>
          <a:ext cx="8001000" cy="1310640"/>
        </p:xfrm>
        <a:graphic>
          <a:graphicData uri="http://schemas.openxmlformats.org/drawingml/2006/table">
            <a:tbl>
              <a:tblPr/>
              <a:tblGrid>
                <a:gridCol w="2641600"/>
                <a:gridCol w="2486025"/>
                <a:gridCol w="2873375"/>
              </a:tblGrid>
              <a:tr h="514350">
                <a:tc>
                  <a:txBody>
                    <a:bodyPr/>
                    <a:lstStyle/>
                    <a:p>
                      <a:pPr marL="482600" marR="0" lvl="0" indent="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®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Grievances</a:t>
                      </a:r>
                    </a:p>
                    <a:p>
                      <a:pPr marL="482600" marR="0" lvl="0" indent="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482600" marR="0" lvl="0" indent="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482600" marR="0" lvl="0" indent="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 related to productivity are useful in determining performance deficiencies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Seventy percent of                                                                               grievances are related to behaviors of 6 supervisors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3891" name="Group 227"/>
          <p:cNvGraphicFramePr>
            <a:graphicFrameLocks noGrp="1"/>
          </p:cNvGraphicFramePr>
          <p:nvPr/>
        </p:nvGraphicFramePr>
        <p:xfrm>
          <a:off x="609600" y="4614672"/>
          <a:ext cx="7848600" cy="871728"/>
        </p:xfrm>
        <a:graphic>
          <a:graphicData uri="http://schemas.openxmlformats.org/drawingml/2006/table">
            <a:tbl>
              <a:tblPr/>
              <a:tblGrid>
                <a:gridCol w="2590800"/>
                <a:gridCol w="2438400"/>
                <a:gridCol w="2819400"/>
              </a:tblGrid>
              <a:tr h="427038">
                <a:tc>
                  <a:txBody>
                    <a:bodyPr/>
                    <a:lstStyle/>
                    <a:p>
                      <a:pPr marL="482600" marR="0" lvl="0" indent="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®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Absenteeism</a:t>
                      </a:r>
                    </a:p>
                    <a:p>
                      <a:pPr marL="482600" marR="0" lvl="0" indent="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 absences in clerical staff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3882" name="Group 218"/>
          <p:cNvGraphicFramePr>
            <a:graphicFrameLocks noGrp="1"/>
          </p:cNvGraphicFramePr>
          <p:nvPr/>
        </p:nvGraphicFramePr>
        <p:xfrm>
          <a:off x="685800" y="5364480"/>
          <a:ext cx="7848600" cy="579120"/>
        </p:xfrm>
        <a:graphic>
          <a:graphicData uri="http://schemas.openxmlformats.org/drawingml/2006/table">
            <a:tbl>
              <a:tblPr/>
              <a:tblGrid>
                <a:gridCol w="2590800"/>
                <a:gridCol w="2438400"/>
                <a:gridCol w="2819400"/>
              </a:tblGrid>
              <a:tr h="457200">
                <a:tc>
                  <a:txBody>
                    <a:bodyPr/>
                    <a:lstStyle/>
                    <a:p>
                      <a:pPr marL="381000" marR="0" lvl="0" indent="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®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	Accidents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C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Accident rate for line workers increasing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3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3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3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3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3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3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3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3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3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3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D021B-DC64-4F85-9099-73ABF3DC69D1}" type="slidenum">
              <a:rPr lang="en-US"/>
              <a:pPr/>
              <a:t>16</a:t>
            </a:fld>
            <a:endParaRPr lang="en-US"/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Data Sources for Organizational </a:t>
            </a:r>
            <a:r>
              <a:rPr lang="en-US" sz="3200" dirty="0" smtClean="0"/>
              <a:t>Analysis</a:t>
            </a:r>
            <a:endParaRPr lang="en-US" sz="3200" dirty="0"/>
          </a:p>
        </p:txBody>
      </p:sp>
      <p:graphicFrame>
        <p:nvGraphicFramePr>
          <p:cNvPr id="114784" name="Group 96"/>
          <p:cNvGraphicFramePr>
            <a:graphicFrameLocks noGrp="1"/>
          </p:cNvGraphicFramePr>
          <p:nvPr/>
        </p:nvGraphicFramePr>
        <p:xfrm>
          <a:off x="762000" y="2438400"/>
          <a:ext cx="8001000" cy="1749552"/>
        </p:xfrm>
        <a:graphic>
          <a:graphicData uri="http://schemas.openxmlformats.org/drawingml/2006/table">
            <a:tbl>
              <a:tblPr/>
              <a:tblGrid>
                <a:gridCol w="2362200"/>
                <a:gridCol w="2765425"/>
                <a:gridCol w="2873375"/>
              </a:tblGrid>
              <a:tr h="1257300">
                <a:tc>
                  <a:txBody>
                    <a:bodyPr/>
                    <a:lstStyle/>
                    <a:p>
                      <a:pPr marL="190500" marR="0" lvl="0" indent="-19050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190500" algn="l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Analysis of Efficiency Indices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190500" marR="0" lvl="0" indent="-19050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190500" algn="l"/>
                        </a:tabLst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190500" marR="0" lvl="0" indent="-19050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190500" algn="l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		</a:t>
                      </a:r>
                    </a:p>
                    <a:p>
                      <a:pPr marL="190500" marR="0" lvl="0" indent="-19050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®"/>
                        <a:tabLst>
                          <a:tab pos="190500" algn="l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Cost of labor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Can help document difference between actual performance and desired performance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Labor costs have increased        8 percent in the last year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4781" name="Group 93"/>
          <p:cNvGraphicFramePr>
            <a:graphicFrameLocks noGrp="1"/>
          </p:cNvGraphicFramePr>
          <p:nvPr/>
        </p:nvGraphicFramePr>
        <p:xfrm>
          <a:off x="838200" y="1600200"/>
          <a:ext cx="7924800" cy="590550"/>
        </p:xfrm>
        <a:graphic>
          <a:graphicData uri="http://schemas.openxmlformats.org/drawingml/2006/table">
            <a:tbl>
              <a:tblPr/>
              <a:tblGrid>
                <a:gridCol w="2565400"/>
                <a:gridCol w="2486025"/>
                <a:gridCol w="2873375"/>
              </a:tblGrid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 Source Recommended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Training Need Implications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4786" name="Group 98"/>
          <p:cNvGraphicFramePr>
            <a:graphicFrameLocks noGrp="1"/>
          </p:cNvGraphicFramePr>
          <p:nvPr/>
        </p:nvGraphicFramePr>
        <p:xfrm>
          <a:off x="762000" y="4419600"/>
          <a:ext cx="8001000" cy="1359408"/>
        </p:xfrm>
        <a:graphic>
          <a:graphicData uri="http://schemas.openxmlformats.org/drawingml/2006/table">
            <a:tbl>
              <a:tblPr/>
              <a:tblGrid>
                <a:gridCol w="2362200"/>
                <a:gridCol w="2765425"/>
                <a:gridCol w="2873375"/>
              </a:tblGrid>
              <a:tr h="971550"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Changes in System or Subsystem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New or changed equipment may present training problem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line has been shut down about once per day since the new machinery was installed.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Waste has doubled since using the new cutting tool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4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4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4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4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4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4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F009-9865-4239-9944-79F5B8D03361}" type="slidenum">
              <a:rPr lang="en-US"/>
              <a:pPr/>
              <a:t>17</a:t>
            </a:fld>
            <a:endParaRPr lang="en-US"/>
          </a:p>
        </p:txBody>
      </p:sp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What Do You Ask and </a:t>
            </a:r>
            <a:r>
              <a:rPr lang="en-US" sz="3200" dirty="0" smtClean="0"/>
              <a:t>from Whom?</a:t>
            </a:r>
            <a:endParaRPr lang="en-US" sz="3200" dirty="0"/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1041400" y="1447800"/>
            <a:ext cx="7848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tabLst>
                <a:tab pos="3997325" algn="l"/>
              </a:tabLst>
            </a:pPr>
            <a:r>
              <a:rPr lang="en-US" sz="1800" b="1" u="sng" dirty="0">
                <a:latin typeface="Arial" charset="0"/>
                <a:cs typeface="Times New Roman" pitchFamily="18" charset="0"/>
              </a:rPr>
              <a:t>What to Ask About	Who to </a:t>
            </a:r>
            <a:r>
              <a:rPr lang="en-US" sz="1800" b="1" u="sng" dirty="0" smtClean="0">
                <a:latin typeface="Arial" charset="0"/>
                <a:cs typeface="Times New Roman" pitchFamily="18" charset="0"/>
              </a:rPr>
              <a:t>Ask</a:t>
            </a:r>
            <a:r>
              <a:rPr lang="en-US" sz="1600" u="sng" dirty="0">
                <a:latin typeface="Arial" charset="0"/>
                <a:cs typeface="Times New Roman" pitchFamily="18" charset="0"/>
              </a:rPr>
              <a:t>	</a:t>
            </a:r>
            <a:endParaRPr lang="en-US" sz="1600" u="sng" dirty="0">
              <a:latin typeface="Arial" charset="0"/>
            </a:endParaRP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1155700" y="2133600"/>
            <a:ext cx="3416300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90500" indent="-190500" algn="l"/>
            <a:r>
              <a:rPr lang="en-US" sz="1600" b="1" dirty="0">
                <a:latin typeface="Arial" charset="0"/>
                <a:cs typeface="Times New Roman" pitchFamily="18" charset="0"/>
              </a:rPr>
              <a:t>Mission Goals and Objectives</a:t>
            </a:r>
          </a:p>
          <a:p>
            <a:pPr marL="190500" indent="-1905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What are the goals and objectives of the </a:t>
            </a:r>
            <a:r>
              <a:rPr lang="en-US" sz="1600" dirty="0" smtClean="0">
                <a:latin typeface="Arial" charset="0"/>
                <a:cs typeface="Times New Roman" pitchFamily="18" charset="0"/>
              </a:rPr>
              <a:t>organization?</a:t>
            </a:r>
            <a:r>
              <a:rPr lang="en-US" sz="1600" dirty="0">
                <a:latin typeface="Arial" charset="0"/>
                <a:cs typeface="Times New Roman" pitchFamily="18" charset="0"/>
              </a:rPr>
              <a:t>		</a:t>
            </a:r>
          </a:p>
          <a:p>
            <a:pPr marL="190500" indent="-1905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How much money has been allocated to any new </a:t>
            </a:r>
            <a:r>
              <a:rPr lang="en-US" sz="1600" dirty="0" smtClean="0">
                <a:latin typeface="Arial" charset="0"/>
                <a:cs typeface="Times New Roman" pitchFamily="18" charset="0"/>
              </a:rPr>
              <a:t>initiatives?</a:t>
            </a:r>
            <a:r>
              <a:rPr lang="en-US" sz="1600" dirty="0">
                <a:latin typeface="Arial" charset="0"/>
                <a:cs typeface="Times New Roman" pitchFamily="18" charset="0"/>
              </a:rPr>
              <a:t>	</a:t>
            </a:r>
          </a:p>
          <a:p>
            <a:pPr marL="190500" indent="-1905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Is there general understanding of these </a:t>
            </a:r>
            <a:r>
              <a:rPr lang="en-US" sz="1600" dirty="0" smtClean="0">
                <a:latin typeface="Arial" charset="0"/>
                <a:cs typeface="Times New Roman" pitchFamily="18" charset="0"/>
              </a:rPr>
              <a:t>objectives? </a:t>
            </a:r>
            <a:endParaRPr lang="en-US" sz="1600" dirty="0">
              <a:latin typeface="Arial" charset="0"/>
            </a:endParaRPr>
          </a:p>
        </p:txBody>
      </p:sp>
      <p:sp>
        <p:nvSpPr>
          <p:cNvPr id="106507" name="Rectangle 11"/>
          <p:cNvSpPr>
            <a:spLocks noChangeArrowheads="1"/>
          </p:cNvSpPr>
          <p:nvPr/>
        </p:nvSpPr>
        <p:spPr bwMode="auto">
          <a:xfrm>
            <a:off x="5153025" y="2362200"/>
            <a:ext cx="23622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90500" indent="-190500" algn="l"/>
            <a:r>
              <a:rPr lang="en-US" sz="1600" dirty="0">
                <a:latin typeface="Arial" charset="0"/>
                <a:cs typeface="Times New Roman" pitchFamily="18" charset="0"/>
              </a:rPr>
              <a:t>Top management</a:t>
            </a:r>
          </a:p>
          <a:p>
            <a:pPr marL="190500" indent="-1905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Relevant department managers, supervisors and incumbents</a:t>
            </a:r>
          </a:p>
        </p:txBody>
      </p:sp>
      <p:sp>
        <p:nvSpPr>
          <p:cNvPr id="106510" name="Rectangle 14"/>
          <p:cNvSpPr>
            <a:spLocks noChangeArrowheads="1"/>
          </p:cNvSpPr>
          <p:nvPr/>
        </p:nvSpPr>
        <p:spPr bwMode="auto">
          <a:xfrm>
            <a:off x="1155700" y="4191000"/>
            <a:ext cx="3568700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292100" indent="-101600" algn="l"/>
            <a:r>
              <a:rPr lang="en-US" sz="1600" b="1" dirty="0">
                <a:latin typeface="Arial" charset="0"/>
                <a:cs typeface="Times New Roman" pitchFamily="18" charset="0"/>
              </a:rPr>
              <a:t>Social Influences</a:t>
            </a:r>
          </a:p>
          <a:p>
            <a:pPr marL="292100" indent="-1016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What is the general feeling in the organization regarding meeting goals and </a:t>
            </a:r>
            <a:r>
              <a:rPr lang="en-US" sz="1600" dirty="0" smtClean="0">
                <a:latin typeface="Arial" charset="0"/>
                <a:cs typeface="Times New Roman" pitchFamily="18" charset="0"/>
              </a:rPr>
              <a:t>objectives?</a:t>
            </a:r>
            <a:r>
              <a:rPr lang="en-US" sz="1600" dirty="0">
                <a:latin typeface="Arial" charset="0"/>
                <a:cs typeface="Times New Roman" pitchFamily="18" charset="0"/>
              </a:rPr>
              <a:t>	</a:t>
            </a:r>
          </a:p>
          <a:p>
            <a:pPr marL="292100" indent="-1016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What is the social pressure in your department regarding these goals </a:t>
            </a:r>
            <a:r>
              <a:rPr lang="en-US" sz="1600" dirty="0" smtClean="0">
                <a:latin typeface="Arial" charset="0"/>
                <a:cs typeface="Times New Roman" pitchFamily="18" charset="0"/>
              </a:rPr>
              <a:t>and productivity?</a:t>
            </a:r>
            <a:endParaRPr lang="en-US" sz="1600" dirty="0">
              <a:latin typeface="Arial" charset="0"/>
            </a:endParaRPr>
          </a:p>
        </p:txBody>
      </p:sp>
      <p:sp>
        <p:nvSpPr>
          <p:cNvPr id="106513" name="Rectangle 17"/>
          <p:cNvSpPr>
            <a:spLocks noChangeArrowheads="1"/>
          </p:cNvSpPr>
          <p:nvPr/>
        </p:nvSpPr>
        <p:spPr bwMode="auto">
          <a:xfrm>
            <a:off x="5165725" y="4495800"/>
            <a:ext cx="23622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90500" indent="-190500" algn="l"/>
            <a:r>
              <a:rPr lang="en-US" sz="1600" dirty="0">
                <a:latin typeface="Arial" charset="0"/>
                <a:cs typeface="Times New Roman" pitchFamily="18" charset="0"/>
              </a:rPr>
              <a:t>Top management</a:t>
            </a:r>
          </a:p>
          <a:p>
            <a:pPr marL="190500" indent="-1905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Relevant department managers, supervisors and incumbents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 autoUpdateAnimBg="0"/>
      <p:bldP spid="106499" grpId="0" autoUpdateAnimBg="0"/>
      <p:bldP spid="106501" grpId="0" autoUpdateAnimBg="0"/>
      <p:bldP spid="106507" grpId="0" autoUpdateAnimBg="0"/>
      <p:bldP spid="106510" grpId="0" autoUpdateAnimBg="0"/>
      <p:bldP spid="10651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9C64-2CDB-4253-A6BC-F6645A52D7F2}" type="slidenum">
              <a:rPr lang="en-US"/>
              <a:pPr/>
              <a:t>18</a:t>
            </a:fld>
            <a:endParaRPr lang="en-US"/>
          </a:p>
        </p:txBody>
      </p:sp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What Do You Ask and from Whom?</a:t>
            </a:r>
            <a:endParaRPr lang="en-US" sz="3200" dirty="0"/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1041400" y="1447800"/>
            <a:ext cx="784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1800" b="1" u="sng" dirty="0">
                <a:latin typeface="Arial" charset="0"/>
                <a:cs typeface="Times New Roman" pitchFamily="18" charset="0"/>
              </a:rPr>
              <a:t>What to Ask About	</a:t>
            </a:r>
            <a:r>
              <a:rPr lang="en-US" sz="1800" b="1" dirty="0">
                <a:latin typeface="Arial" charset="0"/>
                <a:cs typeface="Times New Roman" pitchFamily="18" charset="0"/>
              </a:rPr>
              <a:t>	       </a:t>
            </a:r>
            <a:r>
              <a:rPr lang="en-US" sz="1800" b="1" u="sng" dirty="0">
                <a:latin typeface="Arial" charset="0"/>
                <a:cs typeface="Times New Roman" pitchFamily="18" charset="0"/>
              </a:rPr>
              <a:t>   Who to Ask        </a:t>
            </a:r>
            <a:r>
              <a:rPr lang="en-US" sz="1600" u="sng" dirty="0">
                <a:latin typeface="New York" pitchFamily="18" charset="0"/>
                <a:cs typeface="Times New Roman" pitchFamily="18" charset="0"/>
              </a:rPr>
              <a:t>	</a:t>
            </a:r>
            <a:endParaRPr lang="en-US" u="sng" dirty="0">
              <a:latin typeface="Arial" charset="0"/>
            </a:endParaRPr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1155700" y="4191000"/>
            <a:ext cx="3340100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90500" indent="-190500" algn="l"/>
            <a:r>
              <a:rPr lang="en-US" sz="1600" b="1" dirty="0">
                <a:latin typeface="Arial" charset="0"/>
                <a:cs typeface="Times New Roman" pitchFamily="18" charset="0"/>
              </a:rPr>
              <a:t>Job Design</a:t>
            </a:r>
          </a:p>
          <a:p>
            <a:pPr marL="190500" indent="-190500" algn="l"/>
            <a:r>
              <a:rPr lang="en-US" sz="1600" dirty="0">
                <a:latin typeface="Arial" charset="0"/>
                <a:cs typeface="Times New Roman" pitchFamily="18" charset="0"/>
              </a:rPr>
              <a:t>How are the jobs organized?</a:t>
            </a:r>
          </a:p>
          <a:p>
            <a:pPr marL="190500" indent="-190500" algn="l"/>
            <a:r>
              <a:rPr lang="en-US" sz="1600" dirty="0">
                <a:latin typeface="Arial" charset="0"/>
                <a:cs typeface="Times New Roman" pitchFamily="18" charset="0"/>
              </a:rPr>
              <a:t>Where does their work/material/ information come from, where does it go when done?</a:t>
            </a:r>
          </a:p>
          <a:p>
            <a:pPr marL="190500" indent="-190500" algn="l"/>
            <a:r>
              <a:rPr lang="en-US" sz="1600" dirty="0">
                <a:latin typeface="Arial" charset="0"/>
                <a:cs typeface="Times New Roman" pitchFamily="18" charset="0"/>
              </a:rPr>
              <a:t>Does the design of the job inhibit workers from being high performers? </a:t>
            </a:r>
          </a:p>
        </p:txBody>
      </p:sp>
      <p:sp>
        <p:nvSpPr>
          <p:cNvPr id="107527" name="Rectangle 7"/>
          <p:cNvSpPr>
            <a:spLocks noChangeArrowheads="1"/>
          </p:cNvSpPr>
          <p:nvPr/>
        </p:nvSpPr>
        <p:spPr bwMode="auto">
          <a:xfrm>
            <a:off x="5162550" y="4419600"/>
            <a:ext cx="28067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90500" indent="-190500" algn="l"/>
            <a:r>
              <a:rPr lang="en-US" sz="1600" dirty="0">
                <a:latin typeface="Arial" charset="0"/>
                <a:cs typeface="Times New Roman" pitchFamily="18" charset="0"/>
              </a:rPr>
              <a:t>Relevant supervisors and incumbents, perhaps relevant department managers </a:t>
            </a:r>
          </a:p>
        </p:txBody>
      </p:sp>
      <p:sp>
        <p:nvSpPr>
          <p:cNvPr id="107530" name="Rectangle 10"/>
          <p:cNvSpPr>
            <a:spLocks noChangeArrowheads="1"/>
          </p:cNvSpPr>
          <p:nvPr/>
        </p:nvSpPr>
        <p:spPr bwMode="auto">
          <a:xfrm>
            <a:off x="1143000" y="2133600"/>
            <a:ext cx="3505200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90500" indent="-190500" algn="l"/>
            <a:r>
              <a:rPr lang="en-US" sz="1600" b="1" dirty="0">
                <a:latin typeface="Arial" charset="0"/>
                <a:cs typeface="Times New Roman" pitchFamily="18" charset="0"/>
              </a:rPr>
              <a:t>Reward Systems </a:t>
            </a:r>
            <a:endParaRPr lang="en-US" sz="1600" b="1" u="sng" dirty="0">
              <a:latin typeface="Arial" charset="0"/>
              <a:cs typeface="Times New Roman" pitchFamily="18" charset="0"/>
            </a:endParaRPr>
          </a:p>
          <a:p>
            <a:pPr marL="190500" indent="-1905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What are the rewards and how are they distributed?		</a:t>
            </a:r>
          </a:p>
          <a:p>
            <a:pPr marL="190500" indent="-1905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Are there incentives, are they tied to the goals and objectives?</a:t>
            </a:r>
          </a:p>
          <a:p>
            <a:pPr marL="190500" indent="-1905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What specifically do high performers get as rewards?</a:t>
            </a:r>
            <a:endParaRPr lang="en-US" sz="1600" dirty="0">
              <a:latin typeface="Arial" charset="0"/>
            </a:endParaRPr>
          </a:p>
        </p:txBody>
      </p:sp>
      <p:sp>
        <p:nvSpPr>
          <p:cNvPr id="107531" name="Rectangle 11"/>
          <p:cNvSpPr>
            <a:spLocks noChangeArrowheads="1"/>
          </p:cNvSpPr>
          <p:nvPr/>
        </p:nvSpPr>
        <p:spPr bwMode="auto">
          <a:xfrm>
            <a:off x="5181600" y="2362200"/>
            <a:ext cx="30638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90500" indent="-190500" algn="l"/>
            <a:r>
              <a:rPr lang="en-US" sz="1600" dirty="0">
                <a:latin typeface="Arial" charset="0"/>
                <a:cs typeface="Times New Roman" pitchFamily="18" charset="0"/>
              </a:rPr>
              <a:t>Top management</a:t>
            </a:r>
          </a:p>
          <a:p>
            <a:pPr marL="190500" indent="-1905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Relevant department managers, supervisors and incumbents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2" grpId="0" autoUpdateAnimBg="0"/>
      <p:bldP spid="107523" grpId="0" autoUpdateAnimBg="0"/>
      <p:bldP spid="107524" grpId="0" autoUpdateAnimBg="0"/>
      <p:bldP spid="107527" grpId="0" autoUpdateAnimBg="0"/>
      <p:bldP spid="107530" grpId="0" autoUpdateAnimBg="0"/>
      <p:bldP spid="107531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1345-583D-43C2-86BF-DA971741F09C}" type="slidenum">
              <a:rPr lang="en-US"/>
              <a:pPr/>
              <a:t>19</a:t>
            </a:fld>
            <a:endParaRPr lang="en-US"/>
          </a:p>
        </p:txBody>
      </p:sp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What Do You Ask and from Whom?</a:t>
            </a:r>
            <a:endParaRPr lang="en-US" sz="3200" dirty="0"/>
          </a:p>
        </p:txBody>
      </p:sp>
      <p:sp>
        <p:nvSpPr>
          <p:cNvPr id="128003" name="Rectangle 3"/>
          <p:cNvSpPr>
            <a:spLocks noChangeArrowheads="1"/>
          </p:cNvSpPr>
          <p:nvPr/>
        </p:nvSpPr>
        <p:spPr bwMode="auto">
          <a:xfrm>
            <a:off x="1041400" y="1524000"/>
            <a:ext cx="784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1800" b="1" u="sng" dirty="0">
                <a:latin typeface="Arial" charset="0"/>
                <a:cs typeface="Times New Roman" pitchFamily="18" charset="0"/>
              </a:rPr>
              <a:t>What to Ask About		      Who to Ask</a:t>
            </a:r>
            <a:r>
              <a:rPr lang="en-US" sz="1600" u="sng" dirty="0">
                <a:latin typeface="New York" pitchFamily="18" charset="0"/>
                <a:cs typeface="Times New Roman" pitchFamily="18" charset="0"/>
              </a:rPr>
              <a:t>	</a:t>
            </a:r>
            <a:endParaRPr lang="en-US" u="sng" dirty="0">
              <a:latin typeface="Arial" charset="0"/>
            </a:endParaRPr>
          </a:p>
        </p:txBody>
      </p:sp>
      <p:sp>
        <p:nvSpPr>
          <p:cNvPr id="128009" name="Rectangle 9"/>
          <p:cNvSpPr>
            <a:spLocks noChangeArrowheads="1"/>
          </p:cNvSpPr>
          <p:nvPr/>
        </p:nvSpPr>
        <p:spPr bwMode="auto">
          <a:xfrm>
            <a:off x="1155700" y="2133600"/>
            <a:ext cx="3340100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90500" indent="-190500" algn="l" eaLnBrk="0" hangingPunct="0"/>
            <a:r>
              <a:rPr lang="en-US" sz="1600" b="1" dirty="0">
                <a:latin typeface="Arial" charset="0"/>
                <a:cs typeface="Times New Roman" pitchFamily="18" charset="0"/>
              </a:rPr>
              <a:t>Job Performance</a:t>
            </a:r>
          </a:p>
          <a:p>
            <a:pPr marL="190500" indent="-1905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How do employees know what level of performance is acceptable?</a:t>
            </a:r>
          </a:p>
          <a:p>
            <a:pPr marL="190500" indent="-1905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How do they find out if their level of performance is acceptable?</a:t>
            </a:r>
          </a:p>
          <a:p>
            <a:pPr marL="190500" indent="-1905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Is there a formal feedback process?</a:t>
            </a:r>
          </a:p>
          <a:p>
            <a:pPr marL="190500" indent="-1905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Are there opportunities for help if required?</a:t>
            </a:r>
          </a:p>
        </p:txBody>
      </p:sp>
      <p:sp>
        <p:nvSpPr>
          <p:cNvPr id="128010" name="Rectangle 10"/>
          <p:cNvSpPr>
            <a:spLocks noChangeArrowheads="1"/>
          </p:cNvSpPr>
          <p:nvPr/>
        </p:nvSpPr>
        <p:spPr bwMode="auto">
          <a:xfrm>
            <a:off x="1143000" y="4419600"/>
            <a:ext cx="36576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90500" indent="-190500" algn="l"/>
            <a:r>
              <a:rPr lang="en-US" sz="1600" b="1" dirty="0">
                <a:latin typeface="Arial" charset="0"/>
                <a:cs typeface="Times New Roman" pitchFamily="18" charset="0"/>
              </a:rPr>
              <a:t>Methods and Practices</a:t>
            </a:r>
          </a:p>
          <a:p>
            <a:pPr marL="190500" indent="-1905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What are the policies/ procedures/rules in the </a:t>
            </a:r>
            <a:r>
              <a:rPr lang="en-US" sz="1600" dirty="0" smtClean="0">
                <a:latin typeface="Arial" charset="0"/>
                <a:cs typeface="Times New Roman" pitchFamily="18" charset="0"/>
              </a:rPr>
              <a:t>organization?</a:t>
            </a:r>
            <a:endParaRPr lang="en-US" sz="1600" dirty="0">
              <a:latin typeface="Arial" charset="0"/>
              <a:cs typeface="Times New Roman" pitchFamily="18" charset="0"/>
            </a:endParaRPr>
          </a:p>
          <a:p>
            <a:pPr marL="190500" indent="-190500" algn="l" eaLnBrk="0" hangingPunct="0"/>
            <a:r>
              <a:rPr lang="en-US" sz="1600" dirty="0">
                <a:latin typeface="Arial" charset="0"/>
                <a:cs typeface="Times New Roman" pitchFamily="18" charset="0"/>
              </a:rPr>
              <a:t>Which if any inhibit </a:t>
            </a:r>
            <a:r>
              <a:rPr lang="en-US" sz="1600" dirty="0" smtClean="0">
                <a:latin typeface="Arial" charset="0"/>
                <a:cs typeface="Times New Roman" pitchFamily="18" charset="0"/>
              </a:rPr>
              <a:t>performance?</a:t>
            </a:r>
            <a:endParaRPr lang="en-US" sz="1600" dirty="0">
              <a:latin typeface="Arial" charset="0"/>
              <a:cs typeface="Times New Roman" pitchFamily="18" charset="0"/>
            </a:endParaRPr>
          </a:p>
        </p:txBody>
      </p:sp>
      <p:sp>
        <p:nvSpPr>
          <p:cNvPr id="128011" name="Rectangle 11"/>
          <p:cNvSpPr>
            <a:spLocks noChangeArrowheads="1"/>
          </p:cNvSpPr>
          <p:nvPr/>
        </p:nvSpPr>
        <p:spPr bwMode="auto">
          <a:xfrm>
            <a:off x="5181600" y="4419600"/>
            <a:ext cx="312420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90500" indent="-190500" algn="l"/>
            <a:endParaRPr lang="en-US" sz="1600" dirty="0">
              <a:latin typeface="Arial" charset="0"/>
              <a:cs typeface="Times New Roman" pitchFamily="18" charset="0"/>
            </a:endParaRPr>
          </a:p>
          <a:p>
            <a:pPr marL="190500" indent="-190500" algn="l"/>
            <a:r>
              <a:rPr lang="en-US" sz="1600" dirty="0">
                <a:latin typeface="Arial" charset="0"/>
                <a:cs typeface="Times New Roman" pitchFamily="18" charset="0"/>
              </a:rPr>
              <a:t>Relevant department managers supervisors and incumbents </a:t>
            </a:r>
          </a:p>
        </p:txBody>
      </p:sp>
      <p:sp>
        <p:nvSpPr>
          <p:cNvPr id="128012" name="Rectangle 12"/>
          <p:cNvSpPr>
            <a:spLocks noChangeArrowheads="1"/>
          </p:cNvSpPr>
          <p:nvPr/>
        </p:nvSpPr>
        <p:spPr bwMode="auto">
          <a:xfrm>
            <a:off x="5257800" y="2438400"/>
            <a:ext cx="30416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90500" indent="-190500" algn="l"/>
            <a:r>
              <a:rPr lang="en-US" sz="1600" dirty="0">
                <a:latin typeface="Arial" charset="0"/>
                <a:cs typeface="Times New Roman" pitchFamily="18" charset="0"/>
              </a:rPr>
              <a:t>Relevant supervisors and incumbents 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8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8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2" grpId="0" autoUpdateAnimBg="0"/>
      <p:bldP spid="128003" grpId="0" autoUpdateAnimBg="0"/>
      <p:bldP spid="128009" grpId="0" autoUpdateAnimBg="0"/>
      <p:bldP spid="128010" grpId="0" autoUpdateAnimBg="0"/>
      <p:bldP spid="128011" grpId="0" autoUpdateAnimBg="0"/>
      <p:bldP spid="12801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3716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Training Needs Assessment/Analysis (TNA)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Why to conduct TNA?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What is a Training/HRD Need?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The TNA Model</a:t>
            </a:r>
          </a:p>
          <a:p>
            <a:pPr lvl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Organizational Analysis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Data Sources for Organizational Analysis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What Do You Ask and from Whom?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Effective Training: Systems, Strategies, and Practice (3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Ed.)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P. Nick Blanchard and James W. Thacker: Dorling 	Kindersley, Delhi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Human Resource Development: Foundation, Framework and Application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Jon  M. Werner and Randy L. </a:t>
            </a:r>
            <a:r>
              <a:rPr lang="en-US" sz="2400" dirty="0" err="1" smtClean="0"/>
              <a:t>DeSimone</a:t>
            </a:r>
            <a:r>
              <a:rPr lang="en-US" sz="2400" dirty="0" smtClean="0"/>
              <a:t>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New Delhi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2354</TotalTime>
  <Words>1057</Words>
  <Application>Microsoft Office PowerPoint</Application>
  <PresentationFormat>On-screen Show (4:3)</PresentationFormat>
  <Paragraphs>268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Advances in Human Resource Development and Management</vt:lpstr>
      <vt:lpstr>Recap of Lecture 20</vt:lpstr>
      <vt:lpstr>Learning Objectives: Lecture 20</vt:lpstr>
      <vt:lpstr>The HRD Process</vt:lpstr>
      <vt:lpstr>Slide 5</vt:lpstr>
      <vt:lpstr>Training Needs Assessment/Analysis (TNA)</vt:lpstr>
      <vt:lpstr>Why to conduct TNA?</vt:lpstr>
      <vt:lpstr>What is a Training/ HRD Need?</vt:lpstr>
      <vt:lpstr>What is a Training/ HRD Need?</vt:lpstr>
      <vt:lpstr>Traps to avoid in Needs Assessment</vt:lpstr>
      <vt:lpstr>The TNA Model</vt:lpstr>
      <vt:lpstr>Training Needs Analysis</vt:lpstr>
      <vt:lpstr>Organizational Analysis</vt:lpstr>
      <vt:lpstr>Data Sources for Organizational Analysis</vt:lpstr>
      <vt:lpstr>Data Sources for Organizational Analysis</vt:lpstr>
      <vt:lpstr>Data Sources for Organizational Analysis</vt:lpstr>
      <vt:lpstr>What Do You Ask and from Whom?</vt:lpstr>
      <vt:lpstr>What Do You Ask and from Whom?</vt:lpstr>
      <vt:lpstr>What Do You Ask and from Whom?</vt:lpstr>
      <vt:lpstr>Summary of Lecture 21</vt:lpstr>
      <vt:lpstr>Reference books</vt:lpstr>
      <vt:lpstr>Slide 22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Administrator</cp:lastModifiedBy>
  <cp:revision>218</cp:revision>
  <dcterms:created xsi:type="dcterms:W3CDTF">2013-05-29T05:42:39Z</dcterms:created>
  <dcterms:modified xsi:type="dcterms:W3CDTF">2013-06-21T11:13:50Z</dcterms:modified>
</cp:coreProperties>
</file>