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7" r:id="rId2"/>
    <p:sldId id="280" r:id="rId3"/>
    <p:sldId id="259" r:id="rId4"/>
    <p:sldId id="355" r:id="rId5"/>
    <p:sldId id="356" r:id="rId6"/>
    <p:sldId id="357" r:id="rId7"/>
    <p:sldId id="358" r:id="rId8"/>
    <p:sldId id="359" r:id="rId9"/>
    <p:sldId id="361" r:id="rId10"/>
    <p:sldId id="360" r:id="rId11"/>
    <p:sldId id="362" r:id="rId12"/>
    <p:sldId id="365" r:id="rId13"/>
    <p:sldId id="366" r:id="rId14"/>
    <p:sldId id="363" r:id="rId15"/>
    <p:sldId id="367" r:id="rId16"/>
    <p:sldId id="364" r:id="rId17"/>
    <p:sldId id="368" r:id="rId18"/>
    <p:sldId id="369" r:id="rId19"/>
    <p:sldId id="370" r:id="rId20"/>
    <p:sldId id="371" r:id="rId21"/>
    <p:sldId id="372" r:id="rId22"/>
    <p:sldId id="373" r:id="rId23"/>
    <p:sldId id="321" r:id="rId24"/>
    <p:sldId id="374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48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CAC945-7168-40D9-8204-1720A8C5FCAA}" type="slidenum">
              <a:rPr lang="en-US" smtClean="0">
                <a:latin typeface="Tahoma" charset="0"/>
              </a:rPr>
              <a:pPr/>
              <a:t>6</a:t>
            </a:fld>
            <a:endParaRPr lang="en-US" smtClean="0">
              <a:latin typeface="Tahoma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C47AE6-315F-418F-AF0E-E2E798E9BB63}" type="slidenum">
              <a:rPr lang="en-US" smtClean="0">
                <a:latin typeface="Tahoma" charset="0"/>
              </a:rPr>
              <a:pPr/>
              <a:t>7</a:t>
            </a:fld>
            <a:endParaRPr lang="en-US" smtClean="0">
              <a:latin typeface="Tahoma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DA0A2-88CE-4C9B-9247-CB0047F5B0DD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46EC3-2BB8-4F75-8E54-584C0B57DCBD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DF67-D200-4D94-9F94-049C06F983F3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144EB-EF45-4D61-96FC-C32A424AFA1A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F370-48AE-42F9-9EE4-694DFC14219B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844AC-65F7-4829-B65F-D1455D2605C4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4E15-C3E3-4849-A6F7-ACF0398A8C05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7808C-7715-4E71-A4CE-24B2574CBC5D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A58C7-CDF0-489E-9980-AB0AD83A081F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53121-307C-4061-9E79-969CEE81DBAC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5D148-9A4F-48B6-9AA4-6075C3AFD3AB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9D055-4EAE-4DC0-BAA3-B6B46AF1FE6B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to study Theory?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Motivation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Need Based Theories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Maslow’s Hierarchy of Needs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/>
              <a:t>Alderfer’s</a:t>
            </a:r>
            <a:r>
              <a:rPr lang="en-US" dirty="0" smtClean="0"/>
              <a:t> ERG Theory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Process Theories of Motivation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Classical Conditioning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Reinforcement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Expectancy Theory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Self Efficacy and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20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Understanding Learning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cs typeface="Times New Roman" pitchFamily="18" charset="0"/>
              </a:rPr>
              <a:t>Training Implications of Cognitive and Behaviorist Learning Theory</a:t>
            </a:r>
            <a:endParaRPr lang="en-US" sz="2800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Social Learning Theory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Aligning Training Design with Learning Process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Motivation to Learn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Environmental Factors and Resistance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Individual Factors and Resistance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Training that Motivates Adults to Learn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12713" indent="-112713">
              <a:defRPr/>
            </a:pPr>
            <a:r>
              <a:rPr lang="en-US" sz="2400" dirty="0" smtClean="0">
                <a:latin typeface="Arial" charset="0"/>
              </a:rPr>
              <a:t>What is Learning?</a:t>
            </a:r>
          </a:p>
          <a:p>
            <a:pPr marL="112713" indent="-112713">
              <a:defRPr/>
            </a:pPr>
            <a:r>
              <a:rPr lang="en-US" sz="2400" dirty="0" smtClean="0">
                <a:latin typeface="Arial" charset="0"/>
              </a:rPr>
              <a:t>Not observable but everyone experiences it</a:t>
            </a:r>
          </a:p>
          <a:p>
            <a:pPr marL="112713" indent="-112713">
              <a:defRPr/>
            </a:pPr>
            <a:r>
              <a:rPr lang="en-US" sz="2400" dirty="0" smtClean="0">
                <a:latin typeface="Arial" charset="0"/>
              </a:rPr>
              <a:t>Learning is related to changes in physical, neurological structure of the brain and its related electrochemical functioning.</a:t>
            </a:r>
          </a:p>
          <a:p>
            <a:pPr marL="112713" indent="-112713">
              <a:defRPr/>
            </a:pPr>
            <a:r>
              <a:rPr lang="en-US" sz="2400" dirty="0" smtClean="0">
                <a:latin typeface="Arial" charset="0"/>
              </a:rPr>
              <a:t>Learning is closely tied to memory – whatever is learned must be retained if it is to be useful</a:t>
            </a:r>
          </a:p>
          <a:p>
            <a:pPr marL="112713" indent="-112713">
              <a:defRPr/>
            </a:pPr>
            <a:r>
              <a:rPr lang="en-US" sz="2400" dirty="0" smtClean="0">
                <a:latin typeface="Arial" charset="0"/>
              </a:rPr>
              <a:t>Electrochemical changes created during learning apparently create a relatively permanent change in neural functioning that becomes memory</a:t>
            </a:r>
          </a:p>
          <a:p>
            <a:pPr marL="112713" indent="-112713">
              <a:defRPr/>
            </a:pPr>
            <a:endParaRPr lang="en-US" sz="2400" dirty="0" smtClean="0">
              <a:latin typeface="Arial" charset="0"/>
            </a:endParaRPr>
          </a:p>
          <a:p>
            <a:pPr marL="112713" indent="-112713">
              <a:defRPr/>
            </a:pPr>
            <a:r>
              <a:rPr lang="en-US" sz="2400" dirty="0" smtClean="0">
                <a:latin typeface="Arial" charset="0"/>
              </a:rPr>
              <a:t>Two Definitions of Learning:</a:t>
            </a:r>
          </a:p>
          <a:p>
            <a:pPr marL="569913" lvl="1" indent="-112713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charset="0"/>
              </a:rPr>
              <a:t>Behaviorist Definition</a:t>
            </a:r>
          </a:p>
          <a:p>
            <a:pPr marL="569913" lvl="1" indent="-112713">
              <a:buNone/>
              <a:defRPr/>
            </a:pPr>
            <a:r>
              <a:rPr lang="en-US" sz="2400" dirty="0" smtClean="0">
                <a:latin typeface="Arial" charset="0"/>
              </a:rPr>
              <a:t>	A relatively permanent change in behavior as a result of experience.</a:t>
            </a:r>
          </a:p>
          <a:p>
            <a:pPr marL="569913" lvl="1" indent="-112713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charset="0"/>
              </a:rPr>
              <a:t>Cognitive Theorist Definition</a:t>
            </a:r>
          </a:p>
          <a:p>
            <a:pPr marL="569913" lvl="1" indent="-112713">
              <a:buNone/>
              <a:defRPr/>
            </a:pPr>
            <a:r>
              <a:rPr lang="en-US" sz="2400" dirty="0" smtClean="0">
                <a:latin typeface="Arial" charset="0"/>
              </a:rPr>
              <a:t>	A change in the content, organization and storage of information.</a:t>
            </a:r>
          </a:p>
          <a:p>
            <a:pPr marL="569913" lvl="1" indent="-112713">
              <a:buNone/>
              <a:defRPr/>
            </a:pPr>
            <a:r>
              <a:rPr lang="en-US" sz="2400" dirty="0" smtClean="0">
                <a:latin typeface="Arial" charset="0"/>
              </a:rPr>
              <a:t>Cognitive theorists discuss learning in terms of mental infrastructures or schema rather than in terms of behavior.</a:t>
            </a:r>
          </a:p>
          <a:p>
            <a:pPr marL="112713" lvl="1" indent="-112713">
              <a:buFont typeface="Arial" pitchFamily="34" charset="0"/>
              <a:buChar char="•"/>
              <a:defRPr/>
            </a:pPr>
            <a:r>
              <a:rPr lang="en-US" sz="2400" dirty="0" smtClean="0">
                <a:latin typeface="Arial" charset="0"/>
              </a:rPr>
              <a:t>Learning – a relatively permanent change in cognition resulting form experience and directly influencing behavior.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Learning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</p:spPr>
        <p:txBody>
          <a:bodyPr/>
          <a:lstStyle/>
          <a:p>
            <a:r>
              <a:rPr lang="en-US" dirty="0" smtClean="0"/>
              <a:t>Behaviorist Approach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Environment controls learning</a:t>
            </a:r>
          </a:p>
          <a:p>
            <a:r>
              <a:rPr lang="en-US" dirty="0" smtClean="0"/>
              <a:t>Trainer controls learning by controlling the stimuli and consequences the learner experiences</a:t>
            </a:r>
          </a:p>
          <a:p>
            <a:r>
              <a:rPr lang="en-US" dirty="0" smtClean="0"/>
              <a:t>This model does not include a mental activity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</p:spPr>
        <p:txBody>
          <a:bodyPr/>
          <a:lstStyle/>
          <a:p>
            <a:r>
              <a:rPr lang="en-US" dirty="0" smtClean="0"/>
              <a:t>Cognitive Approach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Learner controls learning</a:t>
            </a:r>
          </a:p>
          <a:p>
            <a:r>
              <a:rPr lang="en-US" dirty="0" smtClean="0"/>
              <a:t>Prospective learners come to learning with their own set of goals and priorities</a:t>
            </a:r>
          </a:p>
          <a:p>
            <a:r>
              <a:rPr lang="en-US" dirty="0" smtClean="0"/>
              <a:t>They possess a set of cognitive structures for understanding their environment and how it works.</a:t>
            </a:r>
          </a:p>
          <a:p>
            <a:r>
              <a:rPr lang="en-US" dirty="0" smtClean="0"/>
              <a:t>They even develop their own set of strategies to learn</a:t>
            </a:r>
          </a:p>
          <a:p>
            <a:r>
              <a:rPr lang="en-US" dirty="0" smtClean="0"/>
              <a:t>The learner controls – what is and how it is learned?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67CDD7-AB26-47C7-A979-D80B336A11CC}" type="slidenum">
              <a:rPr lang="en-US" smtClean="0">
                <a:latin typeface="Tahoma" charset="0"/>
              </a:rPr>
              <a:pPr/>
              <a:t>6</a:t>
            </a:fld>
            <a:endParaRPr lang="en-US" dirty="0" smtClean="0">
              <a:latin typeface="Tahoma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cs typeface="Times New Roman" pitchFamily="18" charset="0"/>
              </a:rPr>
              <a:t>Training Implications of Cognitive and Behaviorist Learning Theory</a:t>
            </a:r>
            <a:endParaRPr lang="en-US" sz="3200" b="1" dirty="0" smtClean="0"/>
          </a:p>
        </p:txBody>
      </p:sp>
      <p:graphicFrame>
        <p:nvGraphicFramePr>
          <p:cNvPr id="143495" name="Group 135"/>
          <p:cNvGraphicFramePr>
            <a:graphicFrameLocks noGrp="1"/>
          </p:cNvGraphicFramePr>
          <p:nvPr/>
        </p:nvGraphicFramePr>
        <p:xfrm>
          <a:off x="304800" y="1828800"/>
          <a:ext cx="8534400" cy="533400"/>
        </p:xfrm>
        <a:graphic>
          <a:graphicData uri="http://schemas.openxmlformats.org/drawingml/2006/table">
            <a:tbl>
              <a:tblPr/>
              <a:tblGrid>
                <a:gridCol w="2362200"/>
                <a:gridCol w="3276600"/>
                <a:gridCol w="28956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Issue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Cognitive Approach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Behaviorist Approach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469" name="Group 109"/>
          <p:cNvGraphicFramePr>
            <a:graphicFrameLocks noGrp="1"/>
          </p:cNvGraphicFramePr>
          <p:nvPr/>
        </p:nvGraphicFramePr>
        <p:xfrm>
          <a:off x="304800" y="2667000"/>
          <a:ext cx="8534400" cy="762000"/>
        </p:xfrm>
        <a:graphic>
          <a:graphicData uri="http://schemas.openxmlformats.org/drawingml/2006/table">
            <a:tbl>
              <a:tblPr/>
              <a:tblGrid>
                <a:gridCol w="2305050"/>
                <a:gridCol w="3327400"/>
                <a:gridCol w="29019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Learner’s role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Active, self-directed,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self-evaluating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Passive, dependent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484" name="Group 124"/>
          <p:cNvGraphicFramePr>
            <a:graphicFrameLocks noGrp="1"/>
          </p:cNvGraphicFramePr>
          <p:nvPr/>
        </p:nvGraphicFramePr>
        <p:xfrm>
          <a:off x="228600" y="3581400"/>
          <a:ext cx="8229600" cy="762000"/>
        </p:xfrm>
        <a:graphic>
          <a:graphicData uri="http://schemas.openxmlformats.org/drawingml/2006/table">
            <a:tbl>
              <a:tblPr/>
              <a:tblGrid>
                <a:gridCol w="2222500"/>
                <a:gridCol w="3522663"/>
                <a:gridCol w="2484437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Instructor’s role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Facilitator, coordinator,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and presenter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Director, monitor,                   and evaluator      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480" name="Group 120"/>
          <p:cNvGraphicFramePr>
            <a:graphicFrameLocks noGrp="1"/>
          </p:cNvGraphicFramePr>
          <p:nvPr/>
        </p:nvGraphicFramePr>
        <p:xfrm>
          <a:off x="228600" y="4495800"/>
          <a:ext cx="8229600" cy="685800"/>
        </p:xfrm>
        <a:graphic>
          <a:graphicData uri="http://schemas.openxmlformats.org/drawingml/2006/table">
            <a:tbl>
              <a:tblPr/>
              <a:tblGrid>
                <a:gridCol w="2222500"/>
                <a:gridCol w="3522663"/>
                <a:gridCol w="2484437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Training content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Problem or task oriented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Subject oriented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3481" name="Group 121"/>
          <p:cNvGraphicFramePr>
            <a:graphicFrameLocks noGrp="1"/>
          </p:cNvGraphicFramePr>
          <p:nvPr/>
        </p:nvGraphicFramePr>
        <p:xfrm>
          <a:off x="228600" y="5181600"/>
          <a:ext cx="8382000" cy="701040"/>
        </p:xfrm>
        <a:graphic>
          <a:graphicData uri="http://schemas.openxmlformats.org/drawingml/2006/table">
            <a:tbl>
              <a:tblPr/>
              <a:tblGrid>
                <a:gridCol w="2306972"/>
                <a:gridCol w="3460459"/>
                <a:gridCol w="2614569"/>
              </a:tblGrid>
              <a:tr h="60960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Learner motivation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More internally motivated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More externally motivated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1530" name="Straight Connector 10"/>
          <p:cNvCxnSpPr>
            <a:cxnSpLocks noChangeShapeType="1"/>
          </p:cNvCxnSpPr>
          <p:nvPr/>
        </p:nvCxnSpPr>
        <p:spPr bwMode="auto">
          <a:xfrm>
            <a:off x="2514600" y="2362200"/>
            <a:ext cx="0" cy="381000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1531" name="Straight Connector 12"/>
          <p:cNvCxnSpPr>
            <a:cxnSpLocks noChangeShapeType="1"/>
          </p:cNvCxnSpPr>
          <p:nvPr/>
        </p:nvCxnSpPr>
        <p:spPr bwMode="auto">
          <a:xfrm>
            <a:off x="5715000" y="2362200"/>
            <a:ext cx="0" cy="381000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53B1F7-13D9-4CED-B69F-2F4953889672}" type="slidenum">
              <a:rPr lang="en-US" smtClean="0">
                <a:latin typeface="Tahoma" charset="0"/>
              </a:rPr>
              <a:pPr/>
              <a:t>7</a:t>
            </a:fld>
            <a:endParaRPr lang="en-US" dirty="0" smtClean="0">
              <a:latin typeface="Tahoma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0838"/>
            <a:ext cx="8229600" cy="1325562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cs typeface="Times New Roman" pitchFamily="18" charset="0"/>
              </a:rPr>
              <a:t>Training Implications of Cognitive and Behaviorist Learning Theory</a:t>
            </a:r>
            <a:endParaRPr lang="en-US" sz="3200" b="1" dirty="0" smtClean="0"/>
          </a:p>
        </p:txBody>
      </p:sp>
      <p:graphicFrame>
        <p:nvGraphicFramePr>
          <p:cNvPr id="144387" name="Group 3"/>
          <p:cNvGraphicFramePr>
            <a:graphicFrameLocks noGrp="1"/>
          </p:cNvGraphicFramePr>
          <p:nvPr/>
        </p:nvGraphicFramePr>
        <p:xfrm>
          <a:off x="381000" y="1676400"/>
          <a:ext cx="8382000" cy="609600"/>
        </p:xfrm>
        <a:graphic>
          <a:graphicData uri="http://schemas.openxmlformats.org/drawingml/2006/table">
            <a:tbl>
              <a:tblPr/>
              <a:tblGrid>
                <a:gridCol w="2263775"/>
                <a:gridCol w="3268663"/>
                <a:gridCol w="2849562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Issue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Cognitive Approach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Behaviorist Approach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469" name="Group 85"/>
          <p:cNvGraphicFramePr>
            <a:graphicFrameLocks noGrp="1"/>
          </p:cNvGraphicFramePr>
          <p:nvPr/>
        </p:nvGraphicFramePr>
        <p:xfrm>
          <a:off x="381000" y="2819400"/>
          <a:ext cx="8382000" cy="3200400"/>
        </p:xfrm>
        <a:graphic>
          <a:graphicData uri="http://schemas.openxmlformats.org/drawingml/2006/table">
            <a:tbl>
              <a:tblPr/>
              <a:tblGrid>
                <a:gridCol w="2152650"/>
                <a:gridCol w="3327400"/>
                <a:gridCol w="29019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Training climate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Relaxed, mutually trustful and respectful, collaborative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Formal, authority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	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oriented, judgmental,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competitive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467" name="Group 83"/>
          <p:cNvGraphicFramePr>
            <a:graphicFrameLocks noGrp="1"/>
          </p:cNvGraphicFramePr>
          <p:nvPr/>
        </p:nvGraphicFramePr>
        <p:xfrm>
          <a:off x="381000" y="4054475"/>
          <a:ext cx="8077200" cy="701040"/>
        </p:xfrm>
        <a:graphic>
          <a:graphicData uri="http://schemas.openxmlformats.org/drawingml/2006/table">
            <a:tbl>
              <a:tblPr/>
              <a:tblGrid>
                <a:gridCol w="2133600"/>
                <a:gridCol w="3352800"/>
                <a:gridCol w="25908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Instructional goals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Collaboratively developed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Developed by instructor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4466" name="Group 82"/>
          <p:cNvGraphicFramePr>
            <a:graphicFrameLocks noGrp="1"/>
          </p:cNvGraphicFramePr>
          <p:nvPr/>
        </p:nvGraphicFramePr>
        <p:xfrm>
          <a:off x="381000" y="4937760"/>
          <a:ext cx="8077200" cy="701040"/>
        </p:xfrm>
        <a:graphic>
          <a:graphicData uri="http://schemas.openxmlformats.org/drawingml/2006/table">
            <a:tbl>
              <a:tblPr/>
              <a:tblGrid>
                <a:gridCol w="2133600"/>
                <a:gridCol w="3352800"/>
                <a:gridCol w="2590800"/>
              </a:tblGrid>
              <a:tr h="180975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Instructional 	activities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Interactive, group, project 	oriented, experiential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Directive, individual, 	subject oriented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22550" name="Straight Connector 9"/>
          <p:cNvCxnSpPr>
            <a:cxnSpLocks noChangeShapeType="1"/>
          </p:cNvCxnSpPr>
          <p:nvPr/>
        </p:nvCxnSpPr>
        <p:spPr bwMode="auto">
          <a:xfrm>
            <a:off x="2438400" y="2286000"/>
            <a:ext cx="0" cy="350520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2551" name="Straight Connector 11"/>
          <p:cNvCxnSpPr>
            <a:cxnSpLocks noChangeShapeType="1"/>
          </p:cNvCxnSpPr>
          <p:nvPr/>
        </p:nvCxnSpPr>
        <p:spPr bwMode="auto">
          <a:xfrm>
            <a:off x="5791200" y="2286000"/>
            <a:ext cx="0" cy="3505200"/>
          </a:xfrm>
          <a:prstGeom prst="line">
            <a:avLst/>
          </a:prstGeom>
          <a:noFill/>
          <a:ln w="12700" algn="ctr">
            <a:solidFill>
              <a:srgbClr val="000000"/>
            </a:solidFill>
            <a:round/>
            <a:headEnd/>
            <a:tailEnd/>
          </a:ln>
        </p:spPr>
      </p:cxn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Learning Theory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Events and consequences in the learning situation are cognitively processed before</a:t>
            </a:r>
          </a:p>
          <a:p>
            <a:pPr>
              <a:buNone/>
            </a:pPr>
            <a:r>
              <a:rPr lang="en-US" sz="1800" dirty="0" smtClean="0"/>
              <a:t>they are learned or influence behavior.</a:t>
            </a:r>
          </a:p>
          <a:p>
            <a:pPr>
              <a:lnSpc>
                <a:spcPct val="90000"/>
              </a:lnSpc>
            </a:pPr>
            <a:r>
              <a:rPr lang="en-US" sz="1800" dirty="0" smtClean="0"/>
              <a:t>A person can learn by observing the behavior of others and the consequences that result</a:t>
            </a:r>
          </a:p>
          <a:p>
            <a:pPr>
              <a:buNone/>
            </a:pPr>
            <a:r>
              <a:rPr lang="en-US" sz="2200" dirty="0" smtClean="0"/>
              <a:t>Motivation</a:t>
            </a:r>
          </a:p>
          <a:p>
            <a:pPr lvl="1">
              <a:buNone/>
            </a:pPr>
            <a:r>
              <a:rPr lang="en-US" sz="1800" dirty="0" smtClean="0"/>
              <a:t>Both influences and is influenced by the other processes.</a:t>
            </a:r>
          </a:p>
          <a:p>
            <a:pPr lvl="1">
              <a:buNone/>
            </a:pPr>
            <a:r>
              <a:rPr lang="en-US" sz="1800" dirty="0" smtClean="0"/>
              <a:t>Learner’s needs determine what things receive attention and are processed for retention</a:t>
            </a:r>
          </a:p>
          <a:p>
            <a:pPr>
              <a:buNone/>
            </a:pPr>
            <a:r>
              <a:rPr lang="en-US" sz="2200" dirty="0" smtClean="0"/>
              <a:t>Attention</a:t>
            </a:r>
          </a:p>
          <a:p>
            <a:pPr lvl="1">
              <a:buNone/>
            </a:pPr>
            <a:r>
              <a:rPr lang="en-US" sz="1800" dirty="0" smtClean="0"/>
              <a:t>Becoming focused on particular objects and events in the environment.</a:t>
            </a:r>
          </a:p>
          <a:p>
            <a:pPr lvl="1">
              <a:buNone/>
            </a:pPr>
            <a:r>
              <a:rPr lang="en-US" sz="1800" dirty="0" smtClean="0"/>
              <a:t>Pay attention to those things that stand out or are important</a:t>
            </a:r>
          </a:p>
          <a:p>
            <a:pPr lvl="1">
              <a:buNone/>
            </a:pPr>
            <a:r>
              <a:rPr lang="en-US" sz="1800" dirty="0" smtClean="0"/>
              <a:t>Learning is improved by making key points stand out and eliminating extraneous objects</a:t>
            </a:r>
          </a:p>
          <a:p>
            <a:pPr lvl="1">
              <a:buNone/>
            </a:pPr>
            <a:r>
              <a:rPr lang="en-US" sz="1800" dirty="0" smtClean="0"/>
              <a:t>Making learning experiences fun and interesting keeps attention focused, however funny but unrelated exercises draw attention away</a:t>
            </a:r>
          </a:p>
          <a:p>
            <a:pPr>
              <a:lnSpc>
                <a:spcPct val="90000"/>
              </a:lnSpc>
              <a:buNone/>
            </a:pPr>
            <a:endParaRPr lang="en-US" sz="18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Learning Theory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dirty="0" smtClean="0"/>
              <a:t>Retention</a:t>
            </a:r>
          </a:p>
          <a:p>
            <a:pPr lvl="1">
              <a:buNone/>
            </a:pPr>
            <a:r>
              <a:rPr lang="en-US" sz="2000" dirty="0" smtClean="0"/>
              <a:t>Incoming information is processed for possible retention.</a:t>
            </a:r>
          </a:p>
          <a:p>
            <a:pPr lvl="1">
              <a:buNone/>
            </a:pPr>
            <a:r>
              <a:rPr lang="en-US" sz="2000" dirty="0" smtClean="0"/>
              <a:t>The more training is designed to facilitate the retention process, the more learning will occur</a:t>
            </a:r>
          </a:p>
          <a:p>
            <a:pPr lvl="1"/>
            <a:r>
              <a:rPr lang="en-US" sz="1800" dirty="0" smtClean="0"/>
              <a:t>Symbolic Coding – translation of external information into meaningful internal images and verbal symbols.</a:t>
            </a:r>
          </a:p>
          <a:p>
            <a:pPr lvl="1"/>
            <a:r>
              <a:rPr lang="en-US" sz="1800" dirty="0" smtClean="0"/>
              <a:t>Cognitive Organization – symbols are organized into the existing cognitive structure through associations.</a:t>
            </a:r>
          </a:p>
          <a:p>
            <a:pPr lvl="1"/>
            <a:r>
              <a:rPr lang="en-US" sz="1800" dirty="0" smtClean="0"/>
              <a:t>Symbolic Rehearsal – visualizing or imagining how the knowledge or skill will be used.</a:t>
            </a:r>
          </a:p>
          <a:p>
            <a:pPr>
              <a:buNone/>
            </a:pPr>
            <a:r>
              <a:rPr lang="en-US" sz="2200" dirty="0" smtClean="0"/>
              <a:t>Behavioral Reproduction</a:t>
            </a:r>
          </a:p>
          <a:p>
            <a:pPr lvl="1">
              <a:buNone/>
            </a:pPr>
            <a:r>
              <a:rPr lang="en-US" sz="2000" dirty="0" smtClean="0"/>
              <a:t>It is the repeated practice.</a:t>
            </a:r>
          </a:p>
          <a:p>
            <a:pPr lvl="1">
              <a:buNone/>
            </a:pPr>
            <a:r>
              <a:rPr lang="en-US" sz="2000" dirty="0" smtClean="0"/>
              <a:t>The higher is practice, the more it is learned and retained.</a:t>
            </a:r>
          </a:p>
          <a:p>
            <a:pPr lvl="1">
              <a:buNone/>
            </a:pPr>
            <a:r>
              <a:rPr lang="en-US" sz="2000" dirty="0" smtClean="0"/>
              <a:t>If consequences are to affect behavior, it must be communicated to the individual.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3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08214-1C48-4A51-9243-972F04401828}" type="slidenum">
              <a:rPr lang="en-US"/>
              <a:pPr/>
              <a:t>10</a:t>
            </a:fld>
            <a:endParaRPr 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>
                <a:cs typeface="Times New Roman" pitchFamily="18" charset="0"/>
              </a:rPr>
              <a:t>The Cognitive Processes Involved in Social Learning</a:t>
            </a:r>
            <a:r>
              <a:rPr lang="en-US" sz="3200"/>
              <a:t> 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09600" y="1676400"/>
            <a:ext cx="7772400" cy="4321175"/>
            <a:chOff x="240" y="1296"/>
            <a:chExt cx="4896" cy="2722"/>
          </a:xfrm>
        </p:grpSpPr>
        <p:sp>
          <p:nvSpPr>
            <p:cNvPr id="142341" name="Rectangle 5"/>
            <p:cNvSpPr>
              <a:spLocks noChangeAspect="1" noChangeArrowheads="1"/>
            </p:cNvSpPr>
            <p:nvPr/>
          </p:nvSpPr>
          <p:spPr bwMode="auto">
            <a:xfrm>
              <a:off x="240" y="1752"/>
              <a:ext cx="578" cy="2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27432" rIns="0" bIns="0"/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Stimuli</a:t>
              </a:r>
            </a:p>
          </p:txBody>
        </p:sp>
        <p:sp>
          <p:nvSpPr>
            <p:cNvPr id="142342" name="Line 6"/>
            <p:cNvSpPr>
              <a:spLocks noChangeAspect="1" noChangeShapeType="1"/>
            </p:cNvSpPr>
            <p:nvPr/>
          </p:nvSpPr>
          <p:spPr bwMode="auto">
            <a:xfrm>
              <a:off x="815" y="1895"/>
              <a:ext cx="2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5"/>
            <p:cNvGrpSpPr>
              <a:grpSpLocks/>
            </p:cNvGrpSpPr>
            <p:nvPr/>
          </p:nvGrpSpPr>
          <p:grpSpPr bwMode="auto">
            <a:xfrm>
              <a:off x="240" y="3143"/>
              <a:ext cx="867" cy="243"/>
              <a:chOff x="432" y="2951"/>
              <a:chExt cx="863" cy="240"/>
            </a:xfrm>
          </p:grpSpPr>
          <p:sp>
            <p:nvSpPr>
              <p:cNvPr id="142344" name="Rectangle 8"/>
              <p:cNvSpPr>
                <a:spLocks noChangeAspect="1" noChangeArrowheads="1"/>
              </p:cNvSpPr>
              <p:nvPr/>
            </p:nvSpPr>
            <p:spPr bwMode="auto">
              <a:xfrm>
                <a:off x="432" y="2951"/>
                <a:ext cx="575" cy="2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tIns="27432" rIns="0" bIns="0"/>
              <a:lstStyle/>
              <a:p>
                <a:pPr algn="ctr" eaLnBrk="0" hangingPunct="0"/>
                <a:r>
                  <a:rPr lang="en-US" sz="1800" b="0">
                    <a:latin typeface="Arial" charset="0"/>
                  </a:rPr>
                  <a:t>Stimuli</a:t>
                </a:r>
              </a:p>
            </p:txBody>
          </p:sp>
          <p:sp>
            <p:nvSpPr>
              <p:cNvPr id="142345" name="Line 9"/>
              <p:cNvSpPr>
                <a:spLocks noChangeAspect="1" noChangeShapeType="1"/>
              </p:cNvSpPr>
              <p:nvPr/>
            </p:nvSpPr>
            <p:spPr bwMode="auto">
              <a:xfrm>
                <a:off x="1007" y="3094"/>
                <a:ext cx="288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2347" name="Rectangle 11"/>
            <p:cNvSpPr>
              <a:spLocks noChangeAspect="1" noChangeArrowheads="1"/>
            </p:cNvSpPr>
            <p:nvPr/>
          </p:nvSpPr>
          <p:spPr bwMode="auto">
            <a:xfrm>
              <a:off x="240" y="2690"/>
              <a:ext cx="578" cy="2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27432" rIns="0" bIns="0"/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Stimuli</a:t>
              </a:r>
            </a:p>
          </p:txBody>
        </p:sp>
        <p:sp>
          <p:nvSpPr>
            <p:cNvPr id="142348" name="Line 12"/>
            <p:cNvSpPr>
              <a:spLocks noChangeAspect="1" noChangeShapeType="1"/>
            </p:cNvSpPr>
            <p:nvPr/>
          </p:nvSpPr>
          <p:spPr bwMode="auto">
            <a:xfrm>
              <a:off x="815" y="2833"/>
              <a:ext cx="2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50" name="Rectangle 14"/>
            <p:cNvSpPr>
              <a:spLocks noChangeAspect="1" noChangeArrowheads="1"/>
            </p:cNvSpPr>
            <p:nvPr/>
          </p:nvSpPr>
          <p:spPr bwMode="auto">
            <a:xfrm>
              <a:off x="240" y="2232"/>
              <a:ext cx="578" cy="2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27432" rIns="0" bIns="0"/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Stimuli</a:t>
              </a:r>
            </a:p>
          </p:txBody>
        </p:sp>
        <p:sp>
          <p:nvSpPr>
            <p:cNvPr id="142351" name="Line 15"/>
            <p:cNvSpPr>
              <a:spLocks noChangeAspect="1" noChangeShapeType="1"/>
            </p:cNvSpPr>
            <p:nvPr/>
          </p:nvSpPr>
          <p:spPr bwMode="auto">
            <a:xfrm>
              <a:off x="815" y="2375"/>
              <a:ext cx="2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52" name="Rectangle 16"/>
            <p:cNvSpPr>
              <a:spLocks noChangeAspect="1" noChangeArrowheads="1"/>
            </p:cNvSpPr>
            <p:nvPr/>
          </p:nvSpPr>
          <p:spPr bwMode="auto">
            <a:xfrm>
              <a:off x="1235" y="1752"/>
              <a:ext cx="3901" cy="19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53" name="Rectangle 17"/>
            <p:cNvSpPr>
              <a:spLocks noChangeAspect="1" noChangeArrowheads="1"/>
            </p:cNvSpPr>
            <p:nvPr/>
          </p:nvSpPr>
          <p:spPr bwMode="auto">
            <a:xfrm>
              <a:off x="1872" y="2615"/>
              <a:ext cx="1830" cy="8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1800">
                  <a:latin typeface="Arial" charset="0"/>
                </a:rPr>
                <a:t>RETENTION</a:t>
              </a:r>
            </a:p>
            <a:p>
              <a:pPr eaLnBrk="0" hangingPunct="0"/>
              <a:r>
                <a:rPr lang="en-US" sz="1800" b="0">
                  <a:latin typeface="Arial" charset="0"/>
                </a:rPr>
                <a:t>1. Symbolic Coding</a:t>
              </a:r>
            </a:p>
            <a:p>
              <a:pPr eaLnBrk="0" hangingPunct="0"/>
              <a:r>
                <a:rPr lang="en-US" sz="1800" b="0">
                  <a:latin typeface="Arial" charset="0"/>
                </a:rPr>
                <a:t>2. Cognitive Organization</a:t>
              </a:r>
            </a:p>
            <a:p>
              <a:pPr eaLnBrk="0" hangingPunct="0"/>
              <a:r>
                <a:rPr lang="en-US" sz="1800" b="0">
                  <a:latin typeface="Arial" charset="0"/>
                </a:rPr>
                <a:t>3. Symbolic Rehearsal</a:t>
              </a:r>
            </a:p>
          </p:txBody>
        </p:sp>
        <p:sp>
          <p:nvSpPr>
            <p:cNvPr id="142354" name="Rectangle 18"/>
            <p:cNvSpPr>
              <a:spLocks noChangeAspect="1" noChangeArrowheads="1"/>
            </p:cNvSpPr>
            <p:nvPr/>
          </p:nvSpPr>
          <p:spPr bwMode="auto">
            <a:xfrm>
              <a:off x="1248" y="1766"/>
              <a:ext cx="288" cy="1710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lIns="27432" tIns="0" rIns="27432" bIns="0"/>
            <a:lstStyle/>
            <a:p>
              <a:pPr algn="ctr" eaLnBrk="0" hangingPunct="0"/>
              <a:r>
                <a:rPr lang="en-US" sz="1800">
                  <a:latin typeface="Arial" charset="0"/>
                </a:rPr>
                <a:t>A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T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T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E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N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T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I 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O</a:t>
              </a:r>
            </a:p>
            <a:p>
              <a:pPr algn="ctr" eaLnBrk="0" hangingPunct="0"/>
              <a:r>
                <a:rPr lang="en-US" sz="1800">
                  <a:latin typeface="Arial" charset="0"/>
                </a:rPr>
                <a:t>N</a:t>
              </a:r>
            </a:p>
          </p:txBody>
        </p:sp>
        <p:sp>
          <p:nvSpPr>
            <p:cNvPr id="142355" name="Rectangle 19"/>
            <p:cNvSpPr>
              <a:spLocks noChangeAspect="1" noChangeArrowheads="1"/>
            </p:cNvSpPr>
            <p:nvPr/>
          </p:nvSpPr>
          <p:spPr bwMode="auto">
            <a:xfrm>
              <a:off x="1966" y="2040"/>
              <a:ext cx="1736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US" sz="1800">
                  <a:latin typeface="Arial" charset="0"/>
                </a:rPr>
                <a:t>MOTIVATION</a:t>
              </a:r>
            </a:p>
          </p:txBody>
        </p:sp>
        <p:sp>
          <p:nvSpPr>
            <p:cNvPr id="142356" name="Rectangle 20"/>
            <p:cNvSpPr>
              <a:spLocks noChangeAspect="1" noChangeArrowheads="1"/>
            </p:cNvSpPr>
            <p:nvPr/>
          </p:nvSpPr>
          <p:spPr bwMode="auto">
            <a:xfrm>
              <a:off x="3888" y="3216"/>
              <a:ext cx="1060" cy="7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 sz="1800">
                <a:latin typeface="Arial" charset="0"/>
              </a:endParaRPr>
            </a:p>
            <a:p>
              <a:pPr algn="ctr" eaLnBrk="0" hangingPunct="0"/>
              <a:r>
                <a:rPr lang="en-US" sz="1800">
                  <a:latin typeface="Arial" charset="0"/>
                </a:rPr>
                <a:t>Behavioral</a:t>
              </a:r>
            </a:p>
            <a:p>
              <a:pPr algn="ctr" eaLnBrk="0" hangingPunct="0"/>
              <a:endParaRPr lang="en-US" sz="1800">
                <a:latin typeface="Arial" charset="0"/>
              </a:endParaRPr>
            </a:p>
            <a:p>
              <a:pPr algn="ctr" eaLnBrk="0" hangingPunct="0"/>
              <a:r>
                <a:rPr lang="en-US" sz="1800">
                  <a:latin typeface="Arial" charset="0"/>
                </a:rPr>
                <a:t>Reproduction</a:t>
              </a:r>
            </a:p>
          </p:txBody>
        </p:sp>
        <p:sp>
          <p:nvSpPr>
            <p:cNvPr id="142357" name="Rectangle 21"/>
            <p:cNvSpPr>
              <a:spLocks noChangeAspect="1" noChangeArrowheads="1"/>
            </p:cNvSpPr>
            <p:nvPr/>
          </p:nvSpPr>
          <p:spPr bwMode="auto">
            <a:xfrm>
              <a:off x="1824" y="3648"/>
              <a:ext cx="1632" cy="3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tIns="18288"/>
            <a:lstStyle/>
            <a:p>
              <a:pPr algn="ctr" eaLnBrk="0" hangingPunct="0"/>
              <a:r>
                <a:rPr lang="en-US" sz="1800" b="0">
                  <a:latin typeface="Arial" charset="0"/>
                </a:rPr>
                <a:t>Consequences </a:t>
              </a:r>
              <a:r>
                <a:rPr lang="en-US" b="0">
                  <a:latin typeface="Arial" charset="0"/>
                </a:rPr>
                <a:t>of</a:t>
              </a:r>
              <a:r>
                <a:rPr lang="en-US" sz="1800" b="0">
                  <a:latin typeface="Arial" charset="0"/>
                </a:rPr>
                <a:t> Behavior</a:t>
              </a:r>
            </a:p>
          </p:txBody>
        </p:sp>
        <p:sp>
          <p:nvSpPr>
            <p:cNvPr id="142358" name="Line 22"/>
            <p:cNvSpPr>
              <a:spLocks noChangeAspect="1" noChangeShapeType="1"/>
            </p:cNvSpPr>
            <p:nvPr/>
          </p:nvSpPr>
          <p:spPr bwMode="auto">
            <a:xfrm>
              <a:off x="1488" y="3072"/>
              <a:ext cx="3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59" name="Line 23"/>
            <p:cNvSpPr>
              <a:spLocks noChangeAspect="1" noChangeShapeType="1"/>
            </p:cNvSpPr>
            <p:nvPr/>
          </p:nvSpPr>
          <p:spPr bwMode="auto">
            <a:xfrm>
              <a:off x="1474" y="2136"/>
              <a:ext cx="48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60" name="Line 24"/>
            <p:cNvSpPr>
              <a:spLocks noChangeAspect="1" noChangeShapeType="1"/>
            </p:cNvSpPr>
            <p:nvPr/>
          </p:nvSpPr>
          <p:spPr bwMode="auto">
            <a:xfrm flipV="1">
              <a:off x="2350" y="2328"/>
              <a:ext cx="1" cy="29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61" name="Line 25"/>
            <p:cNvSpPr>
              <a:spLocks noChangeAspect="1" noChangeShapeType="1"/>
            </p:cNvSpPr>
            <p:nvPr/>
          </p:nvSpPr>
          <p:spPr bwMode="auto">
            <a:xfrm>
              <a:off x="3216" y="2304"/>
              <a:ext cx="1" cy="29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62" name="Line 26"/>
            <p:cNvSpPr>
              <a:spLocks noChangeAspect="1" noChangeShapeType="1"/>
            </p:cNvSpPr>
            <p:nvPr/>
          </p:nvSpPr>
          <p:spPr bwMode="auto">
            <a:xfrm>
              <a:off x="3746" y="2943"/>
              <a:ext cx="434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stealth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63" name="Line 27"/>
            <p:cNvSpPr>
              <a:spLocks noChangeAspect="1" noChangeShapeType="1"/>
            </p:cNvSpPr>
            <p:nvPr/>
          </p:nvSpPr>
          <p:spPr bwMode="auto">
            <a:xfrm>
              <a:off x="4172" y="2943"/>
              <a:ext cx="1" cy="22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364" name="Line 28"/>
            <p:cNvSpPr>
              <a:spLocks noChangeAspect="1" noChangeShapeType="1"/>
            </p:cNvSpPr>
            <p:nvPr/>
          </p:nvSpPr>
          <p:spPr bwMode="auto">
            <a:xfrm flipH="1">
              <a:off x="3552" y="3731"/>
              <a:ext cx="3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29"/>
            <p:cNvGrpSpPr>
              <a:grpSpLocks noChangeAspect="1"/>
            </p:cNvGrpSpPr>
            <p:nvPr/>
          </p:nvGrpSpPr>
          <p:grpSpPr bwMode="auto">
            <a:xfrm>
              <a:off x="528" y="3397"/>
              <a:ext cx="1253" cy="350"/>
              <a:chOff x="2304" y="5637"/>
              <a:chExt cx="1872" cy="501"/>
            </a:xfrm>
          </p:grpSpPr>
          <p:sp>
            <p:nvSpPr>
              <p:cNvPr id="142366" name="Line 30"/>
              <p:cNvSpPr>
                <a:spLocks noChangeAspect="1" noChangeShapeType="1"/>
              </p:cNvSpPr>
              <p:nvPr/>
            </p:nvSpPr>
            <p:spPr bwMode="auto">
              <a:xfrm flipH="1">
                <a:off x="2304" y="6138"/>
                <a:ext cx="187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367" name="Line 31"/>
              <p:cNvSpPr>
                <a:spLocks noChangeAspect="1" noChangeShapeType="1"/>
              </p:cNvSpPr>
              <p:nvPr/>
            </p:nvSpPr>
            <p:spPr bwMode="auto">
              <a:xfrm flipV="1">
                <a:off x="2304" y="5637"/>
                <a:ext cx="0" cy="50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2368" name="Rectangle 32"/>
            <p:cNvSpPr>
              <a:spLocks noChangeAspect="1" noChangeArrowheads="1"/>
            </p:cNvSpPr>
            <p:nvPr/>
          </p:nvSpPr>
          <p:spPr bwMode="auto">
            <a:xfrm>
              <a:off x="2254" y="1766"/>
              <a:ext cx="2642" cy="271"/>
            </a:xfrm>
            <a:prstGeom prst="rect">
              <a:avLst/>
            </a:prstGeom>
            <a:solidFill>
              <a:srgbClr val="C0C0C0"/>
            </a:solidFill>
            <a:ln w="9525">
              <a:noFill/>
              <a:prstDash val="dash"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2000">
                  <a:latin typeface="Arial" charset="0"/>
                </a:rPr>
                <a:t>Learner's Cognitive Processes</a:t>
              </a:r>
            </a:p>
          </p:txBody>
        </p:sp>
        <p:sp>
          <p:nvSpPr>
            <p:cNvPr id="142370" name="Line 34"/>
            <p:cNvSpPr>
              <a:spLocks noChangeShapeType="1"/>
            </p:cNvSpPr>
            <p:nvPr/>
          </p:nvSpPr>
          <p:spPr bwMode="auto">
            <a:xfrm flipH="1">
              <a:off x="3888" y="3648"/>
              <a:ext cx="1061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2373" name="Text Box 37"/>
            <p:cNvSpPr txBox="1">
              <a:spLocks noChangeArrowheads="1"/>
            </p:cNvSpPr>
            <p:nvPr/>
          </p:nvSpPr>
          <p:spPr bwMode="auto">
            <a:xfrm>
              <a:off x="432" y="1296"/>
              <a:ext cx="2075" cy="231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800">
                  <a:latin typeface="Arial" charset="0"/>
                  <a:cs typeface="Times New Roman" pitchFamily="18" charset="0"/>
                </a:rPr>
                <a:t>EXTERNAL ENVIRONMENT</a:t>
              </a:r>
              <a:r>
                <a:rPr lang="en-US" sz="1800">
                  <a:latin typeface="Arial" charset="0"/>
                </a:rPr>
                <a:t> </a:t>
              </a:r>
            </a:p>
          </p:txBody>
        </p:sp>
        <p:sp>
          <p:nvSpPr>
            <p:cNvPr id="142375" name="Line 39"/>
            <p:cNvSpPr>
              <a:spLocks noChangeShapeType="1"/>
            </p:cNvSpPr>
            <p:nvPr/>
          </p:nvSpPr>
          <p:spPr bwMode="auto">
            <a:xfrm>
              <a:off x="1488" y="1728"/>
              <a:ext cx="1" cy="18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Aligning Training Design with Learning Process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 theory of instructional design </a:t>
            </a:r>
          </a:p>
          <a:p>
            <a:pPr>
              <a:buNone/>
            </a:pPr>
            <a:r>
              <a:rPr lang="en-US" dirty="0" smtClean="0"/>
              <a:t>	A guide for designing training events to achieve learning outcomes that you want to create.</a:t>
            </a:r>
          </a:p>
          <a:p>
            <a:pPr lvl="1"/>
            <a:r>
              <a:rPr lang="en-US" dirty="0" smtClean="0"/>
              <a:t>All nine steps are not necessary for every learning objective</a:t>
            </a:r>
          </a:p>
          <a:p>
            <a:pPr lvl="1"/>
            <a:r>
              <a:rPr lang="en-US" dirty="0" smtClean="0"/>
              <a:t>It gives the most probable order – but not necessarily in this order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1CDB2-7EB8-422E-8E91-594286B3D760}" type="slidenum">
              <a:rPr lang="en-US"/>
              <a:pPr/>
              <a:t>12</a:t>
            </a:fld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Gagne-Briggs Nine Events of </a:t>
            </a:r>
            <a:r>
              <a:rPr lang="en-US" sz="3200" b="1" dirty="0" smtClean="0"/>
              <a:t>Instruction</a:t>
            </a:r>
            <a:endParaRPr lang="en-US" sz="3200" b="1" dirty="0"/>
          </a:p>
        </p:txBody>
      </p:sp>
      <p:graphicFrame>
        <p:nvGraphicFramePr>
          <p:cNvPr id="152664" name="Group 88"/>
          <p:cNvGraphicFramePr>
            <a:graphicFrameLocks noGrp="1"/>
          </p:cNvGraphicFramePr>
          <p:nvPr/>
        </p:nvGraphicFramePr>
        <p:xfrm>
          <a:off x="990600" y="2057400"/>
          <a:ext cx="7620000" cy="4297680"/>
        </p:xfrm>
        <a:graphic>
          <a:graphicData uri="http://schemas.openxmlformats.org/drawingml/2006/table">
            <a:tbl>
              <a:tblPr/>
              <a:tblGrid>
                <a:gridCol w="3848100"/>
                <a:gridCol w="37719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Instructional Event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It gets the trainee to: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 Gaining attention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Focus on trainer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80988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 Informing the trainee of Goal 	(objective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Begin focusing on the goal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 Stimulating recall of prior 	knowledge (learning)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Bring prior learning into working 	memory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4. Presenting the material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Selectively perceive important parts of training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 Providing learning guidance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To consider how the training fits into her overall schema, and facilitate retrieval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026B-C864-4E8C-BE6F-A702F5810EB1}" type="slidenum">
              <a:rPr lang="en-US"/>
              <a:pPr/>
              <a:t>13</a:t>
            </a:fld>
            <a:endParaRPr lang="en-US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Gagne-Briggs Nine Events of Instruction – Part 2 of 2</a:t>
            </a:r>
          </a:p>
        </p:txBody>
      </p:sp>
      <p:graphicFrame>
        <p:nvGraphicFramePr>
          <p:cNvPr id="153639" name="Group 39"/>
          <p:cNvGraphicFramePr>
            <a:graphicFrameLocks noGrp="1"/>
          </p:cNvGraphicFramePr>
          <p:nvPr/>
        </p:nvGraphicFramePr>
        <p:xfrm>
          <a:off x="990600" y="1981200"/>
          <a:ext cx="7620000" cy="4236720"/>
        </p:xfrm>
        <a:graphic>
          <a:graphicData uri="http://schemas.openxmlformats.org/drawingml/2006/table">
            <a:tbl>
              <a:tblPr/>
              <a:tblGrid>
                <a:gridCol w="3848100"/>
                <a:gridCol w="37719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Instructional Event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It gets the trainee to: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 Eliciting the performance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 it (practice)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80988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7. Providing feedback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Perform effectively by reinforcing correct responses and assisting when incorrect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8. Assessing performance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Engage in a number of similar activities to determine how well she has mastered the learning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9. Enhancing retention and transfer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Engage in more complex and varied examples of the concept(s) and assess the success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The trainee’s intensity and persistence of learning-directed</a:t>
            </a:r>
          </a:p>
          <a:p>
            <a:pPr>
              <a:buNone/>
            </a:pPr>
            <a:r>
              <a:rPr lang="en-US" sz="2400" dirty="0" smtClean="0"/>
              <a:t>activities related to the content of the training program.</a:t>
            </a:r>
          </a:p>
          <a:p>
            <a:r>
              <a:rPr lang="en-US" sz="2400" dirty="0" smtClean="0"/>
              <a:t>It influences:</a:t>
            </a:r>
          </a:p>
          <a:p>
            <a:pPr lvl="1"/>
            <a:r>
              <a:rPr lang="en-US" sz="2000" dirty="0" smtClean="0"/>
              <a:t>The outcomes of training – knowledge and skills acquisition</a:t>
            </a:r>
          </a:p>
          <a:p>
            <a:pPr lvl="1"/>
            <a:r>
              <a:rPr lang="en-US" sz="2000" dirty="0" smtClean="0"/>
              <a:t>Transfer of KSAs to the job</a:t>
            </a:r>
          </a:p>
          <a:p>
            <a:pPr lvl="1"/>
            <a:r>
              <a:rPr lang="en-US" sz="2000" dirty="0" smtClean="0"/>
              <a:t>The resulting job performance</a:t>
            </a:r>
          </a:p>
          <a:p>
            <a:r>
              <a:rPr lang="en-US" sz="2400" dirty="0" smtClean="0"/>
              <a:t>Resistance to learning occurs when trainee’s motivation to learn is not high enough to overcome other forces</a:t>
            </a:r>
          </a:p>
          <a:p>
            <a:r>
              <a:rPr lang="en-US" sz="2400" dirty="0" smtClean="0"/>
              <a:t>Trainers complain about trainees who do not pay attention, are disruptive, and demonstrate a general resistance to learn new material.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Environmental Factors and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906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800" dirty="0" smtClean="0"/>
              <a:t>Peer Support</a:t>
            </a:r>
          </a:p>
          <a:p>
            <a:r>
              <a:rPr lang="en-US" sz="2800" dirty="0" smtClean="0"/>
              <a:t>The encouragement and assistance that trainees receive from their co-workers.</a:t>
            </a:r>
          </a:p>
          <a:p>
            <a:r>
              <a:rPr lang="en-US" sz="2800" dirty="0" smtClean="0"/>
              <a:t>The effect of group dynamics in work unit on individual group member behavior</a:t>
            </a:r>
          </a:p>
          <a:p>
            <a:r>
              <a:rPr lang="en-US" sz="2800" dirty="0" smtClean="0"/>
              <a:t>Group dynamics can also be use to support high performance</a:t>
            </a:r>
          </a:p>
          <a:p>
            <a:r>
              <a:rPr lang="en-US" sz="2800" dirty="0" smtClean="0"/>
              <a:t>Peer support for training strongly predict that the transfer of training</a:t>
            </a:r>
          </a:p>
          <a:p>
            <a:pPr>
              <a:buNone/>
            </a:pPr>
            <a:r>
              <a:rPr lang="en-US" sz="3800" dirty="0" smtClean="0"/>
              <a:t>Supervisor Support</a:t>
            </a:r>
          </a:p>
          <a:p>
            <a:r>
              <a:rPr lang="en-US" sz="2800" dirty="0" smtClean="0"/>
              <a:t>If supervisor does not think that training is worthwhile and communicates this to you</a:t>
            </a:r>
          </a:p>
          <a:p>
            <a:r>
              <a:rPr lang="en-US" sz="2800" dirty="0" smtClean="0"/>
              <a:t>Engage the trainees’ supervisors early in the process</a:t>
            </a:r>
          </a:p>
          <a:p>
            <a:r>
              <a:rPr lang="en-US" sz="2800" dirty="0" smtClean="0"/>
              <a:t>Show trainees how the training will be of value to the work unit</a:t>
            </a:r>
          </a:p>
          <a:p>
            <a:pPr>
              <a:buNone/>
            </a:pPr>
            <a:r>
              <a:rPr lang="en-US" sz="3800" dirty="0" smtClean="0"/>
              <a:t>Climate for Transfer</a:t>
            </a:r>
          </a:p>
          <a:p>
            <a:r>
              <a:rPr lang="en-US" sz="2800" dirty="0" smtClean="0"/>
              <a:t>Positive climate for transfer is required for transfer of training to be realized</a:t>
            </a:r>
          </a:p>
          <a:p>
            <a:r>
              <a:rPr lang="en-US" sz="2800" dirty="0" smtClean="0"/>
              <a:t>Apart from peer and supervisor support, it requires:</a:t>
            </a:r>
          </a:p>
          <a:p>
            <a:pPr lvl="1"/>
            <a:r>
              <a:rPr lang="en-US" sz="2900" dirty="0" smtClean="0"/>
              <a:t>Aligning organizational systems and procedures to support the new job behaviors and the training process</a:t>
            </a:r>
          </a:p>
          <a:p>
            <a:pPr lvl="1"/>
            <a:r>
              <a:rPr lang="en-US" sz="2900" dirty="0" smtClean="0"/>
              <a:t>Removing barriers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Factors and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Differences in personality and other individual characteristics </a:t>
            </a:r>
          </a:p>
          <a:p>
            <a:pPr>
              <a:buNone/>
            </a:pPr>
            <a:r>
              <a:rPr lang="en-US" dirty="0" smtClean="0"/>
              <a:t>1.  Cognitive Ability (General Intelligence)</a:t>
            </a:r>
          </a:p>
          <a:p>
            <a:pPr>
              <a:buNone/>
            </a:pPr>
            <a:r>
              <a:rPr lang="en-US" dirty="0" smtClean="0"/>
              <a:t>	Refers to individual differences in information processing capacity and level of cognitive resources that the person can bring to bear on a problem.</a:t>
            </a:r>
          </a:p>
          <a:p>
            <a:r>
              <a:rPr lang="en-US" dirty="0" smtClean="0"/>
              <a:t>Goal setting</a:t>
            </a:r>
          </a:p>
          <a:p>
            <a:pPr lvl="1"/>
            <a:r>
              <a:rPr lang="en-US" dirty="0" smtClean="0"/>
              <a:t>Research on learning process for low and high ability individuals</a:t>
            </a:r>
          </a:p>
          <a:p>
            <a:pPr lvl="1"/>
            <a:r>
              <a:rPr lang="en-US" dirty="0" smtClean="0"/>
              <a:t>Goal setting as motivational incentive does not produce the same result</a:t>
            </a:r>
          </a:p>
          <a:p>
            <a:pPr lvl="2"/>
            <a:r>
              <a:rPr lang="en-US" sz="2600" dirty="0" smtClean="0"/>
              <a:t>When low ability trainees are starting to learn a moderately difficult task, providing goals to them will inhibit their performance</a:t>
            </a:r>
          </a:p>
          <a:p>
            <a:pPr lvl="2"/>
            <a:r>
              <a:rPr lang="en-US" sz="2600" dirty="0" smtClean="0"/>
              <a:t>The difference disappears as the task is learned</a:t>
            </a:r>
          </a:p>
          <a:p>
            <a:pPr lvl="1"/>
            <a:r>
              <a:rPr lang="en-US" dirty="0" smtClean="0"/>
              <a:t>Design trainings in which difficult tasks are broken down into smaller ones</a:t>
            </a:r>
          </a:p>
          <a:p>
            <a:pPr lvl="1"/>
            <a:r>
              <a:rPr lang="en-US" dirty="0" smtClean="0"/>
              <a:t>If it is not possible, then don’t introduce goals setting as a motivational device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Factors and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KSA base</a:t>
            </a:r>
          </a:p>
          <a:p>
            <a:pPr lvl="1"/>
            <a:r>
              <a:rPr lang="en-US" dirty="0" smtClean="0"/>
              <a:t>Trainees with higher levels of cognitive ability, do have a large store of knowledge</a:t>
            </a:r>
          </a:p>
          <a:p>
            <a:pPr lvl="1"/>
            <a:r>
              <a:rPr lang="en-US" dirty="0" smtClean="0"/>
              <a:t>Substantial differences in trainees’ KSAs related to the training can create significant challenges</a:t>
            </a:r>
          </a:p>
          <a:p>
            <a:pPr lvl="1"/>
            <a:r>
              <a:rPr lang="en-US" dirty="0" smtClean="0"/>
              <a:t>More knowledge material</a:t>
            </a:r>
          </a:p>
          <a:p>
            <a:pPr lvl="1"/>
            <a:r>
              <a:rPr lang="en-US" dirty="0" smtClean="0"/>
              <a:t>Low speed of instructions required for low cognitive ability trainees</a:t>
            </a:r>
          </a:p>
          <a:p>
            <a:pPr lvl="1"/>
            <a:r>
              <a:rPr lang="en-US" dirty="0" smtClean="0"/>
              <a:t>Low speed may bore more knowledgeable trainees</a:t>
            </a:r>
          </a:p>
          <a:p>
            <a:pPr lvl="1"/>
            <a:r>
              <a:rPr lang="en-US" dirty="0" smtClean="0"/>
              <a:t>Use different approaches for trainees with different levels of cognitive abilities</a:t>
            </a:r>
          </a:p>
          <a:p>
            <a:pPr lvl="2"/>
            <a:r>
              <a:rPr lang="en-US" dirty="0" smtClean="0"/>
              <a:t>Separate trainings</a:t>
            </a:r>
          </a:p>
          <a:p>
            <a:pPr lvl="2"/>
            <a:r>
              <a:rPr lang="en-US" dirty="0" smtClean="0"/>
              <a:t>Two phases</a:t>
            </a:r>
          </a:p>
          <a:p>
            <a:pPr lvl="2"/>
            <a:r>
              <a:rPr lang="en-US" dirty="0" smtClean="0"/>
              <a:t>Self paced training methods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Factors and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2.  Valences</a:t>
            </a:r>
          </a:p>
          <a:p>
            <a:pPr>
              <a:buNone/>
            </a:pPr>
            <a:r>
              <a:rPr lang="en-US" dirty="0" smtClean="0"/>
              <a:t>	Even when trainees acknowledge the value of training, they might believe that effort required to master the learning is not worthwhile.</a:t>
            </a:r>
          </a:p>
          <a:p>
            <a:pPr lvl="1"/>
            <a:r>
              <a:rPr lang="en-US" dirty="0" smtClean="0"/>
              <a:t>Accommodation process is the most difficult because it requires a learner to:</a:t>
            </a:r>
          </a:p>
          <a:p>
            <a:pPr lvl="2"/>
            <a:r>
              <a:rPr lang="en-US" dirty="0" smtClean="0"/>
              <a:t>Create new category</a:t>
            </a:r>
          </a:p>
          <a:p>
            <a:pPr lvl="2"/>
            <a:r>
              <a:rPr lang="en-US" dirty="0" smtClean="0"/>
              <a:t>Place elements into that category</a:t>
            </a:r>
          </a:p>
          <a:p>
            <a:pPr lvl="2"/>
            <a:r>
              <a:rPr lang="en-US" dirty="0" smtClean="0"/>
              <a:t>Link it to other related categories</a:t>
            </a:r>
          </a:p>
          <a:p>
            <a:pPr lvl="1"/>
            <a:r>
              <a:rPr lang="en-US" dirty="0" smtClean="0"/>
              <a:t>A new piece of equipment or the work process</a:t>
            </a:r>
          </a:p>
          <a:p>
            <a:pPr lvl="1"/>
            <a:r>
              <a:rPr lang="en-US" dirty="0" smtClean="0"/>
              <a:t>Learning the new system will be more difficult for supervisors with a lot of experience than for a newly hired supervisor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Factors and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3.  Anxiety</a:t>
            </a:r>
          </a:p>
          <a:p>
            <a:pPr lvl="1">
              <a:buNone/>
            </a:pPr>
            <a:r>
              <a:rPr lang="en-US" dirty="0" smtClean="0"/>
              <a:t>A heightened state of arousal related to feelings of fear.</a:t>
            </a:r>
          </a:p>
          <a:p>
            <a:pPr lvl="1"/>
            <a:r>
              <a:rPr lang="en-US" dirty="0" smtClean="0"/>
              <a:t>High levels of anxiety interfere with other cognitive processes and cause the trainees to withdraw from activity or resist it.</a:t>
            </a:r>
          </a:p>
          <a:p>
            <a:pPr lvl="1"/>
            <a:r>
              <a:rPr lang="en-US" dirty="0" smtClean="0"/>
              <a:t>The level of trainee anxiety may be reduced:</a:t>
            </a:r>
          </a:p>
          <a:p>
            <a:pPr lvl="2"/>
            <a:r>
              <a:rPr lang="en-US" dirty="0" smtClean="0"/>
              <a:t>Pre-training counseling</a:t>
            </a:r>
          </a:p>
          <a:p>
            <a:pPr lvl="2"/>
            <a:r>
              <a:rPr lang="en-US" dirty="0" smtClean="0"/>
              <a:t>Set up of the training facility</a:t>
            </a:r>
          </a:p>
          <a:p>
            <a:pPr lvl="2"/>
            <a:r>
              <a:rPr lang="en-US" dirty="0" smtClean="0"/>
              <a:t>The way in which training is introduced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that Motivates Adults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1.  Training Relevance, Value, and Readiness to Learn</a:t>
            </a:r>
          </a:p>
          <a:p>
            <a:pPr lvl="1"/>
            <a:r>
              <a:rPr lang="en-US" dirty="0" smtClean="0"/>
              <a:t>Reasons for not participating – problems on the job, job changes, home/personal responsibilities</a:t>
            </a:r>
          </a:p>
          <a:p>
            <a:pPr lvl="1"/>
            <a:r>
              <a:rPr lang="en-US" dirty="0" smtClean="0"/>
              <a:t>Value of knowledge: Adults seek to learn when the learning is life-, task-, or problem-centered.</a:t>
            </a:r>
          </a:p>
          <a:p>
            <a:pPr lvl="1"/>
            <a:r>
              <a:rPr lang="en-US" dirty="0" smtClean="0"/>
              <a:t>Readiness to learn refers to the amount of pre-requisite knowledge the trainees possess and the trainees belief that they can learn.</a:t>
            </a:r>
          </a:p>
          <a:p>
            <a:pPr lvl="1"/>
            <a:r>
              <a:rPr lang="en-US" dirty="0" smtClean="0"/>
              <a:t>Make the relevance and value of training clear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that Motivates Adults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2.  Allowing Trainees Control over their Learning</a:t>
            </a:r>
          </a:p>
          <a:p>
            <a:pPr lvl="1"/>
            <a:r>
              <a:rPr lang="en-US" dirty="0" smtClean="0"/>
              <a:t>Adults come to the training with well-developed cognitive maps – experiences that differ from person to person</a:t>
            </a:r>
          </a:p>
          <a:p>
            <a:pPr lvl="1"/>
            <a:r>
              <a:rPr lang="en-US" dirty="0" smtClean="0"/>
              <a:t>Trainees resist to learn with others who are dissimilar</a:t>
            </a:r>
          </a:p>
          <a:p>
            <a:pPr lvl="1"/>
            <a:r>
              <a:rPr lang="en-US" dirty="0" smtClean="0"/>
              <a:t>However, these differences can be viewed as a learning resource – they prefer to share their experiences if environment is supportive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that Motivates Adults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Involving Trainees in the Process</a:t>
            </a:r>
          </a:p>
          <a:p>
            <a:pPr marL="914400" lvl="1" indent="-514350"/>
            <a:r>
              <a:rPr lang="en-US" dirty="0" smtClean="0"/>
              <a:t>Trainers should address motivational and cognitive processes that influence the trainee’s readiness and willingness to learn – participation, choice, personal experiences, critical reflection, and critical thinking</a:t>
            </a:r>
          </a:p>
          <a:p>
            <a:pPr marL="914400" lvl="1" indent="-514350"/>
            <a:r>
              <a:rPr lang="en-US" dirty="0" smtClean="0"/>
              <a:t>Involve the trainees from needs assessment to design and evaluation phase </a:t>
            </a:r>
          </a:p>
          <a:p>
            <a:pPr marL="914400" lvl="1" indent="-514350"/>
            <a:r>
              <a:rPr lang="en-US" dirty="0" smtClean="0"/>
              <a:t>Identify trainees’ strengths and challenges to motivation to learn</a:t>
            </a:r>
          </a:p>
          <a:p>
            <a:pPr marL="914400" lvl="1" indent="-514350"/>
            <a:r>
              <a:rPr lang="en-US" dirty="0" smtClean="0"/>
              <a:t>Align learning objectives to organizational goals</a:t>
            </a:r>
          </a:p>
          <a:p>
            <a:pPr marL="914400" lvl="1" indent="-514350"/>
            <a:r>
              <a:rPr lang="en-US" dirty="0" smtClean="0"/>
              <a:t>Describe program goals clearly at the start</a:t>
            </a:r>
          </a:p>
          <a:p>
            <a:pPr marL="914400" lvl="1" indent="-514350"/>
            <a:r>
              <a:rPr lang="en-US" dirty="0" smtClean="0"/>
              <a:t>Engage the trainee early</a:t>
            </a:r>
          </a:p>
          <a:p>
            <a:pPr marL="914400" lvl="1" indent="-514350"/>
            <a:r>
              <a:rPr lang="en-US" dirty="0" smtClean="0"/>
              <a:t>Use systematic, logically connected sequence of learning activities</a:t>
            </a:r>
          </a:p>
          <a:p>
            <a:pPr marL="914400" lvl="1" indent="-514350"/>
            <a:r>
              <a:rPr lang="en-US" dirty="0" smtClean="0"/>
              <a:t>Employ a variety of training methods</a:t>
            </a:r>
          </a:p>
          <a:p>
            <a:pPr marL="914400" lvl="1" indent="-514350"/>
            <a:r>
              <a:rPr lang="en-US" dirty="0" smtClean="0"/>
              <a:t>Use job or life relevant training material</a:t>
            </a:r>
          </a:p>
          <a:p>
            <a:pPr marL="914400" lvl="1" indent="-514350"/>
            <a:r>
              <a:rPr lang="en-US" dirty="0" smtClean="0"/>
              <a:t>Allow trainees to work together and share experiences</a:t>
            </a:r>
          </a:p>
          <a:p>
            <a:pPr marL="914400" lvl="1" indent="-514350"/>
            <a:r>
              <a:rPr lang="en-US" dirty="0" smtClean="0"/>
              <a:t>Provide constant feedback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Understanding Learning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cs typeface="Times New Roman" pitchFamily="18" charset="0"/>
              </a:rPr>
              <a:t>Training Implications of Cognitive and Behaviorist Learning Theory</a:t>
            </a:r>
            <a:endParaRPr lang="en-US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Social Learning Theory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Aligning Training Design with Learning Process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Motivation to Learn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Environmental Factors and Resistance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Individual Factors and Resistance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Training that Motivates Adults to Learn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  <a:p>
            <a:pPr>
              <a:buNone/>
            </a:pPr>
            <a:r>
              <a:rPr lang="en-US" sz="2800" dirty="0" smtClean="0"/>
              <a:t>Employee Training and Development (4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400" dirty="0" smtClean="0"/>
              <a:t>		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: Tata McGraw-Hill,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1552</Words>
  <Application>Microsoft Office PowerPoint</Application>
  <PresentationFormat>On-screen Show (4:3)</PresentationFormat>
  <Paragraphs>319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Advances in Human Resource Development and Management</vt:lpstr>
      <vt:lpstr>Recap of Lecture 19</vt:lpstr>
      <vt:lpstr>Learning Objectives: Lecture 20</vt:lpstr>
      <vt:lpstr>Understanding Learning</vt:lpstr>
      <vt:lpstr>Understanding Learning</vt:lpstr>
      <vt:lpstr>Training Implications of Cognitive and Behaviorist Learning Theory</vt:lpstr>
      <vt:lpstr>Training Implications of Cognitive and Behaviorist Learning Theory</vt:lpstr>
      <vt:lpstr>Social Learning Theory</vt:lpstr>
      <vt:lpstr>Social Learning Theory</vt:lpstr>
      <vt:lpstr>The Cognitive Processes Involved in Social Learning </vt:lpstr>
      <vt:lpstr>Aligning Training Design with Learning Process</vt:lpstr>
      <vt:lpstr>Gagne-Briggs Nine Events of Instruction</vt:lpstr>
      <vt:lpstr>Gagne-Briggs Nine Events of Instruction – Part 2 of 2</vt:lpstr>
      <vt:lpstr>Motivation to Learn</vt:lpstr>
      <vt:lpstr>Environmental Factors and Resistance</vt:lpstr>
      <vt:lpstr>Individual Factors and Resistance</vt:lpstr>
      <vt:lpstr>Individual Factors and Resistance</vt:lpstr>
      <vt:lpstr>Individual Factors and Resistance</vt:lpstr>
      <vt:lpstr>Individual Factors and Resistance</vt:lpstr>
      <vt:lpstr>Training that Motivates Adults to Learn</vt:lpstr>
      <vt:lpstr>Training that Motivates Adults to Learn</vt:lpstr>
      <vt:lpstr>Training that Motivates Adults to Learn</vt:lpstr>
      <vt:lpstr>Summary of Lecture 20</vt:lpstr>
      <vt:lpstr>Reference books</vt:lpstr>
      <vt:lpstr>Slide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Administrator</cp:lastModifiedBy>
  <cp:revision>160</cp:revision>
  <dcterms:created xsi:type="dcterms:W3CDTF">2013-05-29T05:42:39Z</dcterms:created>
  <dcterms:modified xsi:type="dcterms:W3CDTF">2013-06-19T10:08:37Z</dcterms:modified>
</cp:coreProperties>
</file>