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0FE45-1FC1-4230-A4C4-AC7F044EC61D}" type="datetimeFigureOut">
              <a:rPr lang="en-US" smtClean="0"/>
              <a:pPr/>
              <a:t>29-May-13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HRM?</a:t>
            </a:r>
          </a:p>
          <a:p>
            <a:r>
              <a:rPr lang="en-US" dirty="0" smtClean="0"/>
              <a:t>Why is HRM important for all managers?</a:t>
            </a:r>
          </a:p>
          <a:p>
            <a:r>
              <a:rPr lang="en-US" dirty="0" smtClean="0"/>
              <a:t>HRM and company performance</a:t>
            </a:r>
          </a:p>
          <a:p>
            <a:r>
              <a:rPr lang="en-US" dirty="0" smtClean="0"/>
              <a:t>Objectives of the HRM function</a:t>
            </a:r>
          </a:p>
          <a:p>
            <a:r>
              <a:rPr lang="en-US" dirty="0" smtClean="0"/>
              <a:t>Activities/Responsibilities of HRM</a:t>
            </a:r>
          </a:p>
          <a:p>
            <a:r>
              <a:rPr lang="en-US" dirty="0" smtClean="0"/>
              <a:t>Skills of HRM Professionals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 fontScale="925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0" dirty="0" smtClean="0"/>
              <a:t>How Strategic Planning and Strategic </a:t>
            </a:r>
            <a:r>
              <a:rPr lang="en-US" b="0" dirty="0"/>
              <a:t>Human Resource </a:t>
            </a:r>
            <a:r>
              <a:rPr lang="en-US" b="0" dirty="0" smtClean="0"/>
              <a:t>Management is linked?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What is strategic human resource management?</a:t>
            </a:r>
            <a:endParaRPr lang="en-US" b="0" dirty="0" smtClean="0"/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Human resources as a core competency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What is HR planning?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How to develop the HR plan?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Identify factors to forecast supply and demand for human resources in an organization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5EE861DC-8DC2-4A35-B545-EDD8030E0D51}" type="slidenum">
              <a:rPr lang="en-US">
                <a:cs typeface="Arial" charset="0"/>
              </a:rPr>
              <a:pPr/>
              <a:t>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>
                <a:latin typeface="Arial" pitchFamily="34" charset="0"/>
              </a:rPr>
              <a:t>There are three levels of strategic planning</a:t>
            </a:r>
            <a:endParaRPr lang="en-US" dirty="0" smtClean="0"/>
          </a:p>
          <a:p>
            <a:r>
              <a:rPr lang="en-US" dirty="0" smtClean="0"/>
              <a:t>Corporate strategy</a:t>
            </a:r>
          </a:p>
          <a:p>
            <a:pPr>
              <a:buNone/>
            </a:pPr>
            <a:r>
              <a:rPr lang="en-US" dirty="0" smtClean="0"/>
              <a:t>	Identifies the portfolio of businesses that, in total, comprises the company and the ways in which these businesses relate to each other.</a:t>
            </a:r>
          </a:p>
          <a:p>
            <a:r>
              <a:rPr lang="en-US" dirty="0" smtClean="0"/>
              <a:t>Business/Competitive strategy</a:t>
            </a:r>
          </a:p>
          <a:p>
            <a:pPr>
              <a:buNone/>
            </a:pPr>
            <a:r>
              <a:rPr lang="en-US" dirty="0" smtClean="0"/>
              <a:t>	Identifies how to build and strengthen the business’s long term competitive position in the marketplace.</a:t>
            </a:r>
          </a:p>
          <a:p>
            <a:r>
              <a:rPr lang="en-US" dirty="0" smtClean="0"/>
              <a:t>Functional strategy</a:t>
            </a:r>
          </a:p>
          <a:p>
            <a:pPr>
              <a:buNone/>
            </a:pPr>
            <a:r>
              <a:rPr lang="en-US" dirty="0" smtClean="0"/>
              <a:t>	identifies the basic courses of action that each of the business’s departments will pursue to help the business attain its competitive goals.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Strategic Planning and Strategic HRM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6150" y="914400"/>
            <a:ext cx="7250113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Strategic Human Resource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Organizational use of employees to gain or keep a competitive advantage against competitors.</a:t>
            </a:r>
          </a:p>
          <a:p>
            <a:endParaRPr lang="en-US" sz="2000" dirty="0" smtClean="0"/>
          </a:p>
          <a:p>
            <a:r>
              <a:rPr lang="en-US" sz="2000" dirty="0" smtClean="0"/>
              <a:t>Core Competency</a:t>
            </a:r>
          </a:p>
          <a:p>
            <a:pPr lvl="1">
              <a:buNone/>
            </a:pPr>
            <a:r>
              <a:rPr lang="en-US" sz="2000" dirty="0" smtClean="0"/>
              <a:t>A unique capability in the organization that creates high value and that differentiates the organization from its competition.</a:t>
            </a:r>
          </a:p>
          <a:p>
            <a:pPr lvl="1">
              <a:buNone/>
            </a:pPr>
            <a:endParaRPr lang="en-US" sz="2000" dirty="0" smtClean="0"/>
          </a:p>
          <a:p>
            <a:pPr lvl="1">
              <a:buNone/>
            </a:pPr>
            <a:r>
              <a:rPr lang="en-US" sz="2000" dirty="0" smtClean="0"/>
              <a:t>Today, most companies have easy access to same technologies, so technology itself is rarely enough to set a firm apart. Its usually the employees and the management system that make the difference.</a:t>
            </a:r>
            <a:endParaRPr lang="en-US" sz="2000" i="1" dirty="0" smtClean="0"/>
          </a:p>
          <a:p>
            <a:pPr lvl="1">
              <a:buNone/>
            </a:pPr>
            <a:endParaRPr lang="en-US" sz="2000" dirty="0" smtClean="0"/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/>
              <a:t>Human Resources as a Core Competency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When employees have special </a:t>
            </a:r>
          </a:p>
          <a:p>
            <a:pPr>
              <a:buNone/>
            </a:pPr>
            <a:r>
              <a:rPr lang="en-US" dirty="0" smtClean="0"/>
              <a:t>capabilities and be innovative</a:t>
            </a:r>
          </a:p>
          <a:p>
            <a:pPr>
              <a:buNone/>
            </a:pPr>
            <a:r>
              <a:rPr lang="en-US" dirty="0" smtClean="0"/>
              <a:t>that competitors cannot</a:t>
            </a:r>
          </a:p>
          <a:p>
            <a:pPr>
              <a:buNone/>
            </a:pPr>
            <a:r>
              <a:rPr lang="en-US" dirty="0" smtClean="0"/>
              <a:t>imitate  ….. </a:t>
            </a:r>
            <a:r>
              <a:rPr lang="en-US" i="1" dirty="0" smtClean="0"/>
              <a:t>This needs HRM 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Organizational Culture</a:t>
            </a:r>
          </a:p>
          <a:p>
            <a:pPr>
              <a:buNone/>
            </a:pPr>
            <a:r>
              <a:rPr lang="en-US" dirty="0" smtClean="0"/>
              <a:t>The shared values and beliefs of the</a:t>
            </a:r>
          </a:p>
          <a:p>
            <a:pPr>
              <a:buNone/>
            </a:pPr>
            <a:r>
              <a:rPr lang="en-US" dirty="0" smtClean="0"/>
              <a:t>workforce that distinguishes the</a:t>
            </a:r>
          </a:p>
          <a:p>
            <a:pPr>
              <a:buNone/>
            </a:pPr>
            <a:r>
              <a:rPr lang="en-US" dirty="0" smtClean="0"/>
              <a:t>organization form other organizations.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Excellent strategies may fail because of incompatible culture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Culture affect attraction and retention of competent employees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Culture affects the way external forces are viewed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6169A90F-9769-4B8F-B38C-77D19CE6338E}" type="slidenum">
              <a:rPr lang="en-US"/>
              <a:pPr/>
              <a:t>7</a:t>
            </a:fld>
            <a:endParaRPr lang="en-US"/>
          </a:p>
        </p:txBody>
      </p:sp>
      <p:pic>
        <p:nvPicPr>
          <p:cNvPr id="7" name="Picture 6" descr="C:\My Documents\PowerPoint Files\Books\South-Western\HRM10e\HRM10e GIFS\02-0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676400"/>
            <a:ext cx="3810000" cy="492801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B2129850-C4DF-482E-B047-337CE935B715}" type="slidenum">
              <a:rPr lang="en-US"/>
              <a:pPr/>
              <a:t>8</a:t>
            </a:fld>
            <a:endParaRPr lang="en-US"/>
          </a:p>
        </p:txBody>
      </p:sp>
      <p:sp>
        <p:nvSpPr>
          <p:cNvPr id="35021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HR-Based Core Competencies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Productivity</a:t>
            </a:r>
            <a:endParaRPr lang="en-US" dirty="0"/>
          </a:p>
          <a:p>
            <a:pPr lvl="1">
              <a:buNone/>
            </a:pPr>
            <a:r>
              <a:rPr lang="en-US" dirty="0" smtClean="0"/>
              <a:t>Output of goods and services per unit of input of resources used in a production process.</a:t>
            </a:r>
            <a:endParaRPr lang="en-US" dirty="0"/>
          </a:p>
          <a:p>
            <a:pPr lvl="1"/>
            <a:r>
              <a:rPr lang="en-US" dirty="0" smtClean="0"/>
              <a:t>Ways to increase productivity through</a:t>
            </a:r>
          </a:p>
          <a:p>
            <a:pPr lvl="1">
              <a:buNone/>
            </a:pPr>
            <a:r>
              <a:rPr lang="en-US" dirty="0" smtClean="0"/>
              <a:t>Common approaches: Computers, machinery, equipment, outsourcing, </a:t>
            </a:r>
          </a:p>
          <a:p>
            <a:pPr lvl="1">
              <a:buNone/>
            </a:pPr>
            <a:r>
              <a:rPr lang="en-US" dirty="0" smtClean="0"/>
              <a:t>HRM: Selection, job design, training and development, motivation, compensation</a:t>
            </a:r>
            <a:endParaRPr lang="en-US" dirty="0"/>
          </a:p>
          <a:p>
            <a:r>
              <a:rPr lang="en-US" dirty="0"/>
              <a:t>Quality Products and Services</a:t>
            </a:r>
          </a:p>
          <a:p>
            <a:pPr lvl="1">
              <a:buNone/>
            </a:pPr>
            <a:r>
              <a:rPr lang="en-US" dirty="0"/>
              <a:t>High quality products and services are the results of HR-enhancements to organizational performance.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HR-Based Core Competencies 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525963"/>
          </a:xfrm>
        </p:spPr>
        <p:txBody>
          <a:bodyPr/>
          <a:lstStyle/>
          <a:p>
            <a:r>
              <a:rPr lang="en-US" dirty="0" smtClean="0"/>
              <a:t>Excellent customer service</a:t>
            </a:r>
          </a:p>
          <a:p>
            <a:r>
              <a:rPr lang="en-US" dirty="0" smtClean="0"/>
              <a:t>Special skills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400" dirty="0" smtClean="0"/>
              <a:t>Disney</a:t>
            </a:r>
          </a:p>
          <a:p>
            <a:r>
              <a:rPr lang="en-US" dirty="0" smtClean="0"/>
              <a:t>Innovation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Apple, </a:t>
            </a:r>
            <a:r>
              <a:rPr lang="en-US" sz="2400" dirty="0" err="1" smtClean="0"/>
              <a:t>Micorsoft</a:t>
            </a:r>
            <a:r>
              <a:rPr lang="en-US" sz="2400" dirty="0" smtClean="0"/>
              <a:t>, Intel</a:t>
            </a:r>
            <a:endParaRPr lang="en-US" sz="2400" dirty="0"/>
          </a:p>
        </p:txBody>
      </p:sp>
      <p:pic>
        <p:nvPicPr>
          <p:cNvPr id="4" name="Picture 7" descr="C:\My Documents\PowerPoint Files\Books\South-Western\HRM10e\HRM10e GIFS\02-0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752600"/>
            <a:ext cx="4191000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D5EBE78A-E7DF-4716-BFEE-3B5C85267B67}" type="slidenum">
              <a:rPr lang="en-US"/>
              <a:pPr/>
              <a:t>10</a:t>
            </a:fld>
            <a:endParaRPr lang="en-US"/>
          </a:p>
        </p:txBody>
      </p:sp>
      <p:sp>
        <p:nvSpPr>
          <p:cNvPr id="340995" name="AutoShap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Human Resource Planning	</a:t>
            </a:r>
          </a:p>
        </p:txBody>
      </p:sp>
      <p:sp>
        <p:nvSpPr>
          <p:cNvPr id="34099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>
              <a:buNone/>
            </a:pPr>
            <a:r>
              <a:rPr lang="en-US" dirty="0" smtClean="0"/>
              <a:t>The </a:t>
            </a:r>
            <a:r>
              <a:rPr lang="en-US" dirty="0"/>
              <a:t>process of analyzing and identifying the </a:t>
            </a:r>
            <a:r>
              <a:rPr lang="en-US" dirty="0" smtClean="0"/>
              <a:t>need</a:t>
            </a:r>
          </a:p>
          <a:p>
            <a:pPr lvl="1">
              <a:buNone/>
            </a:pPr>
            <a:r>
              <a:rPr lang="en-US" dirty="0" smtClean="0"/>
              <a:t>for </a:t>
            </a:r>
            <a:r>
              <a:rPr lang="en-US" dirty="0"/>
              <a:t>and availability of human resources so that </a:t>
            </a:r>
            <a:r>
              <a:rPr lang="en-US" dirty="0" smtClean="0"/>
              <a:t>the</a:t>
            </a:r>
          </a:p>
          <a:p>
            <a:pPr lvl="1">
              <a:buNone/>
            </a:pPr>
            <a:r>
              <a:rPr lang="en-US" dirty="0" smtClean="0"/>
              <a:t>organization </a:t>
            </a:r>
            <a:r>
              <a:rPr lang="en-US" dirty="0"/>
              <a:t>can meet its objectives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C0059D12-82B4-4D92-B808-7481F096AC8A}" type="slidenum">
              <a:rPr lang="en-US"/>
              <a:pPr/>
              <a:t>11</a:t>
            </a:fld>
            <a:endParaRPr lang="en-US"/>
          </a:p>
        </p:txBody>
      </p:sp>
      <p:pic>
        <p:nvPicPr>
          <p:cNvPr id="356357" name="Picture 5" descr="C:\My Documents\PowerPoint Files\Books\South-Western\HRM10e\HRM10e GIFS\02-06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295400"/>
            <a:ext cx="6477000" cy="5334000"/>
          </a:xfrm>
          <a:prstGeom prst="rect">
            <a:avLst/>
          </a:prstGeom>
          <a:noFill/>
        </p:spPr>
      </p:pic>
      <p:sp>
        <p:nvSpPr>
          <p:cNvPr id="35635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i="1" dirty="0"/>
              <a:t> </a:t>
            </a:r>
            <a:r>
              <a:rPr lang="en-US" sz="2400" dirty="0" smtClean="0"/>
              <a:t>HR Planning Process</a:t>
            </a:r>
            <a:endParaRPr lang="en-US" sz="24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CE4C72E2-3C86-40B2-9035-8CDA75C4411B}" type="slidenum">
              <a:rPr lang="en-US"/>
              <a:pPr/>
              <a:t>12</a:t>
            </a:fld>
            <a:endParaRPr lang="en-US"/>
          </a:p>
        </p:txBody>
      </p:sp>
      <p:sp>
        <p:nvSpPr>
          <p:cNvPr id="36045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Scanning the External Environment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lvl="1">
              <a:buNone/>
            </a:pPr>
            <a:r>
              <a:rPr lang="en-US" dirty="0" smtClean="0"/>
              <a:t>The </a:t>
            </a:r>
            <a:r>
              <a:rPr lang="en-US" dirty="0"/>
              <a:t>process of studying the environment of the </a:t>
            </a:r>
            <a:r>
              <a:rPr lang="en-US" dirty="0" smtClean="0"/>
              <a:t>organization</a:t>
            </a:r>
          </a:p>
          <a:p>
            <a:pPr lvl="1">
              <a:buNone/>
            </a:pPr>
            <a:r>
              <a:rPr lang="en-US" dirty="0" smtClean="0"/>
              <a:t>to </a:t>
            </a:r>
            <a:r>
              <a:rPr lang="en-US" dirty="0"/>
              <a:t>pinpoint opportunities and </a:t>
            </a:r>
            <a:r>
              <a:rPr lang="en-US" dirty="0" smtClean="0"/>
              <a:t>threats.</a:t>
            </a:r>
          </a:p>
          <a:p>
            <a:pPr lvl="1"/>
            <a:r>
              <a:rPr lang="en-US" dirty="0" smtClean="0"/>
              <a:t>Governmental regulations</a:t>
            </a:r>
          </a:p>
          <a:p>
            <a:pPr lvl="1">
              <a:buNone/>
            </a:pPr>
            <a:r>
              <a:rPr lang="en-US" dirty="0" smtClean="0"/>
              <a:t>	Minimum wages, length of work week, hiring and firing rules</a:t>
            </a:r>
            <a:endParaRPr lang="en-US" dirty="0"/>
          </a:p>
          <a:p>
            <a:pPr lvl="1"/>
            <a:r>
              <a:rPr lang="en-US" dirty="0"/>
              <a:t>Economic </a:t>
            </a:r>
            <a:r>
              <a:rPr lang="en-US" dirty="0" smtClean="0"/>
              <a:t>conditions</a:t>
            </a:r>
          </a:p>
          <a:p>
            <a:pPr lvl="1">
              <a:buNone/>
            </a:pPr>
            <a:r>
              <a:rPr lang="en-US" dirty="0" smtClean="0"/>
              <a:t>	Economic growth, unemployment rate, interest rate, inflation,  </a:t>
            </a:r>
            <a:endParaRPr lang="en-US" dirty="0"/>
          </a:p>
          <a:p>
            <a:pPr lvl="1"/>
            <a:r>
              <a:rPr lang="en-US" dirty="0"/>
              <a:t>Geographic and competitive </a:t>
            </a:r>
            <a:r>
              <a:rPr lang="en-US" dirty="0" smtClean="0"/>
              <a:t>concerns</a:t>
            </a:r>
          </a:p>
          <a:p>
            <a:pPr lvl="1">
              <a:buNone/>
            </a:pPr>
            <a:r>
              <a:rPr lang="en-US" dirty="0" smtClean="0"/>
              <a:t>	Competitors, direct competition, international competition, employee resistance to relocate</a:t>
            </a:r>
            <a:endParaRPr lang="en-US" dirty="0"/>
          </a:p>
          <a:p>
            <a:pPr lvl="1"/>
            <a:r>
              <a:rPr lang="en-US" dirty="0"/>
              <a:t>Workforce </a:t>
            </a:r>
            <a:r>
              <a:rPr lang="en-US" dirty="0" smtClean="0"/>
              <a:t>composition</a:t>
            </a:r>
          </a:p>
          <a:p>
            <a:pPr lvl="1">
              <a:buNone/>
            </a:pPr>
            <a:r>
              <a:rPr lang="en-US" dirty="0" smtClean="0"/>
              <a:t>	Flexible staffing- temporary workers, independent contractors, job sharing, part timers and outsourcing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5FE64B42-3983-46F7-8E87-B355EF3C6B07}" type="slidenum">
              <a:rPr lang="en-US"/>
              <a:pPr/>
              <a:t>13</a:t>
            </a:fld>
            <a:endParaRPr lang="en-US"/>
          </a:p>
        </p:txBody>
      </p:sp>
      <p:sp>
        <p:nvSpPr>
          <p:cNvPr id="362498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077200" cy="914400"/>
          </a:xfrm>
          <a:ln/>
        </p:spPr>
        <p:txBody>
          <a:bodyPr>
            <a:normAutofit fontScale="90000"/>
          </a:bodyPr>
          <a:lstStyle/>
          <a:p>
            <a:r>
              <a:rPr lang="en-US"/>
              <a:t>Internal Assessment of the </a:t>
            </a:r>
            <a:br>
              <a:rPr lang="en-US"/>
            </a:br>
            <a:r>
              <a:rPr lang="en-US"/>
              <a:t>Organizational Workforce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876800"/>
          </a:xfrm>
        </p:spPr>
        <p:txBody>
          <a:bodyPr/>
          <a:lstStyle/>
          <a:p>
            <a:r>
              <a:rPr lang="en-US"/>
              <a:t>Auditing Jobs and Skills</a:t>
            </a:r>
          </a:p>
          <a:p>
            <a:pPr lvl="1"/>
            <a:r>
              <a:rPr lang="en-US"/>
              <a:t>What jobs exist now?</a:t>
            </a:r>
          </a:p>
          <a:p>
            <a:pPr lvl="1"/>
            <a:r>
              <a:rPr lang="en-US"/>
              <a:t>How many individuals are performing each job?</a:t>
            </a:r>
          </a:p>
          <a:p>
            <a:pPr lvl="1"/>
            <a:r>
              <a:rPr lang="en-US"/>
              <a:t>How essential is each job?</a:t>
            </a:r>
          </a:p>
          <a:p>
            <a:pPr lvl="1"/>
            <a:r>
              <a:rPr lang="en-US"/>
              <a:t>What jobs will be needed to implement future organizational strategies?</a:t>
            </a:r>
          </a:p>
          <a:p>
            <a:pPr lvl="1"/>
            <a:r>
              <a:rPr lang="en-US"/>
              <a:t>What are the characteristics of anticipated jobs?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10340B7B-DB2F-4F62-9E08-AFB76A9EEBB8}" type="slidenum">
              <a:rPr lang="en-US"/>
              <a:pPr/>
              <a:t>14</a:t>
            </a:fld>
            <a:endParaRPr lang="en-US"/>
          </a:p>
        </p:txBody>
      </p:sp>
      <p:sp>
        <p:nvSpPr>
          <p:cNvPr id="363522" name="AutoShap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077200" cy="914400"/>
          </a:xfrm>
          <a:ln/>
        </p:spPr>
        <p:txBody>
          <a:bodyPr>
            <a:normAutofit fontScale="90000"/>
          </a:bodyPr>
          <a:lstStyle/>
          <a:p>
            <a:r>
              <a:rPr lang="en-US"/>
              <a:t>Internal Assessment of the </a:t>
            </a:r>
            <a:br>
              <a:rPr lang="en-US"/>
            </a:br>
            <a:r>
              <a:rPr lang="en-US"/>
              <a:t>Organizational Workforce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876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Organizational Capabilities Inventory</a:t>
            </a:r>
          </a:p>
          <a:p>
            <a:pPr lvl="1"/>
            <a:r>
              <a:rPr lang="en-US" dirty="0" smtClean="0"/>
              <a:t>Human Resource Information Systems (HRIS) </a:t>
            </a:r>
          </a:p>
          <a:p>
            <a:pPr lvl="1">
              <a:buNone/>
            </a:pPr>
            <a:r>
              <a:rPr lang="en-US" dirty="0" smtClean="0">
                <a:cs typeface="Tahoma" pitchFamily="34" charset="0"/>
              </a:rPr>
              <a:t>	S</a:t>
            </a:r>
            <a:r>
              <a:rPr lang="en-US" dirty="0" smtClean="0"/>
              <a:t>ources </a:t>
            </a:r>
            <a:r>
              <a:rPr lang="en-US" dirty="0"/>
              <a:t>of information about employees’ knowledge, skills, and abilities (KSAs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Long range need for recruitment, selection, HR development</a:t>
            </a:r>
          </a:p>
          <a:p>
            <a:pPr lvl="1"/>
            <a:r>
              <a:rPr lang="en-US" dirty="0" smtClean="0"/>
              <a:t>Additional capabilities needed in future</a:t>
            </a:r>
            <a:endParaRPr lang="en-US" dirty="0"/>
          </a:p>
          <a:p>
            <a:pPr lvl="1"/>
            <a:r>
              <a:rPr lang="en-US" dirty="0"/>
              <a:t>Components of an organizational capabilities inventory</a:t>
            </a:r>
          </a:p>
          <a:p>
            <a:pPr lvl="2"/>
            <a:r>
              <a:rPr lang="en-US" dirty="0"/>
              <a:t>Workforce and individual demographics</a:t>
            </a:r>
          </a:p>
          <a:p>
            <a:pPr lvl="2"/>
            <a:r>
              <a:rPr lang="en-US" dirty="0"/>
              <a:t>Individual employee career progression</a:t>
            </a:r>
          </a:p>
          <a:p>
            <a:pPr lvl="2"/>
            <a:r>
              <a:rPr lang="en-US" dirty="0"/>
              <a:t>Individual job performance </a:t>
            </a:r>
            <a:r>
              <a:rPr lang="en-US" dirty="0" smtClean="0"/>
              <a:t>data</a:t>
            </a:r>
          </a:p>
          <a:p>
            <a:pPr lvl="1"/>
            <a:r>
              <a:rPr lang="en-US" dirty="0" smtClean="0"/>
              <a:t>Using organizational data inventory</a:t>
            </a:r>
          </a:p>
          <a:p>
            <a:pPr lvl="2"/>
            <a:r>
              <a:rPr lang="en-US" sz="2100" dirty="0" smtClean="0"/>
              <a:t>Absence of specialized skills, retirement of key persons, internal hiring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CD9F0789-9B28-4CDA-8AF3-3875701654FB}" type="slidenum">
              <a:rPr lang="en-US"/>
              <a:pPr/>
              <a:t>15</a:t>
            </a:fld>
            <a:endParaRPr lang="en-US"/>
          </a:p>
        </p:txBody>
      </p:sp>
      <p:sp>
        <p:nvSpPr>
          <p:cNvPr id="364546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/>
              <a:t>Forecasting HR Supply and Demand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Forecasting</a:t>
            </a:r>
          </a:p>
          <a:p>
            <a:pPr>
              <a:buNone/>
            </a:pPr>
            <a:r>
              <a:rPr lang="en-US" dirty="0" smtClean="0"/>
              <a:t>	The </a:t>
            </a:r>
            <a:r>
              <a:rPr lang="en-US" dirty="0"/>
              <a:t>use of information from the past and present to identify expected future conditions.</a:t>
            </a:r>
          </a:p>
          <a:p>
            <a:r>
              <a:rPr lang="en-US" dirty="0"/>
              <a:t>Forecasting Methods</a:t>
            </a:r>
          </a:p>
          <a:p>
            <a:pPr lvl="1"/>
            <a:r>
              <a:rPr lang="en-US" dirty="0"/>
              <a:t>Judgmental</a:t>
            </a:r>
          </a:p>
          <a:p>
            <a:pPr lvl="2"/>
            <a:r>
              <a:rPr lang="en-US" dirty="0"/>
              <a:t>Estimates</a:t>
            </a:r>
            <a:r>
              <a:rPr lang="en-US" dirty="0">
                <a:cs typeface="Arial" charset="0"/>
              </a:rPr>
              <a:t>—</a:t>
            </a:r>
            <a:r>
              <a:rPr lang="en-US" dirty="0"/>
              <a:t>asking managers’ opinions, top-down or bottom-up</a:t>
            </a:r>
          </a:p>
          <a:p>
            <a:pPr lvl="2"/>
            <a:r>
              <a:rPr lang="en-US" dirty="0"/>
              <a:t>Rules of thumb</a:t>
            </a:r>
            <a:r>
              <a:rPr lang="en-US" dirty="0">
                <a:cs typeface="Arial" charset="0"/>
              </a:rPr>
              <a:t>—using </a:t>
            </a:r>
            <a:r>
              <a:rPr lang="en-US" dirty="0"/>
              <a:t>general </a:t>
            </a:r>
            <a:r>
              <a:rPr lang="en-US" dirty="0" smtClean="0"/>
              <a:t>guidelines, one operations manager per five reporting supervisors</a:t>
            </a:r>
            <a:endParaRPr lang="en-US" dirty="0"/>
          </a:p>
          <a:p>
            <a:pPr lvl="1"/>
            <a:r>
              <a:rPr lang="en-US" dirty="0" smtClean="0"/>
              <a:t>Mathematical/ Statistical</a:t>
            </a:r>
          </a:p>
          <a:p>
            <a:pPr lvl="2"/>
            <a:r>
              <a:rPr lang="en-US" dirty="0" smtClean="0"/>
              <a:t>Statistical regression analysis </a:t>
            </a:r>
            <a:r>
              <a:rPr lang="en-US" dirty="0" smtClean="0">
                <a:cs typeface="Arial" charset="0"/>
              </a:rPr>
              <a:t>— gross sales and number of employees</a:t>
            </a:r>
            <a:endParaRPr lang="en-US" dirty="0" smtClean="0"/>
          </a:p>
          <a:p>
            <a:pPr lvl="2"/>
            <a:r>
              <a:rPr lang="en-US" dirty="0" smtClean="0"/>
              <a:t>Productivity ratios</a:t>
            </a:r>
            <a:r>
              <a:rPr lang="en-US" dirty="0" smtClean="0">
                <a:cs typeface="Arial" charset="0"/>
              </a:rPr>
              <a:t>—</a:t>
            </a:r>
            <a:r>
              <a:rPr lang="en-US" dirty="0" smtClean="0"/>
              <a:t>units produced per employee</a:t>
            </a:r>
          </a:p>
          <a:p>
            <a:r>
              <a:rPr lang="en-US" dirty="0" smtClean="0"/>
              <a:t>Forecasting Periods</a:t>
            </a:r>
          </a:p>
          <a:p>
            <a:pPr lvl="1"/>
            <a:r>
              <a:rPr lang="en-US" dirty="0" smtClean="0"/>
              <a:t>Short-term</a:t>
            </a:r>
            <a:r>
              <a:rPr lang="en-US" dirty="0" smtClean="0">
                <a:cs typeface="Tahoma" pitchFamily="34" charset="0"/>
              </a:rPr>
              <a:t>—less than one year</a:t>
            </a:r>
            <a:endParaRPr lang="en-US" dirty="0" smtClean="0"/>
          </a:p>
          <a:p>
            <a:pPr lvl="1"/>
            <a:r>
              <a:rPr lang="en-US" dirty="0" smtClean="0"/>
              <a:t>Intermediate</a:t>
            </a:r>
            <a:r>
              <a:rPr lang="en-US" dirty="0" smtClean="0">
                <a:cs typeface="Tahoma" pitchFamily="34" charset="0"/>
              </a:rPr>
              <a:t>—up to five years</a:t>
            </a:r>
            <a:endParaRPr lang="en-US" dirty="0" smtClean="0"/>
          </a:p>
          <a:p>
            <a:pPr lvl="1"/>
            <a:r>
              <a:rPr lang="en-US" dirty="0" smtClean="0"/>
              <a:t>Long-range</a:t>
            </a:r>
            <a:r>
              <a:rPr lang="en-US" dirty="0" smtClean="0">
                <a:cs typeface="Tahoma" pitchFamily="34" charset="0"/>
              </a:rPr>
              <a:t>—more than five years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0DB4EC56-DD75-4A4C-8892-AAC647D0B4D3}" type="slidenum">
              <a:rPr lang="en-US"/>
              <a:pPr/>
              <a:t>16</a:t>
            </a:fld>
            <a:endParaRPr lang="en-US"/>
          </a:p>
        </p:txBody>
      </p:sp>
      <p:sp>
        <p:nvSpPr>
          <p:cNvPr id="36659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/>
              <a:t>Forecasting HR Supply and Demand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Forecasting the Demand for Human Resources</a:t>
            </a:r>
          </a:p>
          <a:p>
            <a:pPr lvl="1"/>
            <a:r>
              <a:rPr lang="en-US" dirty="0"/>
              <a:t>Organization-wide estimate for total demand</a:t>
            </a:r>
          </a:p>
          <a:p>
            <a:pPr lvl="1"/>
            <a:r>
              <a:rPr lang="en-US" dirty="0"/>
              <a:t>Unit breakdown for specific skill needs by number and type of employee</a:t>
            </a:r>
          </a:p>
          <a:p>
            <a:pPr lvl="2"/>
            <a:r>
              <a:rPr lang="en-US" dirty="0"/>
              <a:t>Develop decision rules (“fill rates”) for positions to be filled internally and externally.</a:t>
            </a:r>
          </a:p>
          <a:p>
            <a:pPr lvl="2"/>
            <a:r>
              <a:rPr lang="en-US" dirty="0"/>
              <a:t>Develop additional decision rules for positions impacted by the chain effects of internal promotions and transfers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A07F359B-527D-4E0F-848B-F23D1618AF3A}" type="slidenum">
              <a:rPr lang="en-US"/>
              <a:pPr/>
              <a:t>17</a:t>
            </a:fld>
            <a:endParaRPr lang="en-US"/>
          </a:p>
        </p:txBody>
      </p:sp>
      <p:sp>
        <p:nvSpPr>
          <p:cNvPr id="367618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/>
              <a:t>Forecasting HR Supply and Demand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Forecasting the Supply for Human Resources</a:t>
            </a:r>
          </a:p>
          <a:p>
            <a:r>
              <a:rPr lang="en-US" dirty="0" smtClean="0"/>
              <a:t>Forecasting </a:t>
            </a:r>
            <a:r>
              <a:rPr lang="en-US" dirty="0"/>
              <a:t>External HR Supply</a:t>
            </a:r>
          </a:p>
          <a:p>
            <a:pPr lvl="1"/>
            <a:r>
              <a:rPr lang="en-US" dirty="0"/>
              <a:t>Factors affecting </a:t>
            </a:r>
            <a:r>
              <a:rPr lang="en-US" dirty="0" smtClean="0"/>
              <a:t>external supply</a:t>
            </a:r>
            <a:endParaRPr lang="en-US" dirty="0"/>
          </a:p>
          <a:p>
            <a:pPr lvl="2"/>
            <a:r>
              <a:rPr lang="en-US" dirty="0"/>
              <a:t>Net migration for an area</a:t>
            </a:r>
          </a:p>
          <a:p>
            <a:pPr lvl="2"/>
            <a:r>
              <a:rPr lang="en-US" dirty="0"/>
              <a:t>Individuals entering and leaving the workforce</a:t>
            </a:r>
          </a:p>
          <a:p>
            <a:pPr lvl="2"/>
            <a:r>
              <a:rPr lang="en-US" dirty="0"/>
              <a:t>Individuals graduating from schools and colleges</a:t>
            </a:r>
          </a:p>
          <a:p>
            <a:pPr lvl="2"/>
            <a:r>
              <a:rPr lang="en-US" dirty="0"/>
              <a:t>Changing workforce composition and patterns</a:t>
            </a:r>
          </a:p>
          <a:p>
            <a:pPr lvl="2"/>
            <a:r>
              <a:rPr lang="en-US" dirty="0"/>
              <a:t>Economic forecasts</a:t>
            </a:r>
          </a:p>
          <a:p>
            <a:pPr lvl="2"/>
            <a:r>
              <a:rPr lang="en-US" dirty="0"/>
              <a:t>Technological developments and shifts</a:t>
            </a:r>
          </a:p>
          <a:p>
            <a:pPr lvl="2"/>
            <a:r>
              <a:rPr lang="en-US" dirty="0"/>
              <a:t>Actions of competing employers</a:t>
            </a:r>
          </a:p>
          <a:p>
            <a:pPr lvl="2"/>
            <a:r>
              <a:rPr lang="en-US" dirty="0"/>
              <a:t>Government regulations and </a:t>
            </a:r>
            <a:r>
              <a:rPr lang="en-US" dirty="0" smtClean="0"/>
              <a:t>pressures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F750F41F-CBBC-4539-B198-FA1C6CE513B7}" type="slidenum">
              <a:rPr lang="en-US"/>
              <a:pPr/>
              <a:t>18</a:t>
            </a:fld>
            <a:endParaRPr lang="en-US"/>
          </a:p>
        </p:txBody>
      </p:sp>
      <p:sp>
        <p:nvSpPr>
          <p:cNvPr id="37069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/>
              <a:t>Forecasting HR Supply and Demand</a:t>
            </a: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1219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Forecasting Internal HR Supply</a:t>
            </a:r>
          </a:p>
          <a:p>
            <a:pPr lvl="1">
              <a:buNone/>
            </a:pPr>
            <a:r>
              <a:rPr lang="en-US" dirty="0"/>
              <a:t>Effects of promotions, lateral moves, </a:t>
            </a:r>
            <a:r>
              <a:rPr lang="en-US" dirty="0" smtClean="0"/>
              <a:t>retirements, voluntary turnover, and terminations</a:t>
            </a:r>
          </a:p>
          <a:p>
            <a:pPr lvl="1">
              <a:buNone/>
            </a:pPr>
            <a:r>
              <a:rPr lang="en-US" dirty="0" smtClean="0"/>
              <a:t>Transition Matrix for internal flows</a:t>
            </a:r>
            <a:endParaRPr lang="en-US" dirty="0"/>
          </a:p>
        </p:txBody>
      </p:sp>
      <p:pic>
        <p:nvPicPr>
          <p:cNvPr id="7" name="Content Placeholder 6" descr="noe81470_tb0501.jpg"/>
          <p:cNvPicPr>
            <a:picLocks noChangeAspect="1"/>
          </p:cNvPicPr>
          <p:nvPr/>
        </p:nvPicPr>
        <p:blipFill>
          <a:blip r:embed="rId3">
            <a:lum bright="-4000"/>
          </a:blip>
          <a:srcRect t="-20168" b="-20168"/>
          <a:stretch>
            <a:fillRect/>
          </a:stretch>
        </p:blipFill>
        <p:spPr>
          <a:xfrm>
            <a:off x="762000" y="2057400"/>
            <a:ext cx="7820025" cy="4953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2</a:t>
            </a:r>
            <a:r>
              <a:rPr lang="en-US">
                <a:cs typeface="Arial" charset="0"/>
              </a:rPr>
              <a:t>–</a:t>
            </a:r>
            <a:fld id="{EA587400-4CFC-4550-B8D6-41F63BB1EA72}" type="slidenum">
              <a:rPr lang="en-US"/>
              <a:pPr/>
              <a:t>19</a:t>
            </a:fld>
            <a:endParaRPr lang="en-US"/>
          </a:p>
        </p:txBody>
      </p:sp>
      <p:pic>
        <p:nvPicPr>
          <p:cNvPr id="368645" name="Picture 5" descr="C:\My Documents\PowerPoint Files\Books\South-Western\HRM10e\HRM10e GIFS\02-09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203325"/>
            <a:ext cx="6096000" cy="5045075"/>
          </a:xfrm>
          <a:prstGeom prst="rect">
            <a:avLst/>
          </a:prstGeom>
          <a:noFill/>
        </p:spPr>
      </p:pic>
      <p:sp>
        <p:nvSpPr>
          <p:cNvPr id="368642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i="1"/>
              <a:t> Estimating Internal Labor Supply for a Given Unit</a:t>
            </a:r>
          </a:p>
        </p:txBody>
      </p:sp>
      <p:sp>
        <p:nvSpPr>
          <p:cNvPr id="368643" name="Rectangle 3"/>
          <p:cNvSpPr>
            <a:spLocks noChangeArrowheads="1"/>
          </p:cNvSpPr>
          <p:nvPr/>
        </p:nvSpPr>
        <p:spPr bwMode="auto">
          <a:xfrm>
            <a:off x="7391400" y="6370638"/>
            <a:ext cx="1066800" cy="1825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</a:pPr>
            <a:r>
              <a:rPr lang="en-US" sz="1200" b="1" i="1">
                <a:effectLst/>
                <a:latin typeface="Arial" charset="0"/>
              </a:rPr>
              <a:t>Figure 2</a:t>
            </a:r>
            <a:r>
              <a:rPr lang="en-US" sz="1200" b="1" i="1">
                <a:effectLst/>
                <a:latin typeface="Arial" charset="0"/>
                <a:cs typeface="Arial" charset="0"/>
              </a:rPr>
              <a:t>–9</a:t>
            </a:r>
            <a:endParaRPr lang="en-US" sz="1200" b="1" i="1"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HR Strategies and Plans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HR Strategies</a:t>
            </a:r>
          </a:p>
          <a:p>
            <a:pPr marL="342900" lvl="1" indent="-342900">
              <a:buNone/>
            </a:pPr>
            <a:r>
              <a:rPr lang="en-US" dirty="0" smtClean="0"/>
              <a:t>	The means used to anticipate and manage the supply of and demand for human resources.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HR Plans</a:t>
            </a:r>
          </a:p>
          <a:p>
            <a:pPr marL="342900" lvl="1" indent="-342900">
              <a:buNone/>
            </a:pPr>
            <a:r>
              <a:rPr lang="en-US" dirty="0" smtClean="0"/>
              <a:t>	Provide more specific direction for the management of HR activities</a:t>
            </a:r>
          </a:p>
          <a:p>
            <a:pPr marL="1200150" lvl="3" indent="-342900"/>
            <a:r>
              <a:rPr lang="en-US" dirty="0" smtClean="0"/>
              <a:t>Shifting employees within an organization</a:t>
            </a:r>
          </a:p>
          <a:p>
            <a:pPr marL="1200150" lvl="3" indent="-342900"/>
            <a:r>
              <a:rPr lang="en-US" dirty="0" smtClean="0"/>
              <a:t>Laying off or downsizing</a:t>
            </a:r>
          </a:p>
          <a:p>
            <a:pPr marL="1200150" lvl="3" indent="-342900"/>
            <a:r>
              <a:rPr lang="en-US" dirty="0" smtClean="0"/>
              <a:t>Retraining present employees</a:t>
            </a:r>
          </a:p>
          <a:p>
            <a:pPr marL="1200150" lvl="3" indent="-342900"/>
            <a:r>
              <a:rPr lang="en-US" dirty="0" smtClean="0"/>
              <a:t>Increasing number of employees in certain areas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b="0" dirty="0" smtClean="0"/>
              <a:t>The link of Strategic Planning and Strategic with Human Resource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Strategic human resource management</a:t>
            </a:r>
            <a:endParaRPr lang="en-US" b="0" dirty="0" smtClean="0"/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Human resources as a core competency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Human Resource Planning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Human Resource Planning Process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Factors to forecast supply and demand for HR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err="1" smtClean="0"/>
              <a:t>Rober</a:t>
            </a:r>
            <a:r>
              <a:rPr lang="en-US" sz="2400" dirty="0" smtClean="0"/>
              <a:t> L. Mathis and John H. Jackson: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Delhi</a:t>
            </a:r>
          </a:p>
          <a:p>
            <a:pPr lvl="0">
              <a:buNone/>
            </a:pPr>
            <a:r>
              <a:rPr lang="en-US" sz="2800" dirty="0"/>
              <a:t>Fundamental of Human </a:t>
            </a:r>
            <a:r>
              <a:rPr lang="en-US" sz="2800" dirty="0" smtClean="0"/>
              <a:t>Resource Management 	</a:t>
            </a:r>
            <a:r>
              <a:rPr lang="en-US" sz="2400" dirty="0" smtClean="0"/>
              <a:t>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, John R. Hollenbeck, Barry </a:t>
            </a:r>
            <a:r>
              <a:rPr lang="en-US" sz="2400" dirty="0" err="1" smtClean="0"/>
              <a:t>Gerhart</a:t>
            </a:r>
            <a:r>
              <a:rPr lang="en-US" sz="2400" dirty="0" smtClean="0"/>
              <a:t>, &amp; 	Patrick M. Wright: McGraw-Hill, New York</a:t>
            </a:r>
            <a:endParaRPr lang="en-US" sz="2400" dirty="0"/>
          </a:p>
          <a:p>
            <a:pPr lvl="0">
              <a:buNone/>
            </a:pPr>
            <a:r>
              <a:rPr lang="en-US" sz="2800" dirty="0"/>
              <a:t>A Framework for Human Resource Management (6</a:t>
            </a:r>
            <a:r>
              <a:rPr lang="en-US" sz="2800" baseline="30000" dirty="0"/>
              <a:t>th</a:t>
            </a:r>
            <a:r>
              <a:rPr lang="en-US" sz="2800" dirty="0"/>
              <a:t> Ed.)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400" dirty="0" smtClean="0"/>
              <a:t>Gary </a:t>
            </a:r>
            <a:r>
              <a:rPr lang="en-US" sz="2400" dirty="0" err="1"/>
              <a:t>Dessler</a:t>
            </a:r>
            <a:r>
              <a:rPr lang="en-US" sz="2400" dirty="0"/>
              <a:t>: Dorling Kindersley, India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670</Words>
  <Application>Microsoft Office PowerPoint</Application>
  <PresentationFormat>On-screen Show (4:3)</PresentationFormat>
  <Paragraphs>168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Advances in Human Resource Development and Management</vt:lpstr>
      <vt:lpstr>Recap of Lecture 1</vt:lpstr>
      <vt:lpstr>Lecture 2</vt:lpstr>
      <vt:lpstr>Strategic Planning and Strategic HRM</vt:lpstr>
      <vt:lpstr>Slide 5</vt:lpstr>
      <vt:lpstr>Strategic Human Resource Management</vt:lpstr>
      <vt:lpstr>Human Resources as a Core Competency</vt:lpstr>
      <vt:lpstr>HR-Based Core Competencies</vt:lpstr>
      <vt:lpstr>HR-Based Core Competencies cont..</vt:lpstr>
      <vt:lpstr>Human Resource Planning </vt:lpstr>
      <vt:lpstr> HR Planning Process</vt:lpstr>
      <vt:lpstr>Scanning the External Environment</vt:lpstr>
      <vt:lpstr>Internal Assessment of the  Organizational Workforce</vt:lpstr>
      <vt:lpstr>Internal Assessment of the  Organizational Workforce</vt:lpstr>
      <vt:lpstr>Forecasting HR Supply and Demand</vt:lpstr>
      <vt:lpstr>Forecasting HR Supply and Demand</vt:lpstr>
      <vt:lpstr>Forecasting HR Supply and Demand</vt:lpstr>
      <vt:lpstr>Forecasting HR Supply and Demand</vt:lpstr>
      <vt:lpstr> Estimating Internal Labor Supply for a Given Unit</vt:lpstr>
      <vt:lpstr>HR Strategies and Plans</vt:lpstr>
      <vt:lpstr>Summary of lecture 2</vt:lpstr>
      <vt:lpstr>Reference books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vcomsats</cp:lastModifiedBy>
  <cp:revision>3</cp:revision>
  <dcterms:created xsi:type="dcterms:W3CDTF">2013-05-29T05:42:39Z</dcterms:created>
  <dcterms:modified xsi:type="dcterms:W3CDTF">2013-05-29T13:49:37Z</dcterms:modified>
</cp:coreProperties>
</file>