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7" r:id="rId2"/>
    <p:sldId id="280" r:id="rId3"/>
    <p:sldId id="259" r:id="rId4"/>
    <p:sldId id="356" r:id="rId5"/>
    <p:sldId id="357" r:id="rId6"/>
    <p:sldId id="358" r:id="rId7"/>
    <p:sldId id="359" r:id="rId8"/>
    <p:sldId id="364" r:id="rId9"/>
    <p:sldId id="374" r:id="rId10"/>
    <p:sldId id="366" r:id="rId11"/>
    <p:sldId id="362" r:id="rId12"/>
    <p:sldId id="367" r:id="rId13"/>
    <p:sldId id="368" r:id="rId14"/>
    <p:sldId id="369" r:id="rId15"/>
    <p:sldId id="365" r:id="rId16"/>
    <p:sldId id="370" r:id="rId17"/>
    <p:sldId id="371" r:id="rId18"/>
    <p:sldId id="372" r:id="rId19"/>
    <p:sldId id="373" r:id="rId20"/>
    <p:sldId id="321" r:id="rId21"/>
    <p:sldId id="354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482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1DC76-D1C6-4C1E-9A7C-F9B82E8D6B32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F27A5-7FD1-4CE9-AB7F-835F38839E3E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DD5E3-A3C8-4701-83D4-54619E3A9BB5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A209D-44F9-475D-92F7-7DEA6C273D8D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8E75F-AD67-4381-A6F0-E022E10DE5D5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EEA3E-6506-4077-A007-C5487BA14C73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FE98E-BABC-453D-9979-C1B38959BA66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39131-0562-4EB9-B86B-F24BE06B79D1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265C-C55E-45B5-90AE-0C795BEEE36F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B1A46-273A-425C-8140-1E58F7EBE681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70774-2FE3-45C6-AA97-ADCD5241692E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85C2A-5891-4619-9768-83395C2E396C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What is HRD?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Relationship between HRM and HRD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HRM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Functions of Human Resource Development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Training and Development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 Development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Career Development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Management and HRD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19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 fontScale="775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to study Theory?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Motivation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Need Based Theories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Maslow’s Hierarchy of Needs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/>
              <a:t>Alderfer’s</a:t>
            </a:r>
            <a:r>
              <a:rPr lang="en-US" dirty="0" smtClean="0"/>
              <a:t> ERG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Herzberg’s Two Factor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Process Theories of Motivation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Classical Conditioning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Reinforcement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Expectancy Theory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Self Efficacy and Motivation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to study Theory?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Theory</a:t>
            </a:r>
          </a:p>
          <a:p>
            <a:pPr>
              <a:buNone/>
            </a:pPr>
            <a:r>
              <a:rPr lang="en-US" dirty="0" smtClean="0"/>
              <a:t>	An abstraction that allows us to make sense out of a large number of facts related to an issue.</a:t>
            </a:r>
          </a:p>
          <a:p>
            <a:pPr lvl="1"/>
            <a:r>
              <a:rPr lang="en-US" dirty="0" smtClean="0"/>
              <a:t>Learning </a:t>
            </a:r>
          </a:p>
          <a:p>
            <a:pPr lvl="1"/>
            <a:r>
              <a:rPr lang="en-US" dirty="0" smtClean="0"/>
              <a:t>Motivation</a:t>
            </a:r>
          </a:p>
          <a:p>
            <a:pPr lvl="1"/>
            <a:r>
              <a:rPr lang="en-US" dirty="0" smtClean="0"/>
              <a:t> Performance</a:t>
            </a:r>
          </a:p>
          <a:p>
            <a:r>
              <a:rPr lang="en-US" dirty="0" smtClean="0"/>
              <a:t>One best way for every one</a:t>
            </a:r>
          </a:p>
          <a:p>
            <a:r>
              <a:rPr lang="en-US" dirty="0" smtClean="0"/>
              <a:t>Theories provide the guidelines, principles, and predictions that allow organizations to create the right recipe for their organizations.</a:t>
            </a:r>
          </a:p>
          <a:p>
            <a:pPr algn="ctr">
              <a:buNone/>
            </a:pPr>
            <a:r>
              <a:rPr lang="en-US" i="1" dirty="0" smtClean="0">
                <a:solidFill>
                  <a:srgbClr val="FF0000"/>
                </a:solidFill>
              </a:rPr>
              <a:t>Unless you understand the theory behind someone’s success, copying can lead to chaos.</a:t>
            </a:r>
          </a:p>
          <a:p>
            <a:pPr algn="ctr">
              <a:buNone/>
            </a:pPr>
            <a:r>
              <a:rPr lang="en-US" i="1" dirty="0" smtClean="0"/>
              <a:t>W. E. Deming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trainees don’t learn, then training has failed</a:t>
            </a:r>
          </a:p>
          <a:p>
            <a:pPr lvl="1"/>
            <a:r>
              <a:rPr lang="en-US" dirty="0" smtClean="0"/>
              <a:t>If trainees learn but don’t try to transfer the learning to the job, then training has failed</a:t>
            </a:r>
          </a:p>
          <a:p>
            <a:pPr lvl="1"/>
            <a:r>
              <a:rPr lang="en-US" dirty="0" smtClean="0"/>
              <a:t>If trainees learn and try to transfer the learning to the job site, but obstacles in their work environment prevent them from making the transfer, then training has failed.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Model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6" name="Group 143"/>
          <p:cNvGrpSpPr>
            <a:grpSpLocks noGrp="1"/>
          </p:cNvGrpSpPr>
          <p:nvPr>
            <p:ph idx="1"/>
          </p:nvPr>
        </p:nvGrpSpPr>
        <p:grpSpPr bwMode="auto">
          <a:xfrm>
            <a:off x="457200" y="2133601"/>
            <a:ext cx="8229600" cy="3505200"/>
            <a:chOff x="624" y="1488"/>
            <a:chExt cx="4512" cy="2479"/>
          </a:xfrm>
        </p:grpSpPr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3600" y="3600"/>
              <a:ext cx="1536" cy="367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CA" sz="1800" b="0">
                <a:latin typeface="Arial" charset="0"/>
              </a:endParaRPr>
            </a:p>
          </p:txBody>
        </p:sp>
        <p:sp>
          <p:nvSpPr>
            <p:cNvPr id="8" name="Rectangle 19"/>
            <p:cNvSpPr>
              <a:spLocks noChangeArrowheads="1"/>
            </p:cNvSpPr>
            <p:nvPr/>
          </p:nvSpPr>
          <p:spPr bwMode="auto">
            <a:xfrm>
              <a:off x="2016" y="3600"/>
              <a:ext cx="1584" cy="367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1800">
                  <a:latin typeface="Arial" charset="0"/>
                  <a:cs typeface="Times New Roman" pitchFamily="18" charset="0"/>
                </a:rPr>
                <a:t>P = M x KSA x E</a:t>
              </a:r>
              <a:r>
                <a:rPr lang="en-US" sz="1800" b="0">
                  <a:latin typeface="Arial" charset="0"/>
                </a:rPr>
                <a:t> </a:t>
              </a:r>
            </a:p>
          </p:txBody>
        </p:sp>
        <p:sp>
          <p:nvSpPr>
            <p:cNvPr id="9" name="Rectangle 18"/>
            <p:cNvSpPr>
              <a:spLocks noChangeArrowheads="1"/>
            </p:cNvSpPr>
            <p:nvPr/>
          </p:nvSpPr>
          <p:spPr bwMode="auto">
            <a:xfrm>
              <a:off x="624" y="3600"/>
              <a:ext cx="1392" cy="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CA" sz="1800" b="0">
                <a:latin typeface="Arial" charset="0"/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3600" y="2427"/>
              <a:ext cx="1536" cy="1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1800" b="0">
                  <a:latin typeface="Arial" charset="0"/>
                  <a:cs typeface="Times New Roman" pitchFamily="18" charset="0"/>
                </a:rPr>
                <a:t>ENVIRONMENT (E)</a:t>
              </a:r>
              <a:r>
                <a:rPr lang="en-US" sz="1800" b="0">
                  <a:latin typeface="Arial" charset="0"/>
                </a:rPr>
                <a:t> </a:t>
              </a: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016" y="2427"/>
              <a:ext cx="1584" cy="1173"/>
            </a:xfrm>
            <a:prstGeom prst="rect">
              <a:avLst/>
            </a:prstGeom>
            <a:noFill/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 algn="ctr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1800" b="0">
                  <a:latin typeface="Arial" charset="0"/>
                  <a:cs typeface="Times New Roman" pitchFamily="18" charset="0"/>
                </a:rPr>
                <a:t>KNOWLEDGE, SKILLS, AND ATTITUDES (KSA)</a:t>
              </a:r>
              <a:r>
                <a:rPr lang="en-US" sz="1800" b="0">
                  <a:latin typeface="Arial" charset="0"/>
                </a:rPr>
                <a:t> </a:t>
              </a: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624" y="2448"/>
              <a:ext cx="1392" cy="1152"/>
            </a:xfrm>
            <a:prstGeom prst="rect">
              <a:avLst/>
            </a:prstGeom>
            <a:noFill/>
            <a:ln w="9525">
              <a:solidFill>
                <a:schemeClr val="accent2">
                  <a:shade val="95000"/>
                  <a:satMod val="105000"/>
                </a:schemeClr>
              </a:solidFill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  <a:defRPr/>
              </a:pPr>
              <a:r>
                <a:rPr lang="en-US" sz="1800" b="0" dirty="0">
                  <a:latin typeface="Arial" charset="0"/>
                </a:rPr>
                <a:t>MOTIVATION (M)</a:t>
              </a: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624" y="1488"/>
              <a:ext cx="4512" cy="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 anchorCtr="1"/>
            <a:lstStyle/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r>
                <a:rPr lang="en-US" sz="2000">
                  <a:latin typeface="Arial" charset="0"/>
                </a:rPr>
                <a:t>PERFORMANCE (P)</a:t>
              </a:r>
            </a:p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US" sz="2000">
                <a:latin typeface="Arial" charset="0"/>
              </a:endParaRPr>
            </a:p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US" sz="2000">
                <a:latin typeface="Arial" charset="0"/>
              </a:endParaRPr>
            </a:p>
            <a:p>
              <a: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itchFamily="2" charset="2"/>
                <a:buNone/>
              </a:pPr>
              <a:endParaRPr lang="en-US" sz="2000">
                <a:latin typeface="Arial" charset="0"/>
              </a:endParaRPr>
            </a:p>
          </p:txBody>
        </p:sp>
        <p:sp>
          <p:nvSpPr>
            <p:cNvPr id="14" name="Line 24"/>
            <p:cNvSpPr>
              <a:spLocks noChangeShapeType="1"/>
            </p:cNvSpPr>
            <p:nvPr/>
          </p:nvSpPr>
          <p:spPr bwMode="auto">
            <a:xfrm>
              <a:off x="624" y="3967"/>
              <a:ext cx="1392" cy="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5" name="Line 56"/>
            <p:cNvSpPr>
              <a:spLocks noChangeShapeType="1"/>
            </p:cNvSpPr>
            <p:nvPr/>
          </p:nvSpPr>
          <p:spPr bwMode="auto">
            <a:xfrm>
              <a:off x="5136" y="2427"/>
              <a:ext cx="0" cy="154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96"/>
            <p:cNvSpPr>
              <a:spLocks noChangeShapeType="1"/>
            </p:cNvSpPr>
            <p:nvPr/>
          </p:nvSpPr>
          <p:spPr bwMode="auto">
            <a:xfrm>
              <a:off x="2016" y="2427"/>
              <a:ext cx="0" cy="1173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98"/>
            <p:cNvSpPr>
              <a:spLocks noChangeShapeType="1"/>
            </p:cNvSpPr>
            <p:nvPr/>
          </p:nvSpPr>
          <p:spPr bwMode="auto">
            <a:xfrm>
              <a:off x="3600" y="2427"/>
              <a:ext cx="0" cy="1173"/>
            </a:xfrm>
            <a:prstGeom prst="line">
              <a:avLst/>
            </a:prstGeom>
            <a:noFill/>
            <a:ln w="12700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106"/>
            <p:cNvSpPr>
              <a:spLocks noChangeShapeType="1"/>
            </p:cNvSpPr>
            <p:nvPr/>
          </p:nvSpPr>
          <p:spPr bwMode="auto">
            <a:xfrm>
              <a:off x="624" y="3600"/>
              <a:ext cx="1392" cy="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104"/>
            <p:cNvSpPr>
              <a:spLocks noChangeShapeType="1"/>
            </p:cNvSpPr>
            <p:nvPr/>
          </p:nvSpPr>
          <p:spPr bwMode="auto">
            <a:xfrm>
              <a:off x="2016" y="3967"/>
              <a:ext cx="1584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51"/>
            <p:cNvSpPr>
              <a:spLocks noChangeShapeType="1"/>
            </p:cNvSpPr>
            <p:nvPr/>
          </p:nvSpPr>
          <p:spPr bwMode="auto">
            <a:xfrm>
              <a:off x="624" y="2427"/>
              <a:ext cx="0" cy="154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111"/>
            <p:cNvSpPr>
              <a:spLocks noChangeShapeType="1"/>
            </p:cNvSpPr>
            <p:nvPr/>
          </p:nvSpPr>
          <p:spPr bwMode="auto">
            <a:xfrm>
              <a:off x="3600" y="3967"/>
              <a:ext cx="1536" cy="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119"/>
            <p:cNvSpPr>
              <a:spLocks noChangeShapeType="1"/>
            </p:cNvSpPr>
            <p:nvPr/>
          </p:nvSpPr>
          <p:spPr bwMode="auto">
            <a:xfrm>
              <a:off x="624" y="2427"/>
              <a:ext cx="45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wrap="none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Line 136"/>
            <p:cNvSpPr>
              <a:spLocks noChangeShapeType="1"/>
            </p:cNvSpPr>
            <p:nvPr/>
          </p:nvSpPr>
          <p:spPr bwMode="auto">
            <a:xfrm>
              <a:off x="2016" y="3600"/>
              <a:ext cx="1584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Line 137"/>
            <p:cNvSpPr>
              <a:spLocks noChangeShapeType="1"/>
            </p:cNvSpPr>
            <p:nvPr/>
          </p:nvSpPr>
          <p:spPr bwMode="auto">
            <a:xfrm>
              <a:off x="3600" y="3600"/>
              <a:ext cx="1536" cy="0"/>
            </a:xfrm>
            <a:prstGeom prst="line">
              <a:avLst/>
            </a:prstGeom>
            <a:noFill/>
            <a:ln w="12700" cap="sq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5" name="Line 107"/>
            <p:cNvSpPr>
              <a:spLocks noChangeShapeType="1"/>
            </p:cNvSpPr>
            <p:nvPr/>
          </p:nvSpPr>
          <p:spPr bwMode="auto">
            <a:xfrm>
              <a:off x="2016" y="3600"/>
              <a:ext cx="0" cy="36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" name="Line 88"/>
            <p:cNvSpPr>
              <a:spLocks noChangeShapeType="1"/>
            </p:cNvSpPr>
            <p:nvPr/>
          </p:nvSpPr>
          <p:spPr bwMode="auto">
            <a:xfrm>
              <a:off x="3600" y="3600"/>
              <a:ext cx="0" cy="367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27" name="Group 142"/>
            <p:cNvGrpSpPr>
              <a:grpSpLocks/>
            </p:cNvGrpSpPr>
            <p:nvPr/>
          </p:nvGrpSpPr>
          <p:grpSpPr bwMode="auto">
            <a:xfrm>
              <a:off x="768" y="1728"/>
              <a:ext cx="4192" cy="691"/>
              <a:chOff x="768" y="1728"/>
              <a:chExt cx="4192" cy="691"/>
            </a:xfrm>
          </p:grpSpPr>
          <p:sp>
            <p:nvSpPr>
              <p:cNvPr id="28" name="Line 139"/>
              <p:cNvSpPr>
                <a:spLocks noChangeAspect="1" noChangeShapeType="1"/>
              </p:cNvSpPr>
              <p:nvPr/>
            </p:nvSpPr>
            <p:spPr bwMode="auto">
              <a:xfrm>
                <a:off x="2861" y="1728"/>
                <a:ext cx="0" cy="691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 type="stealth" w="lg" len="lg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40"/>
              <p:cNvSpPr>
                <a:spLocks noChangeAspect="1"/>
              </p:cNvSpPr>
              <p:nvPr/>
            </p:nvSpPr>
            <p:spPr bwMode="auto">
              <a:xfrm>
                <a:off x="768" y="2035"/>
                <a:ext cx="4192" cy="384"/>
              </a:xfrm>
              <a:custGeom>
                <a:avLst/>
                <a:gdLst>
                  <a:gd name="T0" fmla="*/ 36435 w 2448"/>
                  <a:gd name="T1" fmla="*/ 2021 h 312"/>
                  <a:gd name="T2" fmla="*/ 18254 w 2448"/>
                  <a:gd name="T3" fmla="*/ 1090 h 312"/>
                  <a:gd name="T4" fmla="*/ 145898 w 2448"/>
                  <a:gd name="T5" fmla="*/ 1090 h 312"/>
                  <a:gd name="T6" fmla="*/ 164075 w 2448"/>
                  <a:gd name="T7" fmla="*/ 160 h 312"/>
                  <a:gd name="T8" fmla="*/ 145898 w 2448"/>
                  <a:gd name="T9" fmla="*/ 160 h 312"/>
                  <a:gd name="T10" fmla="*/ 164075 w 2448"/>
                  <a:gd name="T11" fmla="*/ 1090 h 312"/>
                  <a:gd name="T12" fmla="*/ 291671 w 2448"/>
                  <a:gd name="T13" fmla="*/ 1090 h 312"/>
                  <a:gd name="T14" fmla="*/ 273482 w 2448"/>
                  <a:gd name="T15" fmla="*/ 2021 h 31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448"/>
                  <a:gd name="T25" fmla="*/ 0 h 312"/>
                  <a:gd name="T26" fmla="*/ 2448 w 2448"/>
                  <a:gd name="T27" fmla="*/ 312 h 31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448" h="312">
                    <a:moveTo>
                      <a:pt x="288" y="312"/>
                    </a:moveTo>
                    <a:cubicBezTo>
                      <a:pt x="144" y="252"/>
                      <a:pt x="0" y="192"/>
                      <a:pt x="144" y="168"/>
                    </a:cubicBezTo>
                    <a:cubicBezTo>
                      <a:pt x="288" y="144"/>
                      <a:pt x="960" y="192"/>
                      <a:pt x="1152" y="168"/>
                    </a:cubicBezTo>
                    <a:cubicBezTo>
                      <a:pt x="1344" y="144"/>
                      <a:pt x="1296" y="48"/>
                      <a:pt x="1296" y="24"/>
                    </a:cubicBezTo>
                    <a:cubicBezTo>
                      <a:pt x="1296" y="0"/>
                      <a:pt x="1152" y="0"/>
                      <a:pt x="1152" y="24"/>
                    </a:cubicBezTo>
                    <a:cubicBezTo>
                      <a:pt x="1152" y="48"/>
                      <a:pt x="1104" y="144"/>
                      <a:pt x="1296" y="168"/>
                    </a:cubicBezTo>
                    <a:cubicBezTo>
                      <a:pt x="1488" y="192"/>
                      <a:pt x="2160" y="144"/>
                      <a:pt x="2304" y="168"/>
                    </a:cubicBezTo>
                    <a:cubicBezTo>
                      <a:pt x="2448" y="192"/>
                      <a:pt x="2304" y="252"/>
                      <a:pt x="2160" y="312"/>
                    </a:cubicBezTo>
                  </a:path>
                </a:pathLst>
              </a:custGeom>
              <a:noFill/>
              <a:ln w="381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Motivation</a:t>
            </a:r>
          </a:p>
          <a:p>
            <a:pPr>
              <a:buNone/>
            </a:pPr>
            <a:r>
              <a:rPr lang="en-US" dirty="0" smtClean="0"/>
              <a:t>	Arises from your needs and beliefs about how best to satisfy those needs.</a:t>
            </a:r>
          </a:p>
          <a:p>
            <a:r>
              <a:rPr lang="en-US" dirty="0" smtClean="0"/>
              <a:t>KSA’s – knowledge, skills and abilities</a:t>
            </a:r>
          </a:p>
          <a:p>
            <a:pPr lvl="1"/>
            <a:r>
              <a:rPr lang="en-US" sz="3200" dirty="0" smtClean="0"/>
              <a:t>Knowledge – An organized body of facts, principles, procedures, and information that has been acquired over the years.</a:t>
            </a:r>
          </a:p>
          <a:p>
            <a:pPr lvl="1"/>
            <a:r>
              <a:rPr lang="en-US" sz="3200" dirty="0" smtClean="0"/>
              <a:t>Skills – pertains to the hands-on capability for doing certain things.</a:t>
            </a:r>
          </a:p>
          <a:p>
            <a:pPr lvl="1"/>
            <a:r>
              <a:rPr lang="en-US" sz="3200" dirty="0" smtClean="0"/>
              <a:t>Abilities – basic coordination, deductive reasoning</a:t>
            </a:r>
          </a:p>
          <a:p>
            <a:r>
              <a:rPr lang="en-US" dirty="0" smtClean="0"/>
              <a:t>Environment</a:t>
            </a:r>
          </a:p>
          <a:p>
            <a:pPr>
              <a:buNone/>
            </a:pPr>
            <a:r>
              <a:rPr lang="en-US" dirty="0" smtClean="0"/>
              <a:t>	Refers to the physical surroundings in which performance must occur – barriers and aids to performance. For instance Tools, equipment, rewards</a:t>
            </a:r>
          </a:p>
          <a:p>
            <a:pPr>
              <a:buNone/>
            </a:pPr>
            <a:r>
              <a:rPr lang="en-US" dirty="0" smtClean="0"/>
              <a:t>Understanding of the three determinants of performance will help to design and implement effective training programs.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The direction, persistence, and the amount of effort expended by an individual to achieve a specified outcome.</a:t>
            </a:r>
          </a:p>
          <a:p>
            <a:pPr lvl="1"/>
            <a:r>
              <a:rPr lang="en-US" dirty="0" smtClean="0"/>
              <a:t>What need(s) the person is trying to satisfy</a:t>
            </a:r>
          </a:p>
          <a:p>
            <a:pPr lvl="1"/>
            <a:r>
              <a:rPr lang="en-US" dirty="0" smtClean="0"/>
              <a:t>What type of activity the person engages in to satisfy the need</a:t>
            </a:r>
          </a:p>
          <a:p>
            <a:pPr lvl="1"/>
            <a:r>
              <a:rPr lang="en-US" dirty="0" smtClean="0"/>
              <a:t>How long the person engages in the activity</a:t>
            </a:r>
          </a:p>
          <a:p>
            <a:pPr lvl="1"/>
            <a:r>
              <a:rPr lang="en-US" dirty="0" smtClean="0"/>
              <a:t>How hard the person works at the activity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Motivation is goal directed and derived form:</a:t>
            </a:r>
          </a:p>
          <a:p>
            <a:pPr lvl="1"/>
            <a:r>
              <a:rPr lang="en-US" dirty="0" smtClean="0"/>
              <a:t>Personal needs</a:t>
            </a:r>
          </a:p>
          <a:p>
            <a:pPr lvl="1"/>
            <a:r>
              <a:rPr lang="en-US" dirty="0" smtClean="0"/>
              <a:t>Decision processes used to satisfy those needs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Need Based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1.  Maslow’s Hierarchy of Needs Theory</a:t>
            </a:r>
          </a:p>
          <a:p>
            <a:pPr lvl="1"/>
            <a:r>
              <a:rPr lang="en-US" dirty="0" smtClean="0"/>
              <a:t>Physiological Needs </a:t>
            </a:r>
          </a:p>
          <a:p>
            <a:pPr lvl="1"/>
            <a:r>
              <a:rPr lang="en-US" dirty="0" smtClean="0"/>
              <a:t>Security Needs</a:t>
            </a:r>
          </a:p>
          <a:p>
            <a:pPr lvl="1"/>
            <a:r>
              <a:rPr lang="en-US" dirty="0" smtClean="0"/>
              <a:t>Social Needs </a:t>
            </a:r>
          </a:p>
          <a:p>
            <a:pPr lvl="1"/>
            <a:r>
              <a:rPr lang="en-US" dirty="0" smtClean="0"/>
              <a:t>Esteem Needs </a:t>
            </a:r>
          </a:p>
          <a:p>
            <a:pPr lvl="1"/>
            <a:r>
              <a:rPr lang="en-US" dirty="0" smtClean="0"/>
              <a:t>Self Actualization</a:t>
            </a:r>
          </a:p>
          <a:p>
            <a:pPr>
              <a:buNone/>
            </a:pPr>
            <a:r>
              <a:rPr lang="en-US" dirty="0" smtClean="0"/>
              <a:t>2.  ERG Theory (Clayton </a:t>
            </a:r>
            <a:r>
              <a:rPr lang="en-US" dirty="0" err="1" smtClean="0"/>
              <a:t>Alderfer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Existence Needs (Physiological and Security)</a:t>
            </a:r>
          </a:p>
          <a:p>
            <a:pPr lvl="1">
              <a:buNone/>
            </a:pPr>
            <a:r>
              <a:rPr lang="en-US" dirty="0" smtClean="0"/>
              <a:t>	Immediate needs required to sustain life and the need for some security in future to continue for a safe and healthy life </a:t>
            </a:r>
          </a:p>
          <a:p>
            <a:pPr lvl="1"/>
            <a:r>
              <a:rPr lang="en-US" dirty="0" smtClean="0"/>
              <a:t>Relatedness Needs (Social and External Esteem)</a:t>
            </a:r>
          </a:p>
          <a:p>
            <a:pPr lvl="1">
              <a:buNone/>
            </a:pPr>
            <a:r>
              <a:rPr lang="en-US" dirty="0" smtClean="0"/>
              <a:t>	interpersonal relationships and group membership satisfy these needs</a:t>
            </a:r>
          </a:p>
          <a:p>
            <a:pPr lvl="1"/>
            <a:r>
              <a:rPr lang="en-US" dirty="0" smtClean="0"/>
              <a:t>Growth Needs(Internal Esteem and </a:t>
            </a:r>
            <a:r>
              <a:rPr lang="en-US" smtClean="0"/>
              <a:t>Self Actualization</a:t>
            </a:r>
            <a:r>
              <a:rPr lang="en-US" dirty="0" smtClean="0"/>
              <a:t>)</a:t>
            </a:r>
          </a:p>
          <a:p>
            <a:pPr lvl="1">
              <a:buNone/>
            </a:pPr>
            <a:r>
              <a:rPr lang="en-US" dirty="0" smtClean="0"/>
              <a:t>	Recognition, accomplishment, challenging opportunities, and a feeling of fulfillment can satisfy these needs </a:t>
            </a:r>
          </a:p>
          <a:p>
            <a:pPr>
              <a:buNone/>
            </a:pPr>
            <a:r>
              <a:rPr lang="en-US" dirty="0" smtClean="0"/>
              <a:t>	Frustration for not getting fulfilled some higher order needs may cause previously satisfied needs to be activated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Need Based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3.  Herzberg’s Two Factor Theory</a:t>
            </a:r>
          </a:p>
          <a:p>
            <a:pPr>
              <a:buNone/>
            </a:pPr>
            <a:r>
              <a:rPr lang="en-US" dirty="0" smtClean="0"/>
              <a:t>	People have two set of basis needs</a:t>
            </a:r>
          </a:p>
          <a:p>
            <a:r>
              <a:rPr lang="en-US" dirty="0" smtClean="0"/>
              <a:t>Survival </a:t>
            </a:r>
          </a:p>
          <a:p>
            <a:pPr>
              <a:buNone/>
            </a:pPr>
            <a:r>
              <a:rPr lang="en-US" dirty="0" smtClean="0"/>
              <a:t>	Factors in the workplace that satisfy survival needs (hygiene factors) cannot provide job satisfaction, they only prevent dissatisfaction</a:t>
            </a:r>
          </a:p>
          <a:p>
            <a:r>
              <a:rPr lang="en-US" dirty="0" smtClean="0"/>
              <a:t>Personal growth</a:t>
            </a:r>
          </a:p>
          <a:p>
            <a:pPr>
              <a:buNone/>
            </a:pPr>
            <a:r>
              <a:rPr lang="en-US" dirty="0" smtClean="0"/>
              <a:t>	Motivators factors which satisfy the growth needs, can create feelings of job satisfaction, but their absence will not necessarily lead to dissatisfaction.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Need Based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People work to satisfy their needs</a:t>
            </a:r>
          </a:p>
          <a:p>
            <a:pPr>
              <a:buNone/>
            </a:pPr>
            <a:r>
              <a:rPr lang="en-US" dirty="0" smtClean="0"/>
              <a:t>Understanding the types and strengths of human needs can help in: </a:t>
            </a:r>
          </a:p>
          <a:p>
            <a:pPr lvl="1"/>
            <a:r>
              <a:rPr lang="en-US" dirty="0" smtClean="0"/>
              <a:t>Identifying the causes of poor performance – for a person with strong relatedness needs, training may not be the solution</a:t>
            </a:r>
          </a:p>
          <a:p>
            <a:pPr lvl="1"/>
            <a:r>
              <a:rPr lang="en-US" dirty="0" smtClean="0"/>
              <a:t>Designing training programs and facilities – training methods and locations must fulfill these needs</a:t>
            </a:r>
          </a:p>
          <a:p>
            <a:pPr>
              <a:buNone/>
            </a:pPr>
            <a:r>
              <a:rPr lang="en-US" dirty="0" smtClean="0"/>
              <a:t>The best training incorporates opportunities to satisfy all three categories of needs (ERG)</a:t>
            </a:r>
          </a:p>
          <a:p>
            <a:pPr>
              <a:buNone/>
            </a:pPr>
            <a:r>
              <a:rPr lang="en-US" dirty="0" smtClean="0"/>
              <a:t>Need theories lead to implications for the training process even after completion of the training.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latin typeface="Arial" charset="0"/>
              </a:rPr>
              <a:t>Process theories of motivation describe how a person’s needs translate into action.</a:t>
            </a:r>
          </a:p>
          <a:p>
            <a:pPr marL="514350" indent="-514350">
              <a:buNone/>
            </a:pPr>
            <a:r>
              <a:rPr lang="en-US" dirty="0" smtClean="0">
                <a:latin typeface="Arial" charset="0"/>
              </a:rPr>
              <a:t>1.  Classical Conditioning</a:t>
            </a:r>
          </a:p>
          <a:p>
            <a:pPr>
              <a:buNone/>
            </a:pPr>
            <a:r>
              <a:rPr lang="en-US" dirty="0" smtClean="0">
                <a:latin typeface="Arial" charset="0"/>
              </a:rPr>
              <a:t>	The association of a generalized response to some signal in the environment.</a:t>
            </a:r>
          </a:p>
          <a:p>
            <a:pPr lvl="1"/>
            <a:r>
              <a:rPr lang="en-US" dirty="0" smtClean="0">
                <a:latin typeface="Arial" charset="0"/>
              </a:rPr>
              <a:t>Reaching the break time, employees start feeling hungry</a:t>
            </a:r>
          </a:p>
          <a:p>
            <a:pPr lvl="1"/>
            <a:r>
              <a:rPr lang="en-US" dirty="0" smtClean="0">
                <a:latin typeface="Arial" charset="0"/>
              </a:rPr>
              <a:t>Cleaning of roads/facilities associated with the visit of high officials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None/>
            </a:pPr>
            <a:r>
              <a:rPr lang="en-US" sz="2400" dirty="0" smtClean="0">
                <a:latin typeface="Arial" charset="0"/>
              </a:rPr>
              <a:t>2.  Reinforcement Theory </a:t>
            </a:r>
            <a:r>
              <a:rPr lang="en-US" sz="1900" dirty="0" smtClean="0">
                <a:latin typeface="Arial" charset="0"/>
              </a:rPr>
              <a:t>(Behavior Modification or Operant Conditioning)</a:t>
            </a:r>
            <a:endParaRPr lang="en-US" sz="2400" dirty="0" smtClean="0">
              <a:latin typeface="Arial" charset="0"/>
            </a:endParaRPr>
          </a:p>
          <a:p>
            <a:pPr marL="112713" indent="-112713">
              <a:buNone/>
            </a:pPr>
            <a:r>
              <a:rPr lang="en-US" sz="2400" dirty="0" smtClean="0">
                <a:latin typeface="Arial" charset="0"/>
              </a:rPr>
              <a:t>	Emphasizes that people are motivated to perform or avoid certain behaviors because of past outcomes that have resulted from those behaviors.</a:t>
            </a:r>
          </a:p>
          <a:p>
            <a:pPr>
              <a:buNone/>
            </a:pPr>
            <a:r>
              <a:rPr lang="en-US" sz="2400" dirty="0" smtClean="0"/>
              <a:t>Principles for controlling employee behavior:</a:t>
            </a:r>
          </a:p>
          <a:p>
            <a:pPr lvl="1"/>
            <a:r>
              <a:rPr lang="en-US" sz="2200" dirty="0" smtClean="0"/>
              <a:t>Positive Reinforcement: A pleasurable outcome resulting from a behavior</a:t>
            </a:r>
          </a:p>
          <a:p>
            <a:pPr lvl="1"/>
            <a:r>
              <a:rPr lang="en-US" sz="2200" dirty="0" smtClean="0"/>
              <a:t>Negative Reinforcement: Behavior results in removal of an unpleasant outcome </a:t>
            </a:r>
          </a:p>
          <a:p>
            <a:pPr lvl="1"/>
            <a:r>
              <a:rPr lang="en-US" sz="2200" dirty="0" smtClean="0"/>
              <a:t>Extinction – Decreases occurrences by eliminating reinforcement that causes the behavior</a:t>
            </a:r>
          </a:p>
          <a:p>
            <a:pPr lvl="1"/>
            <a:r>
              <a:rPr lang="en-US" sz="2200" dirty="0" smtClean="0"/>
              <a:t>Punishment – Introduces an adverse consequence immediately after behavior</a:t>
            </a:r>
          </a:p>
          <a:p>
            <a:pPr>
              <a:buNone/>
            </a:pPr>
            <a:r>
              <a:rPr lang="en-US" sz="2400" dirty="0" smtClean="0">
                <a:latin typeface="Arial" charset="0"/>
              </a:rPr>
              <a:t>A person’s motivation is a function of his reinforcement theory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7A18B7-2ED1-449F-842F-5E54698896DD}" type="slidenum">
              <a:rPr lang="en-US"/>
              <a:pPr/>
              <a:t>13</a:t>
            </a:fld>
            <a:endParaRPr lang="en-US"/>
          </a:p>
        </p:txBody>
      </p:sp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4600" dirty="0" smtClean="0"/>
              <a:t>Punishment</a:t>
            </a:r>
          </a:p>
          <a:p>
            <a:r>
              <a:rPr lang="en-US" dirty="0" smtClean="0"/>
              <a:t>Side </a:t>
            </a:r>
            <a:r>
              <a:rPr lang="en-US" dirty="0"/>
              <a:t>Effects</a:t>
            </a:r>
          </a:p>
          <a:p>
            <a:pPr lvl="1"/>
            <a:r>
              <a:rPr lang="en-US" dirty="0" smtClean="0"/>
              <a:t>Does not motivate people to do things, only not to do</a:t>
            </a:r>
          </a:p>
          <a:p>
            <a:pPr lvl="1"/>
            <a:r>
              <a:rPr lang="en-US" dirty="0" smtClean="0"/>
              <a:t>Temporary </a:t>
            </a:r>
            <a:r>
              <a:rPr lang="en-US" dirty="0"/>
              <a:t>suppression</a:t>
            </a:r>
          </a:p>
          <a:p>
            <a:pPr lvl="1"/>
            <a:r>
              <a:rPr lang="en-US" dirty="0"/>
              <a:t>No knowledge of correct behavior</a:t>
            </a:r>
          </a:p>
          <a:p>
            <a:pPr lvl="1"/>
            <a:r>
              <a:rPr lang="en-US" dirty="0" smtClean="0"/>
              <a:t>Punisher </a:t>
            </a:r>
            <a:r>
              <a:rPr lang="en-US" dirty="0"/>
              <a:t>associated with punishment</a:t>
            </a:r>
          </a:p>
          <a:p>
            <a:pPr lvl="1"/>
            <a:r>
              <a:rPr lang="en-US" dirty="0" smtClean="0"/>
              <a:t>People will learn the situations in which they can get away with it</a:t>
            </a:r>
          </a:p>
          <a:p>
            <a:pPr lvl="1"/>
            <a:r>
              <a:rPr lang="en-US" dirty="0" smtClean="0"/>
              <a:t>Escalating negative outcomes to employees raise ethical and moral objections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Reducing side effects</a:t>
            </a:r>
          </a:p>
          <a:p>
            <a:pPr lvl="1"/>
            <a:r>
              <a:rPr lang="en-US" dirty="0" smtClean="0"/>
              <a:t>Make undesired behavior clear</a:t>
            </a:r>
          </a:p>
          <a:p>
            <a:pPr lvl="1"/>
            <a:r>
              <a:rPr lang="en-US" dirty="0" smtClean="0"/>
              <a:t>Make desired behavior clear</a:t>
            </a:r>
          </a:p>
          <a:p>
            <a:pPr lvl="1"/>
            <a:r>
              <a:rPr lang="en-US" dirty="0" smtClean="0"/>
              <a:t>Provide </a:t>
            </a:r>
            <a:r>
              <a:rPr lang="en-US" dirty="0" err="1" smtClean="0"/>
              <a:t>reinforcers</a:t>
            </a:r>
            <a:r>
              <a:rPr lang="en-US" dirty="0" smtClean="0"/>
              <a:t> for desired behavior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" charset="0"/>
              </a:rPr>
              <a:t>Either positive or negative reinforcement is preferred over punishment</a:t>
            </a:r>
          </a:p>
          <a:p>
            <a:r>
              <a:rPr lang="en-US" dirty="0" smtClean="0">
                <a:latin typeface="Arial" charset="0"/>
              </a:rPr>
              <a:t>Used in combination, positive and negative reinforcement appear more effective than using alone</a:t>
            </a:r>
          </a:p>
          <a:p>
            <a:r>
              <a:rPr lang="en-US" dirty="0" smtClean="0">
                <a:latin typeface="Arial" charset="0"/>
              </a:rPr>
              <a:t>Any training must be concerned not only with teaching but also the consequences attached to:</a:t>
            </a:r>
          </a:p>
          <a:p>
            <a:pPr lvl="1"/>
            <a:r>
              <a:rPr lang="en-US" dirty="0" smtClean="0">
                <a:latin typeface="Arial" charset="0"/>
              </a:rPr>
              <a:t>The learning process</a:t>
            </a:r>
          </a:p>
          <a:p>
            <a:pPr lvl="1"/>
            <a:r>
              <a:rPr lang="en-US" dirty="0" smtClean="0">
                <a:latin typeface="Arial" charset="0"/>
              </a:rPr>
              <a:t>The old way of doing the job</a:t>
            </a:r>
          </a:p>
          <a:p>
            <a:pPr lvl="1"/>
            <a:r>
              <a:rPr lang="en-US" dirty="0" smtClean="0">
                <a:latin typeface="Arial" charset="0"/>
              </a:rPr>
              <a:t>The new way of doing the job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2713" indent="-112713">
              <a:buNone/>
            </a:pPr>
            <a:r>
              <a:rPr lang="en-US" dirty="0" smtClean="0">
                <a:latin typeface="+mj-lt"/>
              </a:rPr>
              <a:t>3.  Expectancy Theory (Victor Vroom)</a:t>
            </a:r>
          </a:p>
          <a:p>
            <a:pPr marL="112713" indent="-112713">
              <a:buNone/>
            </a:pPr>
            <a:r>
              <a:rPr lang="en-US" dirty="0" smtClean="0">
                <a:latin typeface="+mj-lt"/>
              </a:rPr>
              <a:t>	Proposes that a person’s motivation can be explained by the relationship between:</a:t>
            </a:r>
          </a:p>
          <a:p>
            <a:pPr marL="112713" indent="-112713">
              <a:buNone/>
            </a:pPr>
            <a:endParaRPr lang="en-US" dirty="0" smtClean="0">
              <a:latin typeface="+mj-lt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7030A0"/>
                </a:solidFill>
                <a:latin typeface="+mj-lt"/>
                <a:sym typeface="Wingdings" pitchFamily="2" charset="2"/>
              </a:rPr>
              <a:t>Expectancy = Effort  Performance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en-US" sz="1000" dirty="0" smtClean="0">
                <a:solidFill>
                  <a:srgbClr val="7030A0"/>
                </a:solidFill>
                <a:latin typeface="+mj-lt"/>
                <a:sym typeface="Wingdings" pitchFamily="2" charset="2"/>
              </a:rPr>
              <a:t>	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7030A0"/>
                </a:solidFill>
                <a:latin typeface="+mj-lt"/>
                <a:sym typeface="Wingdings" pitchFamily="2" charset="2"/>
              </a:rPr>
              <a:t>Instrumentality= Performance Outcomes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1000" dirty="0" smtClean="0">
              <a:solidFill>
                <a:srgbClr val="7030A0"/>
              </a:solidFill>
              <a:latin typeface="+mj-lt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7030A0"/>
                </a:solidFill>
                <a:latin typeface="+mj-lt"/>
                <a:sym typeface="Wingdings" pitchFamily="2" charset="2"/>
              </a:rPr>
              <a:t>Valence = Importance of Outcomes</a:t>
            </a:r>
            <a:endParaRPr lang="en-US" dirty="0" smtClean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3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72B1F-D278-4530-AAB6-EEF70ABAD963}" type="slidenum">
              <a:rPr lang="en-US"/>
              <a:pPr/>
              <a:t>16</a:t>
            </a:fld>
            <a:endParaRPr lang="en-US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60363" y="228600"/>
            <a:ext cx="7793037" cy="1143000"/>
          </a:xfrm>
        </p:spPr>
        <p:txBody>
          <a:bodyPr/>
          <a:lstStyle/>
          <a:p>
            <a:r>
              <a:rPr lang="en-US" sz="3200" b="1" dirty="0">
                <a:cs typeface="Times New Roman" pitchFamily="18" charset="0"/>
              </a:rPr>
              <a:t>Illustration of Expectancy Theory </a:t>
            </a:r>
          </a:p>
        </p:txBody>
      </p:sp>
      <p:grpSp>
        <p:nvGrpSpPr>
          <p:cNvPr id="2" name="Group 101"/>
          <p:cNvGrpSpPr>
            <a:grpSpLocks/>
          </p:cNvGrpSpPr>
          <p:nvPr/>
        </p:nvGrpSpPr>
        <p:grpSpPr bwMode="auto">
          <a:xfrm>
            <a:off x="4267200" y="2514600"/>
            <a:ext cx="1447800" cy="3505200"/>
            <a:chOff x="2688" y="1728"/>
            <a:chExt cx="912" cy="2208"/>
          </a:xfrm>
        </p:grpSpPr>
        <p:grpSp>
          <p:nvGrpSpPr>
            <p:cNvPr id="3" name="Group 62"/>
            <p:cNvGrpSpPr>
              <a:grpSpLocks/>
            </p:cNvGrpSpPr>
            <p:nvPr/>
          </p:nvGrpSpPr>
          <p:grpSpPr bwMode="auto">
            <a:xfrm>
              <a:off x="2688" y="1728"/>
              <a:ext cx="912" cy="1008"/>
              <a:chOff x="6336" y="3456"/>
              <a:chExt cx="1197" cy="1296"/>
            </a:xfrm>
          </p:grpSpPr>
          <p:sp>
            <p:nvSpPr>
              <p:cNvPr id="160836" name="Line 68"/>
              <p:cNvSpPr>
                <a:spLocks noChangeShapeType="1"/>
              </p:cNvSpPr>
              <p:nvPr/>
            </p:nvSpPr>
            <p:spPr bwMode="auto">
              <a:xfrm>
                <a:off x="6336" y="4112"/>
                <a:ext cx="119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35" name="Line 67"/>
              <p:cNvSpPr>
                <a:spLocks noChangeShapeType="1"/>
              </p:cNvSpPr>
              <p:nvPr/>
            </p:nvSpPr>
            <p:spPr bwMode="auto">
              <a:xfrm>
                <a:off x="6336" y="4172"/>
                <a:ext cx="1146" cy="5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34" name="Line 66"/>
              <p:cNvSpPr>
                <a:spLocks noChangeShapeType="1"/>
              </p:cNvSpPr>
              <p:nvPr/>
            </p:nvSpPr>
            <p:spPr bwMode="auto">
              <a:xfrm flipV="1">
                <a:off x="6336" y="3456"/>
                <a:ext cx="1152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33" name="Rectangle 65"/>
              <p:cNvSpPr>
                <a:spLocks noChangeArrowheads="1"/>
              </p:cNvSpPr>
              <p:nvPr/>
            </p:nvSpPr>
            <p:spPr bwMode="auto">
              <a:xfrm>
                <a:off x="6669" y="3680"/>
                <a:ext cx="432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(.5)</a:t>
                </a:r>
              </a:p>
              <a:p>
                <a:pPr eaLnBrk="0" hangingPunct="0"/>
                <a:endParaRPr lang="en-US" b="0">
                  <a:latin typeface="Arial" charset="0"/>
                </a:endParaRPr>
              </a:p>
            </p:txBody>
          </p:sp>
          <p:sp>
            <p:nvSpPr>
              <p:cNvPr id="160832" name="Rectangle 64"/>
              <p:cNvSpPr>
                <a:spLocks noChangeArrowheads="1"/>
              </p:cNvSpPr>
              <p:nvPr/>
            </p:nvSpPr>
            <p:spPr bwMode="auto">
              <a:xfrm>
                <a:off x="6711" y="3968"/>
                <a:ext cx="432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(.9)</a:t>
                </a:r>
              </a:p>
              <a:p>
                <a:pPr eaLnBrk="0" hangingPunct="0"/>
                <a:endParaRPr lang="en-US" sz="2400" b="0">
                  <a:latin typeface="Arial" charset="0"/>
                </a:endParaRPr>
              </a:p>
            </p:txBody>
          </p:sp>
          <p:sp>
            <p:nvSpPr>
              <p:cNvPr id="160831" name="Rectangle 63"/>
              <p:cNvSpPr>
                <a:spLocks noChangeArrowheads="1"/>
              </p:cNvSpPr>
              <p:nvPr/>
            </p:nvSpPr>
            <p:spPr bwMode="auto">
              <a:xfrm>
                <a:off x="6694" y="4306"/>
                <a:ext cx="432" cy="28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(.3)</a:t>
                </a:r>
              </a:p>
              <a:p>
                <a:pPr eaLnBrk="0" hangingPunct="0"/>
                <a:endParaRPr lang="en-US" b="0">
                  <a:latin typeface="Arial" charset="0"/>
                </a:endParaRPr>
              </a:p>
            </p:txBody>
          </p:sp>
        </p:grpSp>
        <p:grpSp>
          <p:nvGrpSpPr>
            <p:cNvPr id="4" name="Group 99"/>
            <p:cNvGrpSpPr>
              <a:grpSpLocks/>
            </p:cNvGrpSpPr>
            <p:nvPr/>
          </p:nvGrpSpPr>
          <p:grpSpPr bwMode="auto">
            <a:xfrm>
              <a:off x="2688" y="2832"/>
              <a:ext cx="864" cy="1104"/>
              <a:chOff x="2799" y="3274"/>
              <a:chExt cx="664" cy="518"/>
            </a:xfrm>
          </p:grpSpPr>
          <p:sp>
            <p:nvSpPr>
              <p:cNvPr id="160839" name="Line 71"/>
              <p:cNvSpPr>
                <a:spLocks noChangeShapeType="1"/>
              </p:cNvSpPr>
              <p:nvPr/>
            </p:nvSpPr>
            <p:spPr bwMode="auto">
              <a:xfrm>
                <a:off x="2799" y="3536"/>
                <a:ext cx="664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40" name="Line 72"/>
              <p:cNvSpPr>
                <a:spLocks noChangeShapeType="1"/>
              </p:cNvSpPr>
              <p:nvPr/>
            </p:nvSpPr>
            <p:spPr bwMode="auto">
              <a:xfrm>
                <a:off x="2799" y="3560"/>
                <a:ext cx="635" cy="23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41" name="Line 73"/>
              <p:cNvSpPr>
                <a:spLocks noChangeShapeType="1"/>
              </p:cNvSpPr>
              <p:nvPr/>
            </p:nvSpPr>
            <p:spPr bwMode="auto">
              <a:xfrm flipV="1">
                <a:off x="2799" y="3274"/>
                <a:ext cx="639" cy="23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stealth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842" name="Rectangle 74"/>
              <p:cNvSpPr>
                <a:spLocks noChangeArrowheads="1"/>
              </p:cNvSpPr>
              <p:nvPr/>
            </p:nvSpPr>
            <p:spPr bwMode="auto">
              <a:xfrm>
                <a:off x="2984" y="3364"/>
                <a:ext cx="239" cy="1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(.6)</a:t>
                </a:r>
              </a:p>
              <a:p>
                <a:pPr algn="ctr" eaLnBrk="0" hangingPunct="0"/>
                <a:endParaRPr lang="en-US" b="0">
                  <a:latin typeface="Arial" charset="0"/>
                </a:endParaRPr>
              </a:p>
            </p:txBody>
          </p:sp>
          <p:sp>
            <p:nvSpPr>
              <p:cNvPr id="160843" name="Rectangle 75"/>
              <p:cNvSpPr>
                <a:spLocks noChangeArrowheads="1"/>
              </p:cNvSpPr>
              <p:nvPr/>
            </p:nvSpPr>
            <p:spPr bwMode="auto">
              <a:xfrm>
                <a:off x="3007" y="3479"/>
                <a:ext cx="240" cy="1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(.6</a:t>
                </a:r>
                <a:r>
                  <a:rPr lang="en-US" sz="1000" b="0">
                    <a:latin typeface="Arial" charset="0"/>
                    <a:cs typeface="Times New Roman" pitchFamily="18" charset="0"/>
                  </a:rPr>
                  <a:t>)</a:t>
                </a:r>
              </a:p>
              <a:p>
                <a:pPr algn="ctr" eaLnBrk="0" hangingPunct="0"/>
                <a:endParaRPr lang="en-US" sz="2400" b="0">
                  <a:latin typeface="Arial" charset="0"/>
                </a:endParaRPr>
              </a:p>
            </p:txBody>
          </p:sp>
          <p:sp>
            <p:nvSpPr>
              <p:cNvPr id="160844" name="Rectangle 76"/>
              <p:cNvSpPr>
                <a:spLocks noChangeArrowheads="1"/>
              </p:cNvSpPr>
              <p:nvPr/>
            </p:nvSpPr>
            <p:spPr bwMode="auto">
              <a:xfrm>
                <a:off x="2997" y="3614"/>
                <a:ext cx="240" cy="11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b="0">
                    <a:latin typeface="Arial" charset="0"/>
                    <a:cs typeface="Times New Roman" pitchFamily="18" charset="0"/>
                  </a:rPr>
                  <a:t>(1.0)</a:t>
                </a:r>
              </a:p>
              <a:p>
                <a:pPr algn="ctr" eaLnBrk="0" hangingPunct="0"/>
                <a:endParaRPr lang="en-US" sz="2400" b="0">
                  <a:latin typeface="Arial" charset="0"/>
                </a:endParaRPr>
              </a:p>
            </p:txBody>
          </p:sp>
        </p:grpSp>
      </p:grpSp>
      <p:grpSp>
        <p:nvGrpSpPr>
          <p:cNvPr id="5" name="Group 98"/>
          <p:cNvGrpSpPr>
            <a:grpSpLocks/>
          </p:cNvGrpSpPr>
          <p:nvPr/>
        </p:nvGrpSpPr>
        <p:grpSpPr bwMode="auto">
          <a:xfrm>
            <a:off x="1676400" y="3581400"/>
            <a:ext cx="1158875" cy="1371600"/>
            <a:chOff x="1188" y="2586"/>
            <a:chExt cx="598" cy="534"/>
          </a:xfrm>
        </p:grpSpPr>
        <p:sp>
          <p:nvSpPr>
            <p:cNvPr id="160837" name="Line 69"/>
            <p:cNvSpPr>
              <a:spLocks noChangeShapeType="1"/>
            </p:cNvSpPr>
            <p:nvPr/>
          </p:nvSpPr>
          <p:spPr bwMode="auto">
            <a:xfrm flipV="1">
              <a:off x="1205" y="2586"/>
              <a:ext cx="581" cy="2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38" name="Line 70"/>
            <p:cNvSpPr>
              <a:spLocks noChangeShapeType="1"/>
            </p:cNvSpPr>
            <p:nvPr/>
          </p:nvSpPr>
          <p:spPr bwMode="auto">
            <a:xfrm>
              <a:off x="1188" y="2896"/>
              <a:ext cx="584" cy="22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stealth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46" name="Rectangle 78"/>
            <p:cNvSpPr>
              <a:spLocks noChangeArrowheads="1"/>
            </p:cNvSpPr>
            <p:nvPr/>
          </p:nvSpPr>
          <p:spPr bwMode="auto">
            <a:xfrm>
              <a:off x="1350" y="2650"/>
              <a:ext cx="239" cy="1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600" b="0" dirty="0">
                  <a:latin typeface="Arial" charset="0"/>
                  <a:cs typeface="Times New Roman" pitchFamily="18" charset="0"/>
                </a:rPr>
                <a:t>(1.0)</a:t>
              </a:r>
            </a:p>
            <a:p>
              <a:pPr eaLnBrk="0" hangingPunct="0"/>
              <a:endParaRPr lang="en-US" b="0" dirty="0">
                <a:latin typeface="Arial" charset="0"/>
              </a:endParaRPr>
            </a:p>
          </p:txBody>
        </p:sp>
        <p:sp>
          <p:nvSpPr>
            <p:cNvPr id="160845" name="Rectangle 77"/>
            <p:cNvSpPr>
              <a:spLocks noChangeArrowheads="1"/>
            </p:cNvSpPr>
            <p:nvPr/>
          </p:nvSpPr>
          <p:spPr bwMode="auto">
            <a:xfrm>
              <a:off x="1314" y="2943"/>
              <a:ext cx="239" cy="11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600" b="0" dirty="0">
                  <a:latin typeface="Arial" charset="0"/>
                  <a:cs typeface="Times New Roman" pitchFamily="18" charset="0"/>
                </a:rPr>
                <a:t>(1.0)</a:t>
              </a:r>
            </a:p>
            <a:p>
              <a:pPr algn="ctr" eaLnBrk="0" hangingPunct="0"/>
              <a:endParaRPr lang="en-US" b="0" dirty="0">
                <a:latin typeface="Arial" charset="0"/>
              </a:endParaRPr>
            </a:p>
          </p:txBody>
        </p:sp>
      </p:grpSp>
      <p:grpSp>
        <p:nvGrpSpPr>
          <p:cNvPr id="6" name="Group 100"/>
          <p:cNvGrpSpPr>
            <a:grpSpLocks/>
          </p:cNvGrpSpPr>
          <p:nvPr/>
        </p:nvGrpSpPr>
        <p:grpSpPr bwMode="auto">
          <a:xfrm>
            <a:off x="533400" y="1752600"/>
            <a:ext cx="8077200" cy="381000"/>
            <a:chOff x="336" y="1392"/>
            <a:chExt cx="5088" cy="240"/>
          </a:xfrm>
        </p:grpSpPr>
        <p:sp>
          <p:nvSpPr>
            <p:cNvPr id="160847" name="Rectangle 79"/>
            <p:cNvSpPr>
              <a:spLocks noChangeArrowheads="1"/>
            </p:cNvSpPr>
            <p:nvPr/>
          </p:nvSpPr>
          <p:spPr bwMode="auto">
            <a:xfrm>
              <a:off x="336" y="1416"/>
              <a:ext cx="984" cy="19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algn="r"/>
              <a:r>
                <a:rPr lang="en-US" b="0" u="sng" dirty="0" err="1" smtClean="0">
                  <a:latin typeface="Arial" charset="0"/>
                  <a:cs typeface="Times New Roman" pitchFamily="18" charset="0"/>
                </a:rPr>
                <a:t>Expenctancy</a:t>
              </a:r>
              <a:endParaRPr lang="en-US" b="0" u="sng" dirty="0">
                <a:latin typeface="Arial" charset="0"/>
                <a:cs typeface="Times New Roman" pitchFamily="18" charset="0"/>
              </a:endParaRPr>
            </a:p>
            <a:p>
              <a:pPr algn="r" eaLnBrk="0" hangingPunct="0"/>
              <a:endParaRPr lang="en-US" sz="2000" b="0" dirty="0">
                <a:latin typeface="Arial" charset="0"/>
              </a:endParaRPr>
            </a:p>
          </p:txBody>
        </p:sp>
        <p:sp>
          <p:nvSpPr>
            <p:cNvPr id="160849" name="Rectangle 81"/>
            <p:cNvSpPr>
              <a:spLocks noChangeArrowheads="1"/>
            </p:cNvSpPr>
            <p:nvPr/>
          </p:nvSpPr>
          <p:spPr bwMode="auto">
            <a:xfrm>
              <a:off x="1728" y="1392"/>
              <a:ext cx="1104" cy="240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b="0" u="sng" dirty="0" smtClean="0">
                  <a:latin typeface="Arial" charset="0"/>
                  <a:cs typeface="Times New Roman" pitchFamily="18" charset="0"/>
                </a:rPr>
                <a:t>Instrumentality</a:t>
              </a:r>
              <a:endParaRPr lang="en-US" b="0" dirty="0">
                <a:latin typeface="Arial" charset="0"/>
                <a:cs typeface="Times New Roman" pitchFamily="18" charset="0"/>
              </a:endParaRPr>
            </a:p>
            <a:p>
              <a:pPr eaLnBrk="0" hangingPunct="0"/>
              <a:endParaRPr lang="en-US" b="0" dirty="0">
                <a:latin typeface="Arial" charset="0"/>
              </a:endParaRPr>
            </a:p>
          </p:txBody>
        </p:sp>
        <p:sp>
          <p:nvSpPr>
            <p:cNvPr id="160851" name="Rectangle 83"/>
            <p:cNvSpPr>
              <a:spLocks noChangeArrowheads="1"/>
            </p:cNvSpPr>
            <p:nvPr/>
          </p:nvSpPr>
          <p:spPr bwMode="auto">
            <a:xfrm>
              <a:off x="3408" y="1392"/>
              <a:ext cx="1248" cy="19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b="0" u="sng" dirty="0" smtClean="0">
                  <a:latin typeface="Arial" charset="0"/>
                  <a:cs typeface="Times New Roman" pitchFamily="18" charset="0"/>
                </a:rPr>
                <a:t>Consequences</a:t>
              </a:r>
              <a:endParaRPr lang="en-US" b="0" dirty="0">
                <a:latin typeface="Arial" charset="0"/>
                <a:cs typeface="Times New Roman" pitchFamily="18" charset="0"/>
              </a:endParaRPr>
            </a:p>
            <a:p>
              <a:pPr eaLnBrk="0" hangingPunct="0"/>
              <a:endParaRPr lang="en-US" sz="2400" b="0" dirty="0">
                <a:latin typeface="Arial" charset="0"/>
              </a:endParaRPr>
            </a:p>
          </p:txBody>
        </p:sp>
        <p:sp>
          <p:nvSpPr>
            <p:cNvPr id="160852" name="Rectangle 84"/>
            <p:cNvSpPr>
              <a:spLocks noChangeArrowheads="1"/>
            </p:cNvSpPr>
            <p:nvPr/>
          </p:nvSpPr>
          <p:spPr bwMode="auto">
            <a:xfrm>
              <a:off x="4656" y="1392"/>
              <a:ext cx="768" cy="240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r>
                <a:rPr lang="en-US" b="0" u="sng" dirty="0" smtClean="0">
                  <a:latin typeface="Arial" charset="0"/>
                  <a:cs typeface="Times New Roman" pitchFamily="18" charset="0"/>
                </a:rPr>
                <a:t>Valence</a:t>
              </a:r>
              <a:endParaRPr lang="en-US" b="0" dirty="0">
                <a:latin typeface="Arial" charset="0"/>
                <a:cs typeface="Times New Roman" pitchFamily="18" charset="0"/>
              </a:endParaRPr>
            </a:p>
            <a:p>
              <a:pPr eaLnBrk="0" hangingPunct="0"/>
              <a:endParaRPr lang="en-US" b="0" dirty="0">
                <a:latin typeface="Arial" charset="0"/>
              </a:endParaRPr>
            </a:p>
          </p:txBody>
        </p:sp>
      </p:grpSp>
      <p:grpSp>
        <p:nvGrpSpPr>
          <p:cNvPr id="7" name="Group 90"/>
          <p:cNvGrpSpPr>
            <a:grpSpLocks/>
          </p:cNvGrpSpPr>
          <p:nvPr/>
        </p:nvGrpSpPr>
        <p:grpSpPr bwMode="auto">
          <a:xfrm>
            <a:off x="571500" y="4070350"/>
            <a:ext cx="1104900" cy="519113"/>
            <a:chOff x="0" y="0"/>
            <a:chExt cx="691" cy="1229"/>
          </a:xfrm>
        </p:grpSpPr>
        <p:sp>
          <p:nvSpPr>
            <p:cNvPr id="160853" name="Rectangle 85"/>
            <p:cNvSpPr>
              <a:spLocks noChangeArrowheads="1"/>
            </p:cNvSpPr>
            <p:nvPr/>
          </p:nvSpPr>
          <p:spPr bwMode="auto">
            <a:xfrm>
              <a:off x="0" y="682"/>
              <a:ext cx="691" cy="0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60857" name="Rectangle 89"/>
            <p:cNvSpPr>
              <a:spLocks noChangeArrowheads="1"/>
            </p:cNvSpPr>
            <p:nvPr/>
          </p:nvSpPr>
          <p:spPr bwMode="auto">
            <a:xfrm>
              <a:off x="0" y="0"/>
              <a:ext cx="691" cy="1229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1800" b="0">
                  <a:latin typeface="Arial" charset="0"/>
                </a:rPr>
                <a:t>EFFORT</a:t>
              </a:r>
            </a:p>
            <a:p>
              <a:pPr eaLnBrk="0" hangingPunct="0"/>
              <a:r>
                <a:rPr lang="en-US" sz="1000" b="0">
                  <a:latin typeface="Arial" charset="0"/>
                  <a:cs typeface="Times New Roman" pitchFamily="18" charset="0"/>
                </a:rPr>
                <a:t> </a:t>
              </a:r>
              <a:endParaRPr lang="en-US" sz="2400" b="0">
                <a:latin typeface="Arial" charset="0"/>
              </a:endParaRPr>
            </a:p>
          </p:txBody>
        </p:sp>
      </p:grpSp>
      <p:sp>
        <p:nvSpPr>
          <p:cNvPr id="160860" name="Rectangle 92"/>
          <p:cNvSpPr>
            <a:spLocks noChangeArrowheads="1"/>
          </p:cNvSpPr>
          <p:nvPr/>
        </p:nvSpPr>
        <p:spPr bwMode="auto">
          <a:xfrm>
            <a:off x="2819400" y="3048000"/>
            <a:ext cx="1533525" cy="33528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b="0" dirty="0">
                <a:latin typeface="Arial" charset="0"/>
                <a:cs typeface="Times New Roman" pitchFamily="18" charset="0"/>
              </a:rPr>
              <a:t>Stay on the job and meet work load requirements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b="0" dirty="0" smtClean="0">
                <a:latin typeface="Arial" charset="0"/>
                <a:cs typeface="Times New Roman" pitchFamily="18" charset="0"/>
              </a:rPr>
              <a:t>Successfully</a:t>
            </a:r>
            <a:endParaRPr lang="en-US" b="0" dirty="0"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Complete seminar</a:t>
            </a:r>
          </a:p>
          <a:p>
            <a:pPr eaLnBrk="0" hangingPunct="0"/>
            <a:endParaRPr lang="en-US" b="0" dirty="0">
              <a:latin typeface="Arial" charset="0"/>
            </a:endParaRPr>
          </a:p>
        </p:txBody>
      </p:sp>
      <p:sp>
        <p:nvSpPr>
          <p:cNvPr id="160862" name="Rectangle 94"/>
          <p:cNvSpPr>
            <a:spLocks noChangeArrowheads="1"/>
          </p:cNvSpPr>
          <p:nvPr/>
        </p:nvSpPr>
        <p:spPr bwMode="auto">
          <a:xfrm>
            <a:off x="5651500" y="2209800"/>
            <a:ext cx="2044700" cy="33528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r>
              <a:rPr lang="en-US" b="0" dirty="0">
                <a:latin typeface="Arial" charset="0"/>
                <a:cs typeface="Times New Roman" pitchFamily="18" charset="0"/>
              </a:rPr>
              <a:t>Skills Seen as inadequate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Feel pride and accomplishment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Recommended for promotion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  <a:endParaRPr lang="en-US" b="0" dirty="0" smtClean="0">
              <a:latin typeface="Arial" charset="0"/>
              <a:cs typeface="Times New Roman" pitchFamily="18" charset="0"/>
            </a:endParaRPr>
          </a:p>
          <a:p>
            <a:pPr eaLnBrk="0" hangingPunct="0"/>
            <a:endParaRPr lang="en-US" sz="1200" b="0" dirty="0">
              <a:latin typeface="Arial" charset="0"/>
              <a:cs typeface="Times New Roman" pitchFamily="18" charset="0"/>
            </a:endParaRPr>
          </a:p>
          <a:p>
            <a:pPr eaLnBrk="0" hangingPunct="0"/>
            <a:r>
              <a:rPr lang="en-US" b="0" dirty="0" smtClean="0">
                <a:latin typeface="Arial" charset="0"/>
                <a:cs typeface="Times New Roman" pitchFamily="18" charset="0"/>
              </a:rPr>
              <a:t>Skills </a:t>
            </a:r>
            <a:r>
              <a:rPr lang="en-US" b="0" dirty="0">
                <a:latin typeface="Arial" charset="0"/>
                <a:cs typeface="Times New Roman" pitchFamily="18" charset="0"/>
              </a:rPr>
              <a:t>seen as complete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r>
              <a:rPr lang="en-US" b="0" dirty="0">
                <a:latin typeface="Arial" charset="0"/>
                <a:cs typeface="Times New Roman" pitchFamily="18" charset="0"/>
              </a:rPr>
              <a:t>Fall behind at work; feel overloaded, </a:t>
            </a:r>
            <a:r>
              <a:rPr lang="en-US" sz="1400" b="0" dirty="0">
                <a:latin typeface="Arial" charset="0"/>
                <a:cs typeface="Times New Roman" pitchFamily="18" charset="0"/>
              </a:rPr>
              <a:t> </a:t>
            </a:r>
          </a:p>
          <a:p>
            <a:pPr eaLnBrk="0" hangingPunct="0"/>
            <a:endParaRPr lang="en-US" sz="1400" b="0" dirty="0">
              <a:latin typeface="Arial" charset="0"/>
            </a:endParaRPr>
          </a:p>
        </p:txBody>
      </p:sp>
      <p:sp>
        <p:nvSpPr>
          <p:cNvPr id="160863" name="Rectangle 95"/>
          <p:cNvSpPr>
            <a:spLocks noChangeArrowheads="1"/>
          </p:cNvSpPr>
          <p:nvPr/>
        </p:nvSpPr>
        <p:spPr bwMode="auto">
          <a:xfrm>
            <a:off x="7391400" y="2286000"/>
            <a:ext cx="1028700" cy="33528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b="0" dirty="0">
                <a:latin typeface="Arial" charset="0"/>
                <a:cs typeface="Times New Roman" pitchFamily="18" charset="0"/>
              </a:rPr>
              <a:t>1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 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7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endParaRPr lang="en-US" b="0" dirty="0">
              <a:latin typeface="Arial" charset="0"/>
              <a:cs typeface="Times New Roman" pitchFamily="18" charset="0"/>
            </a:endParaRP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10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endParaRPr lang="en-US" b="0" dirty="0">
              <a:latin typeface="Arial" charset="0"/>
              <a:cs typeface="Times New Roman" pitchFamily="18" charset="0"/>
            </a:endParaRP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7</a:t>
            </a: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endParaRPr lang="en-US" b="0" dirty="0">
              <a:latin typeface="Arial" charset="0"/>
              <a:cs typeface="Times New Roman" pitchFamily="18" charset="0"/>
            </a:endParaRPr>
          </a:p>
          <a:p>
            <a:pPr algn="ctr" eaLnBrk="0" hangingPunct="0"/>
            <a:r>
              <a:rPr lang="en-US" b="0" dirty="0">
                <a:latin typeface="Arial" charset="0"/>
                <a:cs typeface="Times New Roman" pitchFamily="18" charset="0"/>
              </a:rPr>
              <a:t>1</a:t>
            </a:r>
          </a:p>
          <a:p>
            <a:pPr algn="ctr" eaLnBrk="0" hangingPunct="0"/>
            <a:r>
              <a:rPr lang="en-US" sz="1500" b="0" dirty="0">
                <a:latin typeface="Arial" charset="0"/>
                <a:cs typeface="Times New Roman" pitchFamily="18" charset="0"/>
              </a:rPr>
              <a:t> </a:t>
            </a:r>
          </a:p>
          <a:p>
            <a:pPr algn="ctr" eaLnBrk="0" hangingPunct="0"/>
            <a:endParaRPr lang="en-US" sz="1500" b="0" dirty="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0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0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0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0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0" grpId="0" autoUpdateAnimBg="0"/>
      <p:bldP spid="160860" grpId="0" autoUpdateAnimBg="0"/>
      <p:bldP spid="160862" grpId="0" autoUpdateAnimBg="0"/>
      <p:bldP spid="160863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Motivation: Process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112713" indent="-112713"/>
            <a:r>
              <a:rPr lang="en-US" dirty="0" smtClean="0">
                <a:latin typeface="+mj-lt"/>
              </a:rPr>
              <a:t>  Most trainings that teach decision making apply this model</a:t>
            </a:r>
          </a:p>
          <a:p>
            <a:pPr marL="112713" indent="-112713"/>
            <a:r>
              <a:rPr lang="en-US" dirty="0" smtClean="0">
                <a:latin typeface="+mj-lt"/>
              </a:rPr>
              <a:t>  We go through by these processes unconsciously</a:t>
            </a:r>
          </a:p>
          <a:p>
            <a:pPr marL="112713" indent="-112713"/>
            <a:r>
              <a:rPr lang="en-US" dirty="0" smtClean="0">
                <a:latin typeface="+mj-lt"/>
              </a:rPr>
              <a:t>  Expectancy influences our behavior the most  </a:t>
            </a:r>
          </a:p>
          <a:p>
            <a:pPr marL="112713" indent="-112713"/>
            <a:r>
              <a:rPr lang="en-US" dirty="0" smtClean="0">
                <a:latin typeface="+mj-lt"/>
              </a:rPr>
              <a:t>  Sometimes this belief makes people reluctant to go to training</a:t>
            </a:r>
          </a:p>
          <a:p>
            <a:pPr marL="112713" indent="-112713"/>
            <a:r>
              <a:rPr lang="en-US" dirty="0" smtClean="0">
                <a:latin typeface="+mj-lt"/>
              </a:rPr>
              <a:t>  Trainees should be able to see clear connections between the content of training and important </a:t>
            </a:r>
            <a:r>
              <a:rPr lang="en-US" dirty="0" smtClean="0"/>
              <a:t> organizational and p</a:t>
            </a:r>
            <a:r>
              <a:rPr lang="en-US" dirty="0" smtClean="0">
                <a:latin typeface="+mj-lt"/>
              </a:rPr>
              <a:t>ersonal outcomes</a:t>
            </a:r>
          </a:p>
          <a:p>
            <a:pPr marL="112713" indent="-112713"/>
            <a:r>
              <a:rPr lang="en-US" dirty="0" smtClean="0">
                <a:latin typeface="+mj-lt"/>
              </a:rPr>
              <a:t>  Training outcomes must be made as desirable as possible for the trainees rather than just for organization, supervisor, or the trainer.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 Efficacy and 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 fontScale="55000" lnSpcReduction="20000"/>
          </a:bodyPr>
          <a:lstStyle/>
          <a:p>
            <a:pPr marL="112713" indent="-112713">
              <a:buNone/>
            </a:pPr>
            <a:r>
              <a:rPr lang="en-US" sz="4400" dirty="0" smtClean="0">
                <a:latin typeface="+mj-lt"/>
              </a:rPr>
              <a:t>Self Efficacy</a:t>
            </a:r>
          </a:p>
          <a:p>
            <a:pPr marL="112713" indent="-112713">
              <a:buNone/>
            </a:pPr>
            <a:r>
              <a:rPr lang="en-US" dirty="0" smtClean="0">
                <a:latin typeface="+mj-lt"/>
              </a:rPr>
              <a:t>People’s judgment of their capabilities to organize and execute courses of action required to attain designated types of performance.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Not concerned with the skills one has but with judgments of what one can do with whatever skills one possesses.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Can be influenced by one’s accomplishments, prior experience, others’ feedback, observations of others, verbal persuasion, and physiological and emotional states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Higher the self efficacy, the better the performance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People with high self efficacy, also try harder in difficult situations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If failure is expected, employee try to minimize the negative consequences – withdrawing from the activity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Self efficacy can be improved:</a:t>
            </a:r>
          </a:p>
          <a:p>
            <a:pPr marL="674370" lvl="1" indent="-112713" defTabSz="1371600"/>
            <a:r>
              <a:rPr lang="en-US" sz="3300" dirty="0" smtClean="0">
                <a:latin typeface="+mj-lt"/>
              </a:rPr>
              <a:t>Supervisor can provide the employee with confidence through persuasion</a:t>
            </a:r>
          </a:p>
          <a:p>
            <a:pPr marL="674370" lvl="1" indent="-112713" defTabSz="1371600"/>
            <a:r>
              <a:rPr lang="en-US" sz="3300" dirty="0" smtClean="0">
                <a:latin typeface="+mj-lt"/>
              </a:rPr>
              <a:t>Training can improve self efficacy directly or indirectly </a:t>
            </a:r>
          </a:p>
          <a:p>
            <a:pPr marL="274320" indent="-112713" defTabSz="1371600"/>
            <a:r>
              <a:rPr lang="en-US" dirty="0" smtClean="0">
                <a:latin typeface="+mj-lt"/>
              </a:rPr>
              <a:t>  Self efficacy seems to be a good predictor of:</a:t>
            </a:r>
          </a:p>
          <a:p>
            <a:pPr marL="674370" lvl="1" indent="-112713" defTabSz="1371600"/>
            <a:r>
              <a:rPr lang="en-US" sz="3300" dirty="0" smtClean="0">
                <a:latin typeface="+mj-lt"/>
              </a:rPr>
              <a:t>Learning during the training session</a:t>
            </a:r>
          </a:p>
          <a:p>
            <a:pPr marL="674370" lvl="1" indent="-112713" defTabSz="1371600"/>
            <a:r>
              <a:rPr lang="en-US" sz="3300" dirty="0" smtClean="0">
                <a:latin typeface="+mj-lt"/>
              </a:rPr>
              <a:t>Transfer of the learned behavior to the job site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model of the relationship between self efficacy and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638" y="1981201"/>
            <a:ext cx="7921962" cy="3733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2954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to study Theory?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Performance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Motivation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Need Based Theories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Maslow’s Hierarchy of Needs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err="1" smtClean="0"/>
              <a:t>Alderfer’s</a:t>
            </a:r>
            <a:r>
              <a:rPr lang="en-US" dirty="0" smtClean="0"/>
              <a:t> ERG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Herzberg’s Two Factor Theory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Process Theories of Motivation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Classical Conditioning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Reinforcement Theory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Expectancy Theory 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Self Efficacy and 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Effective Training: Systems, Strategies, and Practice (3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P. Nick Blanchard and James W. Thacker: Dorling 	Kindersley, Delhi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  <a:p>
            <a:pPr>
              <a:buNone/>
            </a:pPr>
            <a:r>
              <a:rPr lang="en-US" sz="2800" dirty="0" smtClean="0"/>
              <a:t>Employee Training and Development (4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</a:t>
            </a:r>
          </a:p>
          <a:p>
            <a:pPr>
              <a:buNone/>
            </a:pPr>
            <a:r>
              <a:rPr lang="en-US" sz="2400" dirty="0" smtClean="0"/>
              <a:t>		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: Tata McGraw-Hill,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947</Words>
  <Application>Microsoft Office PowerPoint</Application>
  <PresentationFormat>On-screen Show (4:3)</PresentationFormat>
  <Paragraphs>273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Advances in Human Resource Development and Management</vt:lpstr>
      <vt:lpstr>Recap of Lecture 18</vt:lpstr>
      <vt:lpstr>Learning Objectives: Lecture 19</vt:lpstr>
      <vt:lpstr>Why to study Theory?</vt:lpstr>
      <vt:lpstr>Performance Model</vt:lpstr>
      <vt:lpstr>Performance Model</vt:lpstr>
      <vt:lpstr>Motivation </vt:lpstr>
      <vt:lpstr>Motivation: Need Based Theories</vt:lpstr>
      <vt:lpstr>Motivation: Need Based Theories</vt:lpstr>
      <vt:lpstr>Motivation: Need Based Theories</vt:lpstr>
      <vt:lpstr>Motivation: Process Theories</vt:lpstr>
      <vt:lpstr>Motivation: Process Theories</vt:lpstr>
      <vt:lpstr>Motivation: Process Theories</vt:lpstr>
      <vt:lpstr>Motivation: Process Theories</vt:lpstr>
      <vt:lpstr>Motivation: Process Theories</vt:lpstr>
      <vt:lpstr>Illustration of Expectancy Theory </vt:lpstr>
      <vt:lpstr>Motivation: Process Theories</vt:lpstr>
      <vt:lpstr>Self Efficacy and Motivation</vt:lpstr>
      <vt:lpstr>A model of the relationship between self efficacy and performance</vt:lpstr>
      <vt:lpstr>Summary of Lecture 19</vt:lpstr>
      <vt:lpstr>Reference books</vt:lpstr>
      <vt:lpstr>Slide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Administrator</cp:lastModifiedBy>
  <cp:revision>179</cp:revision>
  <dcterms:created xsi:type="dcterms:W3CDTF">2013-05-29T05:42:39Z</dcterms:created>
  <dcterms:modified xsi:type="dcterms:W3CDTF">2013-06-19T08:39:15Z</dcterms:modified>
</cp:coreProperties>
</file>