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57" r:id="rId2"/>
    <p:sldId id="280" r:id="rId3"/>
    <p:sldId id="259" r:id="rId4"/>
    <p:sldId id="366" r:id="rId5"/>
    <p:sldId id="365" r:id="rId6"/>
    <p:sldId id="367" r:id="rId7"/>
    <p:sldId id="370" r:id="rId8"/>
    <p:sldId id="355" r:id="rId9"/>
    <p:sldId id="358" r:id="rId10"/>
    <p:sldId id="356" r:id="rId11"/>
    <p:sldId id="357" r:id="rId12"/>
    <p:sldId id="359" r:id="rId13"/>
    <p:sldId id="360" r:id="rId14"/>
    <p:sldId id="361" r:id="rId15"/>
    <p:sldId id="362" r:id="rId16"/>
    <p:sldId id="363" r:id="rId17"/>
    <p:sldId id="364" r:id="rId18"/>
    <p:sldId id="369" r:id="rId19"/>
    <p:sldId id="321" r:id="rId20"/>
    <p:sldId id="354" r:id="rId21"/>
    <p:sldId id="27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156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15-Jun-13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0ED15-AF8E-4716-BE51-9317EF956AA7}" type="datetime1">
              <a:rPr lang="en-US" smtClean="0"/>
              <a:pPr/>
              <a:t>15-Jun-13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3E0B5-1EE7-498C-8EAC-D2CC3113915D}" type="datetime1">
              <a:rPr lang="en-US" smtClean="0"/>
              <a:pPr/>
              <a:t>15-Jun-13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9322B-FCE0-4C0B-9908-F9A5A130960A}" type="datetime1">
              <a:rPr lang="en-US" smtClean="0"/>
              <a:pPr/>
              <a:t>15-Jun-13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8CA4C-A773-40D8-BA56-1C9F52821F27}" type="datetime1">
              <a:rPr lang="en-US" smtClean="0"/>
              <a:pPr/>
              <a:t>15-Jun-13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8A9EF-025B-4C81-9762-0EBFEC26DFDF}" type="datetime1">
              <a:rPr lang="en-US" smtClean="0"/>
              <a:pPr/>
              <a:t>15-Jun-13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A6F28-45F4-4810-973B-B46093DC7C38}" type="datetime1">
              <a:rPr lang="en-US" smtClean="0"/>
              <a:pPr/>
              <a:t>15-Jun-13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3AE06-5C74-4315-BF95-D932B5D65F6C}" type="datetime1">
              <a:rPr lang="en-US" smtClean="0"/>
              <a:pPr/>
              <a:t>15-Jun-13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5F4E6-3101-4EF3-87CA-AE9F4390D3F3}" type="datetime1">
              <a:rPr lang="en-US" smtClean="0"/>
              <a:pPr/>
              <a:t>15-Jun-13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6FA88-FC3D-4B6A-9E07-7824465CE131}" type="datetime1">
              <a:rPr lang="en-US" smtClean="0"/>
              <a:pPr/>
              <a:t>15-Jun-13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0700A-9477-4607-9EDF-594CBD40C9EA}" type="datetime1">
              <a:rPr lang="en-US" smtClean="0"/>
              <a:pPr/>
              <a:t>15-Jun-13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8CB3-A90C-42AD-976D-8EA0398CE1FA}" type="datetime1">
              <a:rPr lang="en-US" smtClean="0"/>
              <a:pPr/>
              <a:t>15-Jun-13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2B461-6ECC-417D-B988-BBD1510B391B}" type="datetime1">
              <a:rPr lang="en-US" smtClean="0"/>
              <a:pPr/>
              <a:t>15-Jun-13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18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Rights and Responsibilities Issues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Legislation in Pakistan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HR Policies, Procedures, and Rules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Employee Handbooks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Communicating HR Information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Employee Discipline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Approaches to Discipline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18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rmAutofit fontScale="85000" lnSpcReduction="2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Why HRD?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What is HRD?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Relationship between HRM and HRD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Functions of HRM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Functions of Human Resource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Training and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Organization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Career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The new learning and performance wheel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Strategic Management and HRD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	Have you ever:</a:t>
            </a:r>
          </a:p>
          <a:p>
            <a:pPr lvl="1"/>
            <a:r>
              <a:rPr lang="en-US" dirty="0" smtClean="0"/>
              <a:t>Trained a new employee to do his or her job?</a:t>
            </a:r>
          </a:p>
          <a:p>
            <a:pPr lvl="1"/>
            <a:r>
              <a:rPr lang="en-US" dirty="0" smtClean="0"/>
              <a:t>Taught another person how to use a new technology?</a:t>
            </a:r>
          </a:p>
          <a:p>
            <a:pPr lvl="1"/>
            <a:r>
              <a:rPr lang="en-US" dirty="0" smtClean="0"/>
              <a:t>Attended an orientation session for new employees?</a:t>
            </a:r>
          </a:p>
          <a:p>
            <a:pPr lvl="1"/>
            <a:r>
              <a:rPr lang="en-US" dirty="0" smtClean="0"/>
              <a:t>Taken part in a company sponsored training program?</a:t>
            </a:r>
          </a:p>
          <a:p>
            <a:pPr lvl="1"/>
            <a:r>
              <a:rPr lang="en-US" dirty="0" smtClean="0"/>
              <a:t>Completed some type of career planning project?</a:t>
            </a:r>
          </a:p>
          <a:p>
            <a:pPr lvl="1"/>
            <a:r>
              <a:rPr lang="en-US" dirty="0" smtClean="0"/>
              <a:t>Participated in an organization wide change effort?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Human Resource Development?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i="1" dirty="0" smtClean="0"/>
              <a:t>‘An organization is as good as its people’</a:t>
            </a:r>
          </a:p>
          <a:p>
            <a:pPr>
              <a:buNone/>
            </a:pPr>
            <a:endParaRPr lang="en-US" i="1" dirty="0" smtClean="0"/>
          </a:p>
          <a:p>
            <a:pPr lvl="1"/>
            <a:r>
              <a:rPr lang="en-US" dirty="0" smtClean="0"/>
              <a:t>All organizations must employ competent and motivated workers</a:t>
            </a:r>
          </a:p>
          <a:p>
            <a:pPr lvl="1"/>
            <a:r>
              <a:rPr lang="en-US" dirty="0" smtClean="0"/>
              <a:t>Need is intense for organizations competing in dynamic, competitive, and global markets</a:t>
            </a:r>
          </a:p>
          <a:p>
            <a:pPr lvl="1"/>
            <a:r>
              <a:rPr lang="en-US" dirty="0" smtClean="0"/>
              <a:t>HR managers in large organizations ranked ‘training and development’ as the most important functional area they had to deal with</a:t>
            </a:r>
          </a:p>
          <a:p>
            <a:pPr lvl="1"/>
            <a:r>
              <a:rPr lang="en-US" dirty="0" smtClean="0"/>
              <a:t>Even, the knowledge required to run an economy is both deeper and broader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Resource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i="1" dirty="0" smtClean="0"/>
              <a:t>A set of systematic and planned activities designed by an organization to provide its members with the necessary skills to meet current and future job demands.</a:t>
            </a:r>
          </a:p>
          <a:p>
            <a:pPr lvl="1"/>
            <a:r>
              <a:rPr lang="en-US" dirty="0" smtClean="0"/>
              <a:t>Learning is at the core of all HRD efforts</a:t>
            </a:r>
          </a:p>
          <a:p>
            <a:pPr lvl="1"/>
            <a:r>
              <a:rPr lang="en-US" dirty="0" smtClean="0"/>
              <a:t>HRD activities should begin </a:t>
            </a:r>
          </a:p>
          <a:p>
            <a:pPr lvl="1"/>
            <a:r>
              <a:rPr lang="en-US" dirty="0" smtClean="0"/>
              <a:t>HRD activities should focus all employees</a:t>
            </a:r>
          </a:p>
          <a:p>
            <a:pPr lvl="1"/>
            <a:r>
              <a:rPr lang="en-US" dirty="0" smtClean="0"/>
              <a:t>HRD program must respond to job changes and integrate the long-term plans and strategies 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1" indent="-342900">
              <a:buNone/>
            </a:pPr>
            <a:r>
              <a:rPr lang="en-US" dirty="0" smtClean="0"/>
              <a:t>	</a:t>
            </a:r>
            <a:r>
              <a:rPr lang="en-US" i="1" dirty="0" smtClean="0"/>
              <a:t>Learning is a relatively permanent change in behavior, cognition, or affect that occurs as a result of one’s interaction with the environment.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lvl="1" indent="-342900">
              <a:buNone/>
            </a:pPr>
            <a:r>
              <a:rPr lang="en-US" dirty="0" smtClean="0"/>
              <a:t>	Learning involves;</a:t>
            </a:r>
          </a:p>
          <a:p>
            <a:pPr marL="1200150" lvl="3" indent="-342900"/>
            <a:r>
              <a:rPr lang="en-US" sz="2400" dirty="0" smtClean="0"/>
              <a:t>Change</a:t>
            </a:r>
          </a:p>
          <a:p>
            <a:pPr marL="1200150" lvl="3" indent="-342900"/>
            <a:r>
              <a:rPr lang="en-US" sz="2400" dirty="0" smtClean="0"/>
              <a:t>Change must be long lasting</a:t>
            </a:r>
          </a:p>
          <a:p>
            <a:pPr marL="1200150" lvl="3" indent="-342900"/>
            <a:r>
              <a:rPr lang="en-US" sz="2400" dirty="0" smtClean="0"/>
              <a:t>Focus of learning include – behavior, cognition, affect, or any combination of these</a:t>
            </a:r>
          </a:p>
          <a:p>
            <a:pPr marL="1200150" lvl="3" indent="-342900"/>
            <a:r>
              <a:rPr lang="en-US" sz="2400" dirty="0" smtClean="0"/>
              <a:t>Learning results from an individual’s interaction with the environment</a:t>
            </a:r>
          </a:p>
          <a:p>
            <a:pPr marL="1200150" lvl="3" indent="-342900">
              <a:buNone/>
            </a:pPr>
            <a:endParaRPr lang="en-US" sz="2400" dirty="0" smtClean="0"/>
          </a:p>
          <a:p>
            <a:pPr lvl="2"/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Relationship between HRM and HRD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 resource management (HRM) encompasses many functions</a:t>
            </a:r>
          </a:p>
          <a:p>
            <a:r>
              <a:rPr lang="en-US" dirty="0" smtClean="0"/>
              <a:t>Human resource development ( HRD) is just one of the functions within HRM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Functions of HRM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Human resource planning</a:t>
            </a:r>
          </a:p>
          <a:p>
            <a:r>
              <a:rPr lang="en-US" dirty="0" smtClean="0"/>
              <a:t>Analyzing and designing jobs</a:t>
            </a:r>
          </a:p>
          <a:p>
            <a:r>
              <a:rPr lang="en-US" dirty="0" smtClean="0"/>
              <a:t>Recruiting in labor markets</a:t>
            </a:r>
          </a:p>
          <a:p>
            <a:r>
              <a:rPr lang="en-US" dirty="0" smtClean="0"/>
              <a:t>Selecting and placing human resources</a:t>
            </a:r>
          </a:p>
          <a:p>
            <a:r>
              <a:rPr lang="en-US" dirty="0" smtClean="0"/>
              <a:t>Performance management and appraisal</a:t>
            </a:r>
          </a:p>
          <a:p>
            <a:r>
              <a:rPr lang="en-US" dirty="0" smtClean="0"/>
              <a:t>Compensation and benefits</a:t>
            </a:r>
          </a:p>
          <a:p>
            <a:r>
              <a:rPr lang="en-US" dirty="0" smtClean="0"/>
              <a:t>Health, safety, and security</a:t>
            </a:r>
          </a:p>
          <a:p>
            <a:r>
              <a:rPr lang="en-US" dirty="0" smtClean="0"/>
              <a:t>Employee rights and discipline</a:t>
            </a:r>
          </a:p>
          <a:p>
            <a:r>
              <a:rPr lang="en-US" dirty="0" smtClean="0"/>
              <a:t>Human resource development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Functions of Human Resource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4525963"/>
          </a:xfrm>
        </p:spPr>
        <p:txBody>
          <a:bodyPr/>
          <a:lstStyle/>
          <a:p>
            <a:r>
              <a:rPr lang="en-US" dirty="0" smtClean="0"/>
              <a:t>Training and development (T&amp;D)</a:t>
            </a:r>
          </a:p>
          <a:p>
            <a:r>
              <a:rPr lang="en-US" dirty="0" smtClean="0"/>
              <a:t>Organization development</a:t>
            </a:r>
          </a:p>
          <a:p>
            <a:r>
              <a:rPr lang="en-US" dirty="0" smtClean="0"/>
              <a:t>Career development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and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Training</a:t>
            </a:r>
          </a:p>
          <a:p>
            <a:pPr>
              <a:buNone/>
            </a:pPr>
            <a:r>
              <a:rPr lang="en-US" dirty="0" smtClean="0"/>
              <a:t>Improving the knowledge, skills and attitudes of employees for the short</a:t>
            </a:r>
          </a:p>
          <a:p>
            <a:pPr>
              <a:buNone/>
            </a:pPr>
            <a:r>
              <a:rPr lang="en-US" dirty="0" smtClean="0"/>
              <a:t>term, particular to a specific job or task.</a:t>
            </a:r>
          </a:p>
          <a:p>
            <a:pPr lvl="1"/>
            <a:r>
              <a:rPr lang="en-US" dirty="0" smtClean="0"/>
              <a:t>Employee orientation</a:t>
            </a:r>
          </a:p>
          <a:p>
            <a:pPr lvl="1">
              <a:buNone/>
            </a:pPr>
            <a:r>
              <a:rPr lang="en-US" dirty="0" smtClean="0"/>
              <a:t>	The process by which new employees learn important organizational values and norms, establish working relationships, and learn how to function within their jobs.</a:t>
            </a:r>
          </a:p>
          <a:p>
            <a:pPr lvl="1"/>
            <a:r>
              <a:rPr lang="en-US" dirty="0" smtClean="0"/>
              <a:t>Skills &amp; technical training</a:t>
            </a:r>
          </a:p>
          <a:p>
            <a:pPr lvl="1">
              <a:buNone/>
            </a:pPr>
            <a:r>
              <a:rPr lang="en-US" dirty="0" smtClean="0"/>
              <a:t>	Programs aim to teach the new employee a particular skill or area of knowledge.</a:t>
            </a:r>
          </a:p>
          <a:p>
            <a:pPr lvl="1"/>
            <a:r>
              <a:rPr lang="en-US" dirty="0" smtClean="0"/>
              <a:t>Coaching</a:t>
            </a:r>
          </a:p>
          <a:p>
            <a:pPr lvl="1">
              <a:buNone/>
            </a:pPr>
            <a:r>
              <a:rPr lang="en-US" dirty="0" smtClean="0"/>
              <a:t>	In this process, individuals are encouraged to accept responsibility for their actions, to address any work-related problems, and to achieve and sustain superior levels of performance.</a:t>
            </a:r>
          </a:p>
          <a:p>
            <a:pPr lvl="1"/>
            <a:r>
              <a:rPr lang="en-US" dirty="0" smtClean="0"/>
              <a:t>Counseling</a:t>
            </a:r>
          </a:p>
          <a:p>
            <a:pPr lvl="1">
              <a:buNone/>
            </a:pPr>
            <a:r>
              <a:rPr lang="en-US" dirty="0" smtClean="0"/>
              <a:t>	Counseling techniques help employees deal with personal problems that may interfere with the achievement of organizational goals.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and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Development</a:t>
            </a:r>
          </a:p>
          <a:p>
            <a:pPr>
              <a:buNone/>
            </a:pPr>
            <a:r>
              <a:rPr lang="en-US" dirty="0" smtClean="0"/>
              <a:t>Preparing for future responsibilities, while increasing the capacity to perform at a current job</a:t>
            </a:r>
          </a:p>
          <a:p>
            <a:pPr lvl="1"/>
            <a:r>
              <a:rPr lang="en-US" dirty="0" smtClean="0"/>
              <a:t>Management training</a:t>
            </a:r>
          </a:p>
          <a:p>
            <a:pPr lvl="1"/>
            <a:r>
              <a:rPr lang="en-US" dirty="0" smtClean="0"/>
              <a:t>Supervisor development</a:t>
            </a:r>
          </a:p>
          <a:p>
            <a:pPr lvl="1"/>
            <a:r>
              <a:rPr lang="en-US" dirty="0" smtClean="0"/>
              <a:t>College and university courses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Organization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i="1" dirty="0" smtClean="0"/>
              <a:t>The process of improving an organization’s effectiveness and member’s well-being through planned interventions that apply behavioral science concepts.</a:t>
            </a:r>
          </a:p>
          <a:p>
            <a:pPr lvl="1"/>
            <a:r>
              <a:rPr lang="en-US" dirty="0" smtClean="0"/>
              <a:t>Focuses on both: </a:t>
            </a:r>
          </a:p>
          <a:p>
            <a:pPr lvl="2"/>
            <a:r>
              <a:rPr lang="en-US" dirty="0" smtClean="0"/>
              <a:t>Macro changes are intended to ultimately improve the effectiveness of the organization</a:t>
            </a:r>
          </a:p>
          <a:p>
            <a:pPr lvl="2"/>
            <a:r>
              <a:rPr lang="en-US" dirty="0" smtClean="0"/>
              <a:t>Micro changes are directed at individuals, small groups, and teams</a:t>
            </a:r>
          </a:p>
          <a:p>
            <a:pPr lvl="1"/>
            <a:r>
              <a:rPr lang="en-US" dirty="0" smtClean="0"/>
              <a:t>HRD plays the role of a change agent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i="1" dirty="0" smtClean="0"/>
              <a:t>Ongoing process by which individuals progress through series of changes until they achieve their personal level of maximum achievement.</a:t>
            </a:r>
          </a:p>
          <a:p>
            <a:pPr lvl="1"/>
            <a:r>
              <a:rPr lang="en-US" dirty="0" smtClean="0"/>
              <a:t>Career planning</a:t>
            </a:r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i="1" dirty="0" smtClean="0"/>
              <a:t>Involves activities performed by an individual, often with the assistance of counselors, to assess his/her skills and abilities to establish a realistic career plan.</a:t>
            </a:r>
          </a:p>
          <a:p>
            <a:pPr lvl="1"/>
            <a:r>
              <a:rPr lang="en-US" dirty="0" smtClean="0"/>
              <a:t>Career management</a:t>
            </a:r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i="1" dirty="0" smtClean="0"/>
              <a:t>Involves taking the necessary steps to achieve that plan, and generally focuses more on what the organization can do to foster employee career development.</a:t>
            </a:r>
            <a:endParaRPr lang="en-US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New Learning and Performance Wheel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1026" name="Picture 2" descr="C:\Users\Dr. Amjad Ali\Desktop\Untitled.pn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219200"/>
            <a:ext cx="7924800" cy="518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Strategic Management and HRD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i="1" dirty="0" smtClean="0"/>
              <a:t>Strategic management intends to provide a competitively superior fit with the external environment and enhance the long run performance of the organization.</a:t>
            </a:r>
          </a:p>
          <a:p>
            <a:endParaRPr lang="en-US" dirty="0" smtClean="0"/>
          </a:p>
          <a:p>
            <a:r>
              <a:rPr lang="en-US" dirty="0" smtClean="0"/>
              <a:t>HRD department should demonstrate its strategic capability through:</a:t>
            </a:r>
          </a:p>
          <a:p>
            <a:pPr lvl="1"/>
            <a:r>
              <a:rPr lang="en-US" dirty="0" smtClean="0"/>
              <a:t>Directly participating in organization’s strategic management process</a:t>
            </a:r>
          </a:p>
          <a:p>
            <a:pPr lvl="1"/>
            <a:r>
              <a:rPr lang="en-US" dirty="0" smtClean="0"/>
              <a:t>Providing education and training to line managers in the concepts and methods of strategic management and planning</a:t>
            </a:r>
          </a:p>
          <a:p>
            <a:pPr lvl="1"/>
            <a:r>
              <a:rPr lang="en-US" dirty="0" smtClean="0"/>
              <a:t>Providing training to all employees that is aligned with the goals and strategies of the organization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supervisor’s role in HRD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Implements HRD programs and procedures</a:t>
            </a:r>
          </a:p>
          <a:p>
            <a:pPr lvl="1"/>
            <a:r>
              <a:rPr lang="en-US" dirty="0" smtClean="0"/>
              <a:t>On-the-job training (OJT)</a:t>
            </a:r>
          </a:p>
          <a:p>
            <a:pPr lvl="1"/>
            <a:r>
              <a:rPr lang="en-US" dirty="0" smtClean="0"/>
              <a:t>Coaching/mentoring/counseling</a:t>
            </a:r>
          </a:p>
          <a:p>
            <a:pPr lvl="1"/>
            <a:r>
              <a:rPr lang="en-US" dirty="0" smtClean="0"/>
              <a:t>Career and employee development</a:t>
            </a:r>
          </a:p>
          <a:p>
            <a:pPr lvl="1"/>
            <a:r>
              <a:rPr lang="en-US" dirty="0" smtClean="0"/>
              <a:t>A “front-line participant” in HRD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Framework for the HRD Process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371600"/>
            <a:ext cx="6324600" cy="489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6002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Why HRD?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What is HRD?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Relationship between HRM and HRD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Functions of HRM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Functions of Human Resource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Training and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Organization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Career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The new learning and performance wheel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mtClean="0"/>
              <a:t>Strategic Management and HRD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Human Resource Development: Foundation, Framework and Application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Jon  M. Werner and Randy L. </a:t>
            </a:r>
            <a:r>
              <a:rPr lang="en-US" sz="2400" dirty="0" err="1" smtClean="0"/>
              <a:t>DeSimone</a:t>
            </a:r>
            <a:r>
              <a:rPr lang="en-US" sz="2400" dirty="0" smtClean="0"/>
              <a:t>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New Delhi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1554</TotalTime>
  <Words>394</Words>
  <Application>Microsoft Office PowerPoint</Application>
  <PresentationFormat>On-screen Show (4:3)</PresentationFormat>
  <Paragraphs>170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Advances in Human Resource Development and Management</vt:lpstr>
      <vt:lpstr>Recap of Lecture 17</vt:lpstr>
      <vt:lpstr>Learning Objectives: Lecture 18</vt:lpstr>
      <vt:lpstr>Slide 4</vt:lpstr>
      <vt:lpstr>Why Human Resource Development?</vt:lpstr>
      <vt:lpstr>Human Resource Development</vt:lpstr>
      <vt:lpstr>Learning </vt:lpstr>
      <vt:lpstr>Relationship between HRM and HRD</vt:lpstr>
      <vt:lpstr>Functions of HRM</vt:lpstr>
      <vt:lpstr>Functions of Human Resource Development</vt:lpstr>
      <vt:lpstr>Training and Development</vt:lpstr>
      <vt:lpstr>Training and Development</vt:lpstr>
      <vt:lpstr>Organization Development</vt:lpstr>
      <vt:lpstr>Career Development</vt:lpstr>
      <vt:lpstr>The New Learning and Performance Wheel</vt:lpstr>
      <vt:lpstr>Strategic Management and HRD</vt:lpstr>
      <vt:lpstr>The supervisor’s role in HRD</vt:lpstr>
      <vt:lpstr>A Framework for the HRD Process</vt:lpstr>
      <vt:lpstr>Summary of Lecture 18</vt:lpstr>
      <vt:lpstr>Reference books</vt:lpstr>
      <vt:lpstr>Slide 21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vcomsats</cp:lastModifiedBy>
  <cp:revision>134</cp:revision>
  <dcterms:created xsi:type="dcterms:W3CDTF">2013-05-29T05:42:39Z</dcterms:created>
  <dcterms:modified xsi:type="dcterms:W3CDTF">2013-06-15T14:04:44Z</dcterms:modified>
</cp:coreProperties>
</file>