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7" r:id="rId2"/>
    <p:sldId id="280" r:id="rId3"/>
    <p:sldId id="387" r:id="rId4"/>
    <p:sldId id="355" r:id="rId5"/>
    <p:sldId id="388" r:id="rId6"/>
    <p:sldId id="377" r:id="rId7"/>
    <p:sldId id="378" r:id="rId8"/>
    <p:sldId id="379" r:id="rId9"/>
    <p:sldId id="389" r:id="rId10"/>
    <p:sldId id="392" r:id="rId11"/>
    <p:sldId id="393" r:id="rId12"/>
    <p:sldId id="394" r:id="rId13"/>
    <p:sldId id="395" r:id="rId14"/>
    <p:sldId id="397" r:id="rId15"/>
    <p:sldId id="382" r:id="rId16"/>
    <p:sldId id="396" r:id="rId17"/>
    <p:sldId id="398" r:id="rId18"/>
    <p:sldId id="399" r:id="rId19"/>
    <p:sldId id="384" r:id="rId20"/>
    <p:sldId id="385" r:id="rId21"/>
    <p:sldId id="400" r:id="rId22"/>
    <p:sldId id="386" r:id="rId23"/>
    <p:sldId id="321" r:id="rId24"/>
    <p:sldId id="354" r:id="rId25"/>
    <p:sldId id="27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4" d="100"/>
          <a:sy n="64" d="100"/>
        </p:scale>
        <p:origin x="-859"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3E21A-A6C7-497E-8E19-3CC53FB9844C}" type="datetimeFigureOut">
              <a:rPr lang="en-US" smtClean="0"/>
              <a:pPr/>
              <a:t>6/15/2013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6C6E8-7738-48C7-BF20-C74081DF1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293E343-9619-4D1E-A9DB-C1F7FF07B332}" type="slidenum">
              <a:rPr lang="en-US"/>
              <a:pPr/>
              <a:t>3</a:t>
            </a:fld>
            <a:endParaRPr lang="en-US"/>
          </a:p>
        </p:txBody>
      </p:sp>
      <p:sp>
        <p:nvSpPr>
          <p:cNvPr id="245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914400" y="4343400"/>
            <a:ext cx="5029200" cy="4208463"/>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76C6E8-7738-48C7-BF20-C74081DF1203}"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 name="Slide Number Placeholder 3"/>
          <p:cNvSpPr>
            <a:spLocks noGrp="1"/>
          </p:cNvSpPr>
          <p:nvPr>
            <p:ph type="sldNum" sz="quarter" idx="5"/>
          </p:nvPr>
        </p:nvSpPr>
        <p:spPr/>
        <p:txBody>
          <a:bodyPr/>
          <a:lstStyle/>
          <a:p>
            <a:fld id="{6402F2E1-EE5E-4E53-A66B-F9FF112F307C}" type="slidenum">
              <a:rPr lang="en-US"/>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9400C4-9F39-420D-99A4-9E026C5118AD}" type="datetime1">
              <a:rPr lang="en-US" smtClean="0"/>
              <a:pPr/>
              <a:t>6/15/2013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735A32-8E37-401D-A197-058E871DC268}" type="datetime1">
              <a:rPr lang="en-US" smtClean="0"/>
              <a:pPr/>
              <a:t>6/15/2013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CA9818-99B9-4AFC-AA89-663EB73451FA}" type="datetime1">
              <a:rPr lang="en-US" smtClean="0"/>
              <a:pPr/>
              <a:t>6/15/2013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92A2DE-2CC1-4C7A-8D23-2BE28FCCA94D}" type="datetime1">
              <a:rPr lang="en-US" smtClean="0"/>
              <a:pPr/>
              <a:t>6/15/2013</a:t>
            </a:fld>
            <a:endParaRPr lang="en-US"/>
          </a:p>
        </p:txBody>
      </p:sp>
      <p:sp>
        <p:nvSpPr>
          <p:cNvPr id="6" name="Footer Placeholder 5"/>
          <p:cNvSpPr>
            <a:spLocks noGrp="1"/>
          </p:cNvSpPr>
          <p:nvPr>
            <p:ph type="ftr" sz="quarter" idx="11"/>
          </p:nvPr>
        </p:nvSpPr>
        <p:spPr/>
        <p:txBody>
          <a:bodyPr/>
          <a:lstStyle/>
          <a:p>
            <a:r>
              <a:rPr lang="en-US" smtClean="0"/>
              <a:t>Lecture 17</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033124-CEE7-4619-96BF-36799E03A37A}" type="datetime1">
              <a:rPr lang="en-US" smtClean="0"/>
              <a:pPr/>
              <a:t>6/15/2013</a:t>
            </a:fld>
            <a:endParaRPr lang="en-US"/>
          </a:p>
        </p:txBody>
      </p:sp>
      <p:sp>
        <p:nvSpPr>
          <p:cNvPr id="8" name="Footer Placeholder 7"/>
          <p:cNvSpPr>
            <a:spLocks noGrp="1"/>
          </p:cNvSpPr>
          <p:nvPr>
            <p:ph type="ftr" sz="quarter" idx="11"/>
          </p:nvPr>
        </p:nvSpPr>
        <p:spPr/>
        <p:txBody>
          <a:bodyPr/>
          <a:lstStyle/>
          <a:p>
            <a:r>
              <a:rPr lang="en-US" smtClean="0"/>
              <a:t>Lecture 17</a:t>
            </a:r>
            <a:endParaRPr lang="en-US"/>
          </a:p>
        </p:txBody>
      </p:sp>
      <p:sp>
        <p:nvSpPr>
          <p:cNvPr id="9" name="Slide Number Placeholder 8"/>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960D35-89EB-4982-9934-F44F4625B180}" type="datetime1">
              <a:rPr lang="en-US" smtClean="0"/>
              <a:pPr/>
              <a:t>6/15/2013</a:t>
            </a:fld>
            <a:endParaRPr lang="en-US"/>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1FB23A-B356-435E-8A7E-F54A5D443A74}" type="datetime1">
              <a:rPr lang="en-US" smtClean="0"/>
              <a:pPr/>
              <a:t>6/15/2013</a:t>
            </a:fld>
            <a:endParaRPr lang="en-US"/>
          </a:p>
        </p:txBody>
      </p:sp>
      <p:sp>
        <p:nvSpPr>
          <p:cNvPr id="3" name="Footer Placeholder 2"/>
          <p:cNvSpPr>
            <a:spLocks noGrp="1"/>
          </p:cNvSpPr>
          <p:nvPr>
            <p:ph type="ftr" sz="quarter" idx="11"/>
          </p:nvPr>
        </p:nvSpPr>
        <p:spPr/>
        <p:txBody>
          <a:bodyPr/>
          <a:lstStyle/>
          <a:p>
            <a:r>
              <a:rPr lang="en-US" smtClean="0"/>
              <a:t>Lecture 17</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64E857-9F73-4558-899B-90731B89DC4D}" type="datetime1">
              <a:rPr lang="en-US" smtClean="0"/>
              <a:pPr/>
              <a:t>6/15/2013</a:t>
            </a:fld>
            <a:endParaRPr lang="en-US"/>
          </a:p>
        </p:txBody>
      </p:sp>
      <p:sp>
        <p:nvSpPr>
          <p:cNvPr id="6" name="Footer Placeholder 5"/>
          <p:cNvSpPr>
            <a:spLocks noGrp="1"/>
          </p:cNvSpPr>
          <p:nvPr>
            <p:ph type="ftr" sz="quarter" idx="11"/>
          </p:nvPr>
        </p:nvSpPr>
        <p:spPr/>
        <p:txBody>
          <a:bodyPr/>
          <a:lstStyle/>
          <a:p>
            <a:r>
              <a:rPr lang="en-US" smtClean="0"/>
              <a:t>Lecture 17</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29CE1D-60B9-4CF7-984B-F8F7C9110A4E}" type="datetime1">
              <a:rPr lang="en-US" smtClean="0"/>
              <a:pPr/>
              <a:t>6/15/2013</a:t>
            </a:fld>
            <a:endParaRPr lang="en-US"/>
          </a:p>
        </p:txBody>
      </p:sp>
      <p:sp>
        <p:nvSpPr>
          <p:cNvPr id="6" name="Footer Placeholder 5"/>
          <p:cNvSpPr>
            <a:spLocks noGrp="1"/>
          </p:cNvSpPr>
          <p:nvPr>
            <p:ph type="ftr" sz="quarter" idx="11"/>
          </p:nvPr>
        </p:nvSpPr>
        <p:spPr/>
        <p:txBody>
          <a:bodyPr/>
          <a:lstStyle/>
          <a:p>
            <a:r>
              <a:rPr lang="en-US" smtClean="0"/>
              <a:t>Lecture 17</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F7EEC6-851B-4436-86E4-1C8C4AB76917}" type="datetime1">
              <a:rPr lang="en-US" smtClean="0"/>
              <a:pPr/>
              <a:t>6/15/2013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E8C63-FA5D-47D6-9785-5A68D392D196}" type="datetime1">
              <a:rPr lang="en-US" smtClean="0"/>
              <a:pPr/>
              <a:t>6/15/2013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0B991-C97F-4A9A-8BBB-9634D52C4A52}" type="datetime1">
              <a:rPr lang="en-US" smtClean="0"/>
              <a:pPr/>
              <a:t>6/15/2013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Lecture 17</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C123B-E5F6-47BA-94D0-27662FC748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Advances in Human Resource Development and Management</a:t>
            </a:r>
            <a:endParaRPr lang="en-US" dirty="0"/>
          </a:p>
        </p:txBody>
      </p:sp>
      <p:sp>
        <p:nvSpPr>
          <p:cNvPr id="3" name="Subtitle 2"/>
          <p:cNvSpPr>
            <a:spLocks noGrp="1"/>
          </p:cNvSpPr>
          <p:nvPr>
            <p:ph type="subTitle" idx="1"/>
          </p:nvPr>
        </p:nvSpPr>
        <p:spPr/>
        <p:txBody>
          <a:bodyPr/>
          <a:lstStyle/>
          <a:p>
            <a:r>
              <a:rPr lang="en-US" dirty="0" smtClean="0"/>
              <a:t>Course code: MGT 712</a:t>
            </a:r>
          </a:p>
          <a:p>
            <a:r>
              <a:rPr lang="en-US" dirty="0" smtClean="0"/>
              <a:t>Lecture 17</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16</a:t>
            </a:r>
            <a:endParaRPr lang="en-US" dirty="0"/>
          </a:p>
        </p:txBody>
      </p:sp>
      <p:sp>
        <p:nvSpPr>
          <p:cNvPr id="3" name="Content Placeholder 2"/>
          <p:cNvSpPr>
            <a:spLocks noGrp="1"/>
          </p:cNvSpPr>
          <p:nvPr>
            <p:ph idx="1"/>
          </p:nvPr>
        </p:nvSpPr>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Why Health, Safety, and Security?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Defining Health, Safety, and Security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Safety Management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Health</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Security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Workplace Violence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Security Management</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Learning Objectives: Lecture 17</a:t>
            </a:r>
            <a:endParaRPr lang="en-US" dirty="0"/>
          </a:p>
        </p:txBody>
      </p:sp>
      <p:sp>
        <p:nvSpPr>
          <p:cNvPr id="4098" name="Rectangle 2"/>
          <p:cNvSpPr>
            <a:spLocks noGrp="1" noChangeArrowheads="1"/>
          </p:cNvSpPr>
          <p:nvPr>
            <p:ph idx="1"/>
          </p:nvPr>
        </p:nvSpPr>
        <p:spPr>
          <a:noFill/>
          <a:ln>
            <a:noFill/>
          </a:ln>
        </p:spPr>
        <p:txBody>
          <a:bodyPr anchor="t" anchorCtr="0">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Rights and Responsibilities Issues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Legislation in Pakistan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HR Policies, Procedures, and Rules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Employee Handbooks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Communicating HR Information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Employee Discipline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Approaches to Discipline</a:t>
            </a:r>
          </a:p>
        </p:txBody>
      </p:sp>
      <p:sp>
        <p:nvSpPr>
          <p:cNvPr id="5" name="Slide Number Placeholder 4"/>
          <p:cNvSpPr>
            <a:spLocks noGrp="1"/>
          </p:cNvSpPr>
          <p:nvPr>
            <p:ph type="sldNum" sz="quarter" idx="12"/>
          </p:nvPr>
        </p:nvSpPr>
        <p:spPr/>
        <p:txBody>
          <a:bodyPr/>
          <a:lstStyle/>
          <a:p>
            <a:fld id="{5EE861DC-8DC2-4A35-B545-EDD8030E0D51}" type="slidenum">
              <a:rPr lang="en-US" smtClean="0">
                <a:cs typeface="Arial" charset="0"/>
              </a:rPr>
              <a:pPr/>
              <a:t>3</a:t>
            </a:fld>
            <a:endParaRPr lang="en-US" dirty="0">
              <a:cs typeface="Arial" charset="0"/>
            </a:endParaRPr>
          </a:p>
        </p:txBody>
      </p:sp>
      <p:sp>
        <p:nvSpPr>
          <p:cNvPr id="7" name="Footer Placeholder 6"/>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66310C5E-E18B-412E-A7D8-20C50A60FB44}" type="slidenum">
              <a:rPr lang="en-US" smtClean="0"/>
              <a:pPr/>
              <a:t>4</a:t>
            </a:fld>
            <a:endParaRPr lang="en-US" dirty="0"/>
          </a:p>
        </p:txBody>
      </p:sp>
      <p:sp>
        <p:nvSpPr>
          <p:cNvPr id="350210" name="AutoShape 2"/>
          <p:cNvSpPr>
            <a:spLocks noGrp="1" noChangeArrowheads="1"/>
          </p:cNvSpPr>
          <p:nvPr>
            <p:ph type="title"/>
          </p:nvPr>
        </p:nvSpPr>
        <p:spPr>
          <a:ln/>
        </p:spPr>
        <p:txBody>
          <a:bodyPr/>
          <a:lstStyle/>
          <a:p>
            <a:r>
              <a:rPr lang="en-US" dirty="0"/>
              <a:t>Rights and Responsibilities Issues</a:t>
            </a:r>
          </a:p>
        </p:txBody>
      </p:sp>
      <p:sp>
        <p:nvSpPr>
          <p:cNvPr id="350211" name="Rectangle 3"/>
          <p:cNvSpPr>
            <a:spLocks noGrp="1" noChangeArrowheads="1"/>
          </p:cNvSpPr>
          <p:nvPr>
            <p:ph type="body" idx="1"/>
          </p:nvPr>
        </p:nvSpPr>
        <p:spPr/>
        <p:txBody>
          <a:bodyPr>
            <a:normAutofit fontScale="70000" lnSpcReduction="20000"/>
          </a:bodyPr>
          <a:lstStyle/>
          <a:p>
            <a:r>
              <a:rPr lang="en-US" dirty="0"/>
              <a:t>Rights</a:t>
            </a:r>
          </a:p>
          <a:p>
            <a:pPr lvl="1">
              <a:buNone/>
            </a:pPr>
            <a:r>
              <a:rPr lang="en-US" dirty="0" smtClean="0"/>
              <a:t>Belong to </a:t>
            </a:r>
            <a:r>
              <a:rPr lang="en-US" dirty="0"/>
              <a:t>a person by law, nature, or tradition</a:t>
            </a:r>
            <a:r>
              <a:rPr lang="en-US" dirty="0" smtClean="0"/>
              <a:t>.</a:t>
            </a:r>
          </a:p>
          <a:p>
            <a:pPr lvl="1"/>
            <a:r>
              <a:rPr lang="en-US" dirty="0" smtClean="0"/>
              <a:t>Legal rights may or may not correspond to moral rights.</a:t>
            </a:r>
            <a:endParaRPr lang="en-US" dirty="0"/>
          </a:p>
          <a:p>
            <a:r>
              <a:rPr lang="en-US" dirty="0"/>
              <a:t>Responsibilities</a:t>
            </a:r>
          </a:p>
          <a:p>
            <a:pPr lvl="1">
              <a:buNone/>
            </a:pPr>
            <a:r>
              <a:rPr lang="en-US" dirty="0"/>
              <a:t>Obligations to be accountable for actions</a:t>
            </a:r>
            <a:r>
              <a:rPr lang="en-US" dirty="0" smtClean="0"/>
              <a:t>.</a:t>
            </a:r>
          </a:p>
          <a:p>
            <a:pPr lvl="1">
              <a:buNone/>
            </a:pPr>
            <a:r>
              <a:rPr lang="en-US" dirty="0" smtClean="0"/>
              <a:t>Employment is a reciprocal relationship – both sides have rights and responsibilities.</a:t>
            </a:r>
          </a:p>
          <a:p>
            <a:pPr lvl="1">
              <a:buNone/>
            </a:pPr>
            <a:r>
              <a:rPr lang="en-US" dirty="0" smtClean="0"/>
              <a:t>If an employee has the right to a safe working condition, then employer must have an obligation to provide a safe workplace</a:t>
            </a:r>
          </a:p>
          <a:p>
            <a:pPr lvl="1">
              <a:buNone/>
            </a:pPr>
            <a:r>
              <a:rPr lang="en-US" dirty="0" smtClean="0"/>
              <a:t>If the employer has the right to expect uninterrupted high- quality work from employees, then the worker has the responsibility to be on the job and meet performance standards.</a:t>
            </a:r>
            <a:endParaRPr lang="en-US" dirty="0"/>
          </a:p>
          <a:p>
            <a:r>
              <a:rPr lang="en-US" dirty="0"/>
              <a:t>Statutory Rights</a:t>
            </a:r>
          </a:p>
          <a:p>
            <a:pPr lvl="1">
              <a:buNone/>
            </a:pPr>
            <a:r>
              <a:rPr lang="en-US" dirty="0"/>
              <a:t>Rights based on specific laws and statutes passed by federal, </a:t>
            </a:r>
            <a:r>
              <a:rPr lang="en-US" dirty="0" smtClean="0"/>
              <a:t>provincial, </a:t>
            </a:r>
            <a:r>
              <a:rPr lang="en-US" dirty="0"/>
              <a:t>and local governments.</a:t>
            </a:r>
          </a:p>
        </p:txBody>
      </p:sp>
      <p:sp>
        <p:nvSpPr>
          <p:cNvPr id="6" name="Footer Placeholder 5"/>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Legislation in Pakistan</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dirty="0" smtClean="0"/>
              <a:t>Industrial and Commercial Employment Ordinance 1968</a:t>
            </a:r>
          </a:p>
          <a:p>
            <a:pPr lvl="1"/>
            <a:r>
              <a:rPr lang="en-US" dirty="0" smtClean="0"/>
              <a:t>The workmen should be provided the contract in writing, showing the terms and conditions of his service, at the time of hiring, promotion and transfer.</a:t>
            </a:r>
          </a:p>
          <a:p>
            <a:pPr lvl="1"/>
            <a:r>
              <a:rPr lang="en-US" dirty="0" smtClean="0"/>
              <a:t>The wage rates paid to different categories of workers/work should be posted on the notice boards.</a:t>
            </a:r>
          </a:p>
          <a:p>
            <a:pPr>
              <a:buNone/>
            </a:pPr>
            <a:r>
              <a:rPr lang="en-US" dirty="0" smtClean="0"/>
              <a:t>Articles 25 and 27 of the Constitution</a:t>
            </a:r>
          </a:p>
          <a:p>
            <a:pPr lvl="1"/>
            <a:r>
              <a:rPr lang="en-US" dirty="0" smtClean="0"/>
              <a:t>Prohibit discrimination on the basis of race, religion, caste, sex, residence or place of birth.</a:t>
            </a:r>
          </a:p>
          <a:p>
            <a:pPr>
              <a:buNone/>
            </a:pPr>
            <a:r>
              <a:rPr lang="en-US" dirty="0" smtClean="0"/>
              <a:t>Article 37(e) of the Constitution</a:t>
            </a:r>
          </a:p>
          <a:p>
            <a:pPr lvl="1"/>
            <a:r>
              <a:rPr lang="en-US" dirty="0" smtClean="0"/>
              <a:t>The state shall make provision for securing just and humane conditions of work, ensuring that children and women are not employed in vocations unsuited to their age or sex, and for maternity benefits for women in employment.</a:t>
            </a:r>
          </a:p>
          <a:p>
            <a:pPr>
              <a:buNone/>
            </a:pPr>
            <a:r>
              <a:rPr lang="en-US" dirty="0" smtClean="0"/>
              <a:t>Article 38 of the Constitution</a:t>
            </a:r>
          </a:p>
          <a:p>
            <a:pPr lvl="1"/>
            <a:r>
              <a:rPr lang="en-US" dirty="0" smtClean="0"/>
              <a:t>The state shall secure the well-being of the people, irrespective of sex, caste, creed or race, by ensuring equitable adjustment of rights between employers and employees.</a:t>
            </a:r>
          </a:p>
          <a:p>
            <a:pPr lvl="1"/>
            <a:endParaRPr lang="en-US" dirty="0" smtClean="0"/>
          </a:p>
          <a:p>
            <a:pPr lvl="1"/>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8A2DA21A-3424-486F-8A0D-619D85A3C3B1}" type="slidenum">
              <a:rPr lang="en-US" smtClean="0"/>
              <a:pPr/>
              <a:t>6</a:t>
            </a:fld>
            <a:endParaRPr lang="en-US" dirty="0"/>
          </a:p>
        </p:txBody>
      </p:sp>
      <p:sp>
        <p:nvSpPr>
          <p:cNvPr id="367618" name="AutoShape 2"/>
          <p:cNvSpPr>
            <a:spLocks noGrp="1" noChangeArrowheads="1"/>
          </p:cNvSpPr>
          <p:nvPr>
            <p:ph type="title"/>
          </p:nvPr>
        </p:nvSpPr>
        <p:spPr>
          <a:ln/>
        </p:spPr>
        <p:txBody>
          <a:bodyPr/>
          <a:lstStyle/>
          <a:p>
            <a:r>
              <a:rPr lang="en-US" dirty="0"/>
              <a:t>HR Policies, Procedures, and Rules</a:t>
            </a:r>
          </a:p>
        </p:txBody>
      </p:sp>
      <p:sp>
        <p:nvSpPr>
          <p:cNvPr id="367619" name="Rectangle 3"/>
          <p:cNvSpPr>
            <a:spLocks noGrp="1" noChangeArrowheads="1"/>
          </p:cNvSpPr>
          <p:nvPr>
            <p:ph type="body" idx="1"/>
          </p:nvPr>
        </p:nvSpPr>
        <p:spPr/>
        <p:txBody>
          <a:bodyPr>
            <a:normAutofit fontScale="62500" lnSpcReduction="20000"/>
          </a:bodyPr>
          <a:lstStyle/>
          <a:p>
            <a:r>
              <a:rPr lang="en-US" dirty="0"/>
              <a:t>Policies</a:t>
            </a:r>
          </a:p>
          <a:p>
            <a:pPr lvl="1">
              <a:buNone/>
            </a:pPr>
            <a:r>
              <a:rPr lang="en-US" dirty="0"/>
              <a:t>General guidelines that focus organizational actions.</a:t>
            </a:r>
          </a:p>
          <a:p>
            <a:pPr lvl="1"/>
            <a:r>
              <a:rPr lang="en-US" dirty="0"/>
              <a:t>“Why we do it</a:t>
            </a:r>
            <a:r>
              <a:rPr lang="en-US" dirty="0" smtClean="0"/>
              <a:t>”</a:t>
            </a:r>
          </a:p>
          <a:p>
            <a:pPr lvl="1"/>
            <a:r>
              <a:rPr lang="en-US" dirty="0" smtClean="0"/>
              <a:t>Are general in nature</a:t>
            </a:r>
          </a:p>
          <a:p>
            <a:pPr lvl="1"/>
            <a:r>
              <a:rPr lang="en-US" dirty="0" smtClean="0"/>
              <a:t>Be viewed regularly</a:t>
            </a:r>
            <a:endParaRPr lang="en-US" dirty="0"/>
          </a:p>
          <a:p>
            <a:r>
              <a:rPr lang="en-US" dirty="0"/>
              <a:t>Procedures</a:t>
            </a:r>
          </a:p>
          <a:p>
            <a:pPr lvl="1">
              <a:buNone/>
            </a:pPr>
            <a:r>
              <a:rPr lang="en-US" dirty="0" smtClean="0"/>
              <a:t>Provide for customary </a:t>
            </a:r>
            <a:r>
              <a:rPr lang="en-US" dirty="0"/>
              <a:t>methods of handling activities</a:t>
            </a:r>
          </a:p>
          <a:p>
            <a:pPr lvl="1"/>
            <a:r>
              <a:rPr lang="en-US" dirty="0"/>
              <a:t>“How we do it</a:t>
            </a:r>
            <a:r>
              <a:rPr lang="en-US" dirty="0" smtClean="0"/>
              <a:t>”</a:t>
            </a:r>
          </a:p>
          <a:p>
            <a:pPr lvl="1"/>
            <a:r>
              <a:rPr lang="en-US" dirty="0" smtClean="0"/>
              <a:t>Specific to the situation</a:t>
            </a:r>
            <a:endParaRPr lang="en-US" dirty="0"/>
          </a:p>
          <a:p>
            <a:r>
              <a:rPr lang="en-US" dirty="0"/>
              <a:t>Rules</a:t>
            </a:r>
          </a:p>
          <a:p>
            <a:pPr lvl="1">
              <a:buNone/>
            </a:pPr>
            <a:r>
              <a:rPr lang="en-US" dirty="0"/>
              <a:t>Specific guidelines that regulate and restrict the behavior of individuals.</a:t>
            </a:r>
          </a:p>
          <a:p>
            <a:pPr lvl="1"/>
            <a:r>
              <a:rPr lang="en-US" dirty="0"/>
              <a:t>“The limits on what we do</a:t>
            </a:r>
            <a:r>
              <a:rPr lang="en-US" dirty="0" smtClean="0"/>
              <a:t>”</a:t>
            </a:r>
          </a:p>
          <a:p>
            <a:pPr lvl="1"/>
            <a:r>
              <a:rPr lang="en-US" dirty="0" smtClean="0"/>
              <a:t>Similar to procedures as they guide action and typically allow no discretion in their application</a:t>
            </a:r>
          </a:p>
          <a:p>
            <a:pPr lvl="1"/>
            <a:r>
              <a:rPr lang="en-US" dirty="0" smtClean="0"/>
              <a:t>Rules reflect a management decision that action be taken – or not taken in a given situation</a:t>
            </a:r>
            <a:endParaRPr lang="en-US" dirty="0"/>
          </a:p>
        </p:txBody>
      </p:sp>
      <p:sp>
        <p:nvSpPr>
          <p:cNvPr id="6" name="Footer Placeholder 5"/>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fld id="{39A90ADD-43F0-407D-A5EE-252D3C7273EF}" type="slidenum">
              <a:rPr lang="en-US" smtClean="0"/>
              <a:pPr/>
              <a:t>7</a:t>
            </a:fld>
            <a:endParaRPr lang="en-US" dirty="0"/>
          </a:p>
        </p:txBody>
      </p:sp>
      <p:sp>
        <p:nvSpPr>
          <p:cNvPr id="345090" name="AutoShape 2"/>
          <p:cNvSpPr>
            <a:spLocks noGrp="1" noChangeArrowheads="1"/>
          </p:cNvSpPr>
          <p:nvPr>
            <p:ph type="title"/>
          </p:nvPr>
        </p:nvSpPr>
        <p:spPr>
          <a:xfrm>
            <a:off x="533400" y="381000"/>
            <a:ext cx="8077200" cy="838200"/>
          </a:xfrm>
          <a:ln/>
        </p:spPr>
        <p:txBody>
          <a:bodyPr/>
          <a:lstStyle/>
          <a:p>
            <a:r>
              <a:rPr lang="en-US" sz="2400" dirty="0"/>
              <a:t>Typical Division of HR Responsibilities:</a:t>
            </a:r>
            <a:br>
              <a:rPr lang="en-US" sz="2400" dirty="0"/>
            </a:br>
            <a:r>
              <a:rPr lang="en-US" sz="2400" dirty="0"/>
              <a:t>Policies and Rules</a:t>
            </a:r>
          </a:p>
        </p:txBody>
      </p:sp>
      <p:pic>
        <p:nvPicPr>
          <p:cNvPr id="345094" name="Picture 6" descr="C:\My Documents\PowerPoint Files\Books\South-Western\HRM10e\HRM10e GIFS\16-10.gif"/>
          <p:cNvPicPr>
            <a:picLocks noChangeAspect="1" noChangeArrowheads="1"/>
          </p:cNvPicPr>
          <p:nvPr/>
        </p:nvPicPr>
        <p:blipFill>
          <a:blip r:embed="rId3" cstate="print"/>
          <a:srcRect/>
          <a:stretch>
            <a:fillRect/>
          </a:stretch>
        </p:blipFill>
        <p:spPr bwMode="auto">
          <a:xfrm>
            <a:off x="381000" y="1820863"/>
            <a:ext cx="8291705" cy="3817937"/>
          </a:xfrm>
          <a:prstGeom prst="rect">
            <a:avLst/>
          </a:prstGeom>
          <a:noFill/>
          <a:ln w="38100">
            <a:solidFill>
              <a:srgbClr val="CC6600"/>
            </a:solidFill>
            <a:miter lim="800000"/>
            <a:headEnd/>
            <a:tailEnd/>
          </a:ln>
        </p:spPr>
      </p:pic>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192FC6F2-0FB1-44AE-8795-49949AB60458}" type="slidenum">
              <a:rPr lang="en-US" smtClean="0"/>
              <a:pPr/>
              <a:t>8</a:t>
            </a:fld>
            <a:endParaRPr lang="en-US" dirty="0"/>
          </a:p>
        </p:txBody>
      </p:sp>
      <p:sp>
        <p:nvSpPr>
          <p:cNvPr id="368642" name="AutoShape 2"/>
          <p:cNvSpPr>
            <a:spLocks noGrp="1" noChangeArrowheads="1"/>
          </p:cNvSpPr>
          <p:nvPr>
            <p:ph type="title"/>
          </p:nvPr>
        </p:nvSpPr>
        <p:spPr>
          <a:ln/>
        </p:spPr>
        <p:txBody>
          <a:bodyPr/>
          <a:lstStyle/>
          <a:p>
            <a:r>
              <a:rPr lang="en-US" dirty="0"/>
              <a:t>Employee Handbooks</a:t>
            </a:r>
          </a:p>
        </p:txBody>
      </p:sp>
      <p:sp>
        <p:nvSpPr>
          <p:cNvPr id="368643" name="Rectangle 3"/>
          <p:cNvSpPr>
            <a:spLocks noGrp="1" noChangeArrowheads="1"/>
          </p:cNvSpPr>
          <p:nvPr>
            <p:ph type="body" idx="1"/>
          </p:nvPr>
        </p:nvSpPr>
        <p:spPr/>
        <p:txBody>
          <a:bodyPr>
            <a:normAutofit fontScale="85000" lnSpcReduction="20000"/>
          </a:bodyPr>
          <a:lstStyle/>
          <a:p>
            <a:pPr>
              <a:buNone/>
            </a:pPr>
            <a:r>
              <a:rPr lang="en-US" dirty="0" smtClean="0"/>
              <a:t>Any conflict between the two entities be resolved so that employees receive appropriate treatment.</a:t>
            </a:r>
          </a:p>
          <a:p>
            <a:pPr>
              <a:buNone/>
            </a:pPr>
            <a:r>
              <a:rPr lang="en-US" dirty="0" smtClean="0"/>
              <a:t>Well designed HR policies should be:</a:t>
            </a:r>
          </a:p>
          <a:p>
            <a:pPr lvl="1"/>
            <a:r>
              <a:rPr lang="en-US" dirty="0" smtClean="0"/>
              <a:t>Consistent, necessary, applicable, understandable, reasonable, distributed, and clearly communicated</a:t>
            </a:r>
          </a:p>
          <a:p>
            <a:pPr>
              <a:buNone/>
            </a:pPr>
            <a:r>
              <a:rPr lang="en-US" dirty="0" smtClean="0"/>
              <a:t>Employee Handbooks</a:t>
            </a:r>
          </a:p>
          <a:p>
            <a:pPr lvl="1"/>
            <a:r>
              <a:rPr lang="en-US" dirty="0" smtClean="0"/>
              <a:t>Give employees a reference source for company policies and rules</a:t>
            </a:r>
          </a:p>
          <a:p>
            <a:pPr lvl="1"/>
            <a:r>
              <a:rPr lang="en-US" dirty="0" smtClean="0"/>
              <a:t>Can be a positive tool for effective management of human resources</a:t>
            </a:r>
          </a:p>
          <a:p>
            <a:pPr lvl="1"/>
            <a:r>
              <a:rPr lang="en-US" dirty="0" smtClean="0"/>
              <a:t>Can be prepared very easily  by using available computer software</a:t>
            </a:r>
          </a:p>
        </p:txBody>
      </p:sp>
      <p:sp>
        <p:nvSpPr>
          <p:cNvPr id="6" name="Footer Placeholder 5"/>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Handbooks</a:t>
            </a:r>
            <a:endParaRPr lang="en-US" dirty="0"/>
          </a:p>
        </p:txBody>
      </p:sp>
      <p:sp>
        <p:nvSpPr>
          <p:cNvPr id="3" name="Content Placeholder 2"/>
          <p:cNvSpPr>
            <a:spLocks noGrp="1"/>
          </p:cNvSpPr>
          <p:nvPr>
            <p:ph idx="1"/>
          </p:nvPr>
        </p:nvSpPr>
        <p:spPr/>
        <p:txBody>
          <a:bodyPr>
            <a:normAutofit fontScale="77500" lnSpcReduction="20000"/>
          </a:bodyPr>
          <a:lstStyle/>
          <a:p>
            <a:pPr lvl="1"/>
            <a:r>
              <a:rPr lang="en-US" dirty="0" smtClean="0"/>
              <a:t>First, develop sound HR policies and employee handbooks to communicate them and then:</a:t>
            </a:r>
          </a:p>
          <a:p>
            <a:pPr lvl="1"/>
            <a:r>
              <a:rPr lang="en-US" dirty="0" smtClean="0"/>
              <a:t>Legal Review of Language</a:t>
            </a:r>
          </a:p>
          <a:p>
            <a:pPr lvl="2"/>
            <a:r>
              <a:rPr lang="en-US" dirty="0" smtClean="0"/>
              <a:t>Eliminate controversial phrases in wording</a:t>
            </a:r>
          </a:p>
          <a:p>
            <a:pPr lvl="2"/>
            <a:r>
              <a:rPr lang="en-US" dirty="0" smtClean="0"/>
              <a:t>Use disclaimers and show them prominently in the handbook</a:t>
            </a:r>
          </a:p>
          <a:p>
            <a:pPr lvl="2"/>
            <a:r>
              <a:rPr lang="en-US" dirty="0" smtClean="0"/>
              <a:t>Disclaimers should not be overused</a:t>
            </a:r>
          </a:p>
          <a:p>
            <a:pPr lvl="2"/>
            <a:r>
              <a:rPr lang="en-US" dirty="0" smtClean="0"/>
              <a:t>Keep handbook contents current</a:t>
            </a:r>
          </a:p>
          <a:p>
            <a:pPr lvl="1"/>
            <a:r>
              <a:rPr lang="en-US" dirty="0" smtClean="0"/>
              <a:t>Readability</a:t>
            </a:r>
          </a:p>
          <a:p>
            <a:pPr lvl="2"/>
            <a:r>
              <a:rPr lang="en-US" dirty="0" smtClean="0"/>
              <a:t>Adjust reading level of handbook for intended audience of employees</a:t>
            </a:r>
          </a:p>
          <a:p>
            <a:pPr lvl="2"/>
            <a:r>
              <a:rPr lang="en-US" dirty="0" smtClean="0"/>
              <a:t>Test the readability of the handbook on a sample of employees before it is published</a:t>
            </a:r>
          </a:p>
          <a:p>
            <a:pPr lvl="1"/>
            <a:r>
              <a:rPr lang="en-US" dirty="0" smtClean="0"/>
              <a:t>Use</a:t>
            </a:r>
          </a:p>
          <a:p>
            <a:pPr lvl="2"/>
            <a:r>
              <a:rPr lang="en-US" dirty="0" smtClean="0"/>
              <a:t>Communicate and discuss handbook</a:t>
            </a:r>
          </a:p>
          <a:p>
            <a:pPr lvl="2"/>
            <a:r>
              <a:rPr lang="en-US" dirty="0" smtClean="0"/>
              <a:t>Distribute employee handbook electronically</a:t>
            </a:r>
          </a:p>
          <a:p>
            <a:pPr lvl="2"/>
            <a:r>
              <a:rPr lang="en-US" dirty="0" smtClean="0"/>
              <a:t>Notify all employees of changes in the handbook</a:t>
            </a:r>
          </a:p>
          <a:p>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HR Information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It focuses on receipts and dissemination of HR data and information throughout the organization</a:t>
            </a:r>
          </a:p>
          <a:p>
            <a:pPr lvl="1"/>
            <a:r>
              <a:rPr lang="en-US" dirty="0" smtClean="0"/>
              <a:t>Downward communication</a:t>
            </a:r>
          </a:p>
          <a:p>
            <a:pPr lvl="2">
              <a:buNone/>
            </a:pPr>
            <a:r>
              <a:rPr lang="en-US" dirty="0" smtClean="0"/>
              <a:t>Informing employees about what is and will be happening in the organization</a:t>
            </a:r>
          </a:p>
          <a:p>
            <a:pPr lvl="2">
              <a:buNone/>
            </a:pPr>
            <a:r>
              <a:rPr lang="en-US" dirty="0" smtClean="0"/>
              <a:t>What top management expectations and goals are</a:t>
            </a:r>
          </a:p>
          <a:p>
            <a:pPr lvl="1"/>
            <a:r>
              <a:rPr lang="en-US" dirty="0" smtClean="0"/>
              <a:t>Upward communication</a:t>
            </a:r>
          </a:p>
          <a:p>
            <a:pPr lvl="2">
              <a:buNone/>
            </a:pPr>
            <a:r>
              <a:rPr lang="en-US" dirty="0" smtClean="0"/>
              <a:t>Enables managers to know about the ideas, concerns, and information needs of employees</a:t>
            </a:r>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HR Information</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HR publications and media</a:t>
            </a:r>
          </a:p>
          <a:p>
            <a:pPr>
              <a:buNone/>
            </a:pPr>
            <a:r>
              <a:rPr lang="en-US" dirty="0" smtClean="0"/>
              <a:t>	Communication through newspapers, company magazines, organizational newsletters, videotapes, and internet postings</a:t>
            </a:r>
          </a:p>
          <a:p>
            <a:pPr lvl="1"/>
            <a:r>
              <a:rPr lang="en-US" dirty="0" smtClean="0"/>
              <a:t>Manager should make an honest effort to communicate information employee need to know</a:t>
            </a:r>
          </a:p>
          <a:p>
            <a:pPr lvl="1"/>
            <a:r>
              <a:rPr lang="en-US" dirty="0" smtClean="0"/>
              <a:t>It should not be solely a public relations tool rather bad news as well as good news should be reported objectively in readable style</a:t>
            </a:r>
          </a:p>
          <a:p>
            <a:pPr lvl="2"/>
            <a:r>
              <a:rPr lang="en-US" dirty="0" smtClean="0"/>
              <a:t>A question and answer section in newsletter</a:t>
            </a:r>
          </a:p>
          <a:p>
            <a:pPr lvl="2"/>
            <a:r>
              <a:rPr lang="en-US" dirty="0" smtClean="0"/>
              <a:t>Video or audio tapes to explain benefit programs </a:t>
            </a:r>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HR Information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Electronic communication</a:t>
            </a:r>
          </a:p>
          <a:p>
            <a:pPr>
              <a:buNone/>
            </a:pPr>
            <a:r>
              <a:rPr lang="en-US" dirty="0" smtClean="0"/>
              <a:t>	Communication to employees through E-mail, teleconferencing, and message boards on company’ web site </a:t>
            </a:r>
          </a:p>
          <a:p>
            <a:pPr lvl="1"/>
            <a:r>
              <a:rPr lang="en-US" dirty="0" smtClean="0"/>
              <a:t>Replies can be returned at once</a:t>
            </a:r>
          </a:p>
          <a:p>
            <a:pPr lvl="1"/>
            <a:r>
              <a:rPr lang="en-US" dirty="0" smtClean="0"/>
              <a:t>E-males can bypass organizational structure and channels</a:t>
            </a:r>
          </a:p>
          <a:p>
            <a:pPr lvl="1"/>
            <a:r>
              <a:rPr lang="en-US" dirty="0" smtClean="0"/>
              <a:t>Videoconferencing can deliver same message at various audience at various locations</a:t>
            </a:r>
          </a:p>
          <a:p>
            <a:pPr lvl="1"/>
            <a:r>
              <a:rPr lang="en-US" dirty="0" smtClean="0"/>
              <a:t>Message boards allow communication among management, employees and executives on issue of concern</a:t>
            </a:r>
          </a:p>
          <a:p>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Communicating HR Information</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Suggestion system</a:t>
            </a:r>
          </a:p>
          <a:p>
            <a:pPr>
              <a:buNone/>
            </a:pPr>
            <a:r>
              <a:rPr lang="en-US" dirty="0" smtClean="0"/>
              <a:t>	A formal method of obtaining employee input and upward communication</a:t>
            </a:r>
          </a:p>
          <a:p>
            <a:pPr lvl="1"/>
            <a:r>
              <a:rPr lang="en-US" dirty="0" smtClean="0"/>
              <a:t>Give opportunity to employees to suggest changes to improve the operations – may encourage loyalty and commitment</a:t>
            </a:r>
          </a:p>
          <a:p>
            <a:pPr lvl="1"/>
            <a:r>
              <a:rPr lang="en-US" dirty="0" smtClean="0"/>
              <a:t>Employees are in good position to tell management</a:t>
            </a:r>
          </a:p>
          <a:p>
            <a:pPr lvl="1"/>
            <a:r>
              <a:rPr lang="en-US" dirty="0" smtClean="0"/>
              <a:t>Financial rewards of such suggestions may be given to  the employee</a:t>
            </a:r>
          </a:p>
          <a:p>
            <a:pPr lvl="1"/>
            <a:r>
              <a:rPr lang="en-US" dirty="0" smtClean="0"/>
              <a:t>In a period of seven years, Toyota Japan received on average 2 million suggestions from its workforce</a:t>
            </a:r>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Discipline</a:t>
            </a:r>
            <a:endParaRPr lang="en-US" dirty="0"/>
          </a:p>
        </p:txBody>
      </p:sp>
      <p:sp>
        <p:nvSpPr>
          <p:cNvPr id="3" name="Content Placeholder 2"/>
          <p:cNvSpPr>
            <a:spLocks noGrp="1"/>
          </p:cNvSpPr>
          <p:nvPr>
            <p:ph idx="1"/>
          </p:nvPr>
        </p:nvSpPr>
        <p:spPr/>
        <p:txBody>
          <a:bodyPr>
            <a:normAutofit/>
          </a:bodyPr>
          <a:lstStyle/>
          <a:p>
            <a:pPr marL="0" indent="222250">
              <a:buNone/>
            </a:pPr>
            <a:r>
              <a:rPr lang="en-US" sz="2400" dirty="0" smtClean="0"/>
              <a:t>Employee rights often are a key issue in disciplinary cases</a:t>
            </a:r>
          </a:p>
          <a:p>
            <a:pPr marL="0" indent="222250">
              <a:buNone/>
            </a:pPr>
            <a:r>
              <a:rPr lang="en-US" dirty="0" smtClean="0"/>
              <a:t>Discipline</a:t>
            </a:r>
          </a:p>
          <a:p>
            <a:pPr marL="684213" lvl="1" indent="-338138">
              <a:buNone/>
            </a:pPr>
            <a:r>
              <a:rPr lang="en-US" dirty="0" smtClean="0"/>
              <a:t>A form of training that enforces organizational rules.</a:t>
            </a:r>
          </a:p>
          <a:p>
            <a:pPr marL="684213" lvl="1" indent="-338138">
              <a:buNone/>
            </a:pPr>
            <a:r>
              <a:rPr lang="en-US" dirty="0" smtClean="0"/>
              <a:t>Used for  problem employees:</a:t>
            </a:r>
          </a:p>
          <a:p>
            <a:pPr marL="1084263" lvl="2" indent="-338138"/>
            <a:r>
              <a:rPr lang="en-US" dirty="0" smtClean="0"/>
              <a:t>Absenteeism, tardiness, productivity deficiencies, and insubordination</a:t>
            </a:r>
          </a:p>
          <a:p>
            <a:pPr marL="1084263" lvl="2" indent="-338138"/>
            <a:r>
              <a:rPr lang="en-US" dirty="0" smtClean="0"/>
              <a:t>If organizations fail to deal with the small number of problem employees, negative effect on other  employees or work groups may result</a:t>
            </a:r>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1"/>
          </p:nvPr>
        </p:nvSpPr>
        <p:spPr>
          <a:xfrm>
            <a:off x="6248400" y="6356350"/>
            <a:ext cx="2895600" cy="365125"/>
          </a:xfrm>
        </p:spPr>
        <p:txBody>
          <a:bodyPr/>
          <a:lstStyle/>
          <a:p>
            <a:fld id="{D666FED0-B8E1-44EF-A167-B5BB2C40249B}" type="slidenum">
              <a:rPr lang="en-US" smtClean="0"/>
              <a:pPr/>
              <a:t>15</a:t>
            </a:fld>
            <a:endParaRPr lang="en-US" dirty="0"/>
          </a:p>
        </p:txBody>
      </p:sp>
      <p:sp>
        <p:nvSpPr>
          <p:cNvPr id="346114" name="AutoShape 2"/>
          <p:cNvSpPr>
            <a:spLocks noGrp="1" noChangeArrowheads="1"/>
          </p:cNvSpPr>
          <p:nvPr>
            <p:ph type="title"/>
          </p:nvPr>
        </p:nvSpPr>
        <p:spPr>
          <a:ln/>
        </p:spPr>
        <p:txBody>
          <a:bodyPr/>
          <a:lstStyle/>
          <a:p>
            <a:r>
              <a:rPr lang="en-US" sz="2400" dirty="0"/>
              <a:t>Typical Division of HR Responsibilities: Discipline</a:t>
            </a:r>
          </a:p>
        </p:txBody>
      </p:sp>
      <p:pic>
        <p:nvPicPr>
          <p:cNvPr id="346118" name="Picture 6" descr="C:\My Documents\PowerPoint Files\Books\South-Western\HRM10e\HRM10e GIFS\16-11.gif"/>
          <p:cNvPicPr>
            <a:picLocks noChangeAspect="1" noChangeArrowheads="1"/>
          </p:cNvPicPr>
          <p:nvPr/>
        </p:nvPicPr>
        <p:blipFill>
          <a:blip r:embed="rId3" cstate="print"/>
          <a:srcRect l="356" r="119"/>
          <a:stretch>
            <a:fillRect/>
          </a:stretch>
        </p:blipFill>
        <p:spPr bwMode="auto">
          <a:xfrm>
            <a:off x="741363" y="1676400"/>
            <a:ext cx="7678737" cy="3352800"/>
          </a:xfrm>
          <a:prstGeom prst="rect">
            <a:avLst/>
          </a:prstGeom>
          <a:noFill/>
          <a:ln w="38100">
            <a:solidFill>
              <a:srgbClr val="CC6600"/>
            </a:solidFill>
            <a:miter lim="800000"/>
            <a:headEnd/>
            <a:tailEnd/>
          </a:ln>
        </p:spPr>
      </p:pic>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Discipline</a:t>
            </a:r>
            <a:endParaRPr lang="en-US" dirty="0"/>
          </a:p>
        </p:txBody>
      </p:sp>
      <p:sp>
        <p:nvSpPr>
          <p:cNvPr id="3" name="Content Placeholder 2"/>
          <p:cNvSpPr>
            <a:spLocks noGrp="1"/>
          </p:cNvSpPr>
          <p:nvPr>
            <p:ph idx="1"/>
          </p:nvPr>
        </p:nvSpPr>
        <p:spPr>
          <a:xfrm>
            <a:off x="457200" y="1417637"/>
            <a:ext cx="8229600" cy="4830763"/>
          </a:xfrm>
        </p:spPr>
        <p:txBody>
          <a:bodyPr>
            <a:normAutofit fontScale="70000" lnSpcReduction="20000"/>
          </a:bodyPr>
          <a:lstStyle/>
          <a:p>
            <a:pPr marL="400050" lvl="1" indent="222250"/>
            <a:r>
              <a:rPr lang="en-US" dirty="0" smtClean="0"/>
              <a:t>Disciplinary system can be viewed as an application of behavior</a:t>
            </a:r>
          </a:p>
          <a:p>
            <a:pPr marL="400050" lvl="1" indent="222250">
              <a:buNone/>
            </a:pPr>
            <a:r>
              <a:rPr lang="en-US" dirty="0" smtClean="0"/>
              <a:t>modification</a:t>
            </a:r>
          </a:p>
          <a:p>
            <a:pPr marL="400050" lvl="1" indent="222250"/>
            <a:r>
              <a:rPr lang="en-US" dirty="0" smtClean="0"/>
              <a:t>Self discipline: when most people understand what is required at work,</a:t>
            </a:r>
          </a:p>
          <a:p>
            <a:pPr marL="400050" lvl="1" indent="222250">
              <a:buNone/>
            </a:pPr>
            <a:r>
              <a:rPr lang="en-US" dirty="0" smtClean="0"/>
              <a:t>they can be counted on to do their jobs effectively</a:t>
            </a:r>
          </a:p>
          <a:p>
            <a:pPr marL="400050" lvl="1" indent="222250"/>
            <a:r>
              <a:rPr lang="en-US" dirty="0" smtClean="0"/>
              <a:t>External discipline helps their self-discipline</a:t>
            </a:r>
          </a:p>
          <a:p>
            <a:pPr marL="0" indent="222250"/>
            <a:r>
              <a:rPr lang="en-US" sz="3600" dirty="0" smtClean="0"/>
              <a:t>Positive discipline approach</a:t>
            </a:r>
          </a:p>
          <a:p>
            <a:pPr marL="0" indent="222250">
              <a:buNone/>
            </a:pPr>
            <a:r>
              <a:rPr lang="en-US" sz="3600" dirty="0" smtClean="0"/>
              <a:t>Violations are actions that usually can be constructively</a:t>
            </a:r>
          </a:p>
          <a:p>
            <a:pPr marL="0" indent="222250">
              <a:buNone/>
            </a:pPr>
            <a:r>
              <a:rPr lang="en-US" sz="3600" dirty="0" smtClean="0"/>
              <a:t>corrected without penalty</a:t>
            </a:r>
          </a:p>
          <a:p>
            <a:pPr marL="0" indent="222250">
              <a:buNone/>
            </a:pPr>
            <a:r>
              <a:rPr lang="en-US" sz="3600" dirty="0" smtClean="0"/>
              <a:t>Managers focus on fact finding and guidance to encourage</a:t>
            </a:r>
          </a:p>
          <a:p>
            <a:pPr marL="0" indent="222250">
              <a:buNone/>
            </a:pPr>
            <a:r>
              <a:rPr lang="en-US" sz="3600" dirty="0" smtClean="0"/>
              <a:t>desirable behaviors rather than using penalties</a:t>
            </a:r>
          </a:p>
          <a:p>
            <a:pPr marL="0" indent="222250">
              <a:buFont typeface="+mj-lt"/>
              <a:buAutoNum type="arabicPeriod"/>
            </a:pPr>
            <a:r>
              <a:rPr lang="en-US" sz="3600" dirty="0" smtClean="0"/>
              <a:t>  Counseling</a:t>
            </a:r>
          </a:p>
          <a:p>
            <a:pPr marL="0" indent="222250">
              <a:buNone/>
            </a:pPr>
            <a:r>
              <a:rPr lang="en-US" sz="3600" dirty="0" smtClean="0"/>
              <a:t>Heightens employee awareness of organizational rules and policies; and knowledge of disciplinary action</a:t>
            </a:r>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Discipline</a:t>
            </a:r>
            <a:endParaRPr lang="en-US" dirty="0"/>
          </a:p>
        </p:txBody>
      </p:sp>
      <p:sp>
        <p:nvSpPr>
          <p:cNvPr id="3" name="Content Placeholder 2"/>
          <p:cNvSpPr>
            <a:spLocks noGrp="1"/>
          </p:cNvSpPr>
          <p:nvPr>
            <p:ph idx="1"/>
          </p:nvPr>
        </p:nvSpPr>
        <p:spPr>
          <a:xfrm>
            <a:off x="457200" y="1295400"/>
            <a:ext cx="8229600" cy="4953000"/>
          </a:xfrm>
        </p:spPr>
        <p:txBody>
          <a:bodyPr>
            <a:normAutofit fontScale="55000" lnSpcReduction="20000"/>
          </a:bodyPr>
          <a:lstStyle/>
          <a:p>
            <a:pPr marL="0" indent="222250">
              <a:buNone/>
            </a:pPr>
            <a:r>
              <a:rPr lang="en-US" sz="4000" dirty="0" smtClean="0"/>
              <a:t>2.  Written documentation</a:t>
            </a:r>
          </a:p>
          <a:p>
            <a:pPr marL="0" indent="222250">
              <a:buNone/>
            </a:pPr>
            <a:r>
              <a:rPr lang="en-US" sz="3600" dirty="0" smtClean="0"/>
              <a:t>If employee fails to correct his behavior, then a second</a:t>
            </a:r>
          </a:p>
          <a:p>
            <a:pPr marL="0" indent="222250">
              <a:buNone/>
            </a:pPr>
            <a:r>
              <a:rPr lang="en-US" sz="3600" dirty="0" smtClean="0"/>
              <a:t>conference becomes necessary</a:t>
            </a:r>
          </a:p>
          <a:p>
            <a:pPr marL="400050" lvl="1" indent="222250"/>
            <a:r>
              <a:rPr lang="en-US" sz="3300" dirty="0" smtClean="0"/>
              <a:t>This stage is documented in written form</a:t>
            </a:r>
          </a:p>
          <a:p>
            <a:pPr marL="400050" lvl="1" indent="222250"/>
            <a:r>
              <a:rPr lang="en-US" sz="3300" dirty="0" smtClean="0"/>
              <a:t>Employee and supervisor develop written solutions to prevent such problems</a:t>
            </a:r>
          </a:p>
          <a:p>
            <a:pPr marL="0" indent="222250">
              <a:buNone/>
            </a:pPr>
            <a:r>
              <a:rPr lang="en-US" sz="4000" dirty="0" smtClean="0"/>
              <a:t>3.  Final warning</a:t>
            </a:r>
          </a:p>
          <a:p>
            <a:pPr marL="0" indent="222250">
              <a:buNone/>
            </a:pPr>
            <a:r>
              <a:rPr lang="en-US" sz="3600" dirty="0" smtClean="0"/>
              <a:t>When employee does not follow the written solutions, a final warning</a:t>
            </a:r>
          </a:p>
          <a:p>
            <a:pPr marL="0" indent="222250">
              <a:buNone/>
            </a:pPr>
            <a:r>
              <a:rPr lang="en-US" sz="3600" dirty="0" smtClean="0"/>
              <a:t>conference is held.</a:t>
            </a:r>
          </a:p>
          <a:p>
            <a:pPr marL="400050" lvl="1" indent="222250"/>
            <a:r>
              <a:rPr lang="en-US" sz="3300" dirty="0" smtClean="0"/>
              <a:t>The supervisor emphasizes the importance of correcting the inappropriate actions.</a:t>
            </a:r>
          </a:p>
          <a:p>
            <a:pPr marL="0" indent="222250">
              <a:buNone/>
            </a:pPr>
            <a:r>
              <a:rPr lang="en-US" sz="4400" dirty="0" smtClean="0"/>
              <a:t>4.  Discharge</a:t>
            </a:r>
          </a:p>
          <a:p>
            <a:pPr marL="0" indent="222250">
              <a:buNone/>
            </a:pPr>
            <a:r>
              <a:rPr lang="en-US" sz="3600" dirty="0" smtClean="0"/>
              <a:t>If the employee fails to follow the action plan, that was developed and</a:t>
            </a:r>
          </a:p>
          <a:p>
            <a:pPr marL="0" indent="222250">
              <a:buNone/>
            </a:pPr>
            <a:r>
              <a:rPr lang="en-US" sz="3600" dirty="0" smtClean="0"/>
              <a:t>further problems exist, then the supervisor discharges the  employee</a:t>
            </a:r>
          </a:p>
          <a:p>
            <a:pPr marL="0" indent="222250"/>
            <a:r>
              <a:rPr lang="en-US" sz="3600" dirty="0" smtClean="0"/>
              <a:t>This approach needs extensive training </a:t>
            </a:r>
          </a:p>
          <a:p>
            <a:pPr marL="0" indent="222250"/>
            <a:r>
              <a:rPr lang="en-US" sz="3600" dirty="0" smtClean="0"/>
              <a:t>It takes supervisory time</a:t>
            </a:r>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Discipline</a:t>
            </a:r>
            <a:endParaRPr lang="en-US" dirty="0"/>
          </a:p>
        </p:txBody>
      </p:sp>
      <p:sp>
        <p:nvSpPr>
          <p:cNvPr id="3" name="Content Placeholder 2"/>
          <p:cNvSpPr>
            <a:spLocks noGrp="1"/>
          </p:cNvSpPr>
          <p:nvPr>
            <p:ph idx="1"/>
          </p:nvPr>
        </p:nvSpPr>
        <p:spPr>
          <a:xfrm>
            <a:off x="304800" y="1371600"/>
            <a:ext cx="4953000" cy="5181600"/>
          </a:xfrm>
        </p:spPr>
        <p:txBody>
          <a:bodyPr>
            <a:normAutofit fontScale="55000" lnSpcReduction="20000"/>
          </a:bodyPr>
          <a:lstStyle/>
          <a:p>
            <a:pPr marL="0" indent="222250"/>
            <a:r>
              <a:rPr lang="en-US" sz="4000" dirty="0" smtClean="0"/>
              <a:t>Progressive discipline approach</a:t>
            </a:r>
          </a:p>
          <a:p>
            <a:pPr marL="0" indent="222250">
              <a:buNone/>
            </a:pPr>
            <a:r>
              <a:rPr lang="en-US" sz="4000" dirty="0" smtClean="0"/>
              <a:t>It is a sequence of steps each of which</a:t>
            </a:r>
          </a:p>
          <a:p>
            <a:pPr marL="0" indent="222250">
              <a:buNone/>
            </a:pPr>
            <a:r>
              <a:rPr lang="en-US" sz="4000" dirty="0" smtClean="0"/>
              <a:t>becomes progressively more stringent</a:t>
            </a:r>
          </a:p>
          <a:p>
            <a:pPr marL="0" indent="222250">
              <a:buNone/>
            </a:pPr>
            <a:r>
              <a:rPr lang="en-US" sz="4000" dirty="0" smtClean="0"/>
              <a:t>and are designed to change the</a:t>
            </a:r>
          </a:p>
          <a:p>
            <a:pPr marL="0" indent="222250">
              <a:buNone/>
            </a:pPr>
            <a:r>
              <a:rPr lang="en-US" sz="4000" dirty="0" smtClean="0"/>
              <a:t>employee’s inappropriate behavior.</a:t>
            </a:r>
          </a:p>
          <a:p>
            <a:pPr marL="400050" lvl="1" indent="222250"/>
            <a:r>
              <a:rPr lang="en-US" sz="3600" dirty="0" smtClean="0"/>
              <a:t>Third offense in a year may lead to a</a:t>
            </a:r>
          </a:p>
          <a:p>
            <a:pPr marL="400050" lvl="1" indent="222250">
              <a:buNone/>
            </a:pPr>
            <a:r>
              <a:rPr lang="en-US" sz="3600" dirty="0" smtClean="0"/>
              <a:t>suspension.</a:t>
            </a:r>
          </a:p>
          <a:p>
            <a:pPr marL="400050" lvl="1" indent="222250"/>
            <a:r>
              <a:rPr lang="en-US" sz="3600" dirty="0" smtClean="0"/>
              <a:t>It sends a strong message to the</a:t>
            </a:r>
          </a:p>
          <a:p>
            <a:pPr marL="400050" lvl="1" indent="222250">
              <a:buNone/>
            </a:pPr>
            <a:r>
              <a:rPr lang="en-US" sz="3600" dirty="0" smtClean="0"/>
              <a:t>employee that undesirable job behavior</a:t>
            </a:r>
          </a:p>
          <a:p>
            <a:pPr marL="400050" lvl="1" indent="222250">
              <a:buNone/>
            </a:pPr>
            <a:r>
              <a:rPr lang="en-US" sz="3600" dirty="0" smtClean="0"/>
              <a:t>must change or termination is likely to</a:t>
            </a:r>
          </a:p>
          <a:p>
            <a:pPr marL="400050" lvl="1" indent="222250">
              <a:buNone/>
            </a:pPr>
            <a:r>
              <a:rPr lang="en-US" sz="3600" dirty="0" smtClean="0"/>
              <a:t>follow.</a:t>
            </a:r>
          </a:p>
          <a:p>
            <a:pPr marL="400050" lvl="1" indent="222250"/>
            <a:r>
              <a:rPr lang="en-US" sz="3600" dirty="0" smtClean="0"/>
              <a:t>This approach provides opportunities to</a:t>
            </a:r>
          </a:p>
          <a:p>
            <a:pPr marL="400050" lvl="1" indent="222250">
              <a:buNone/>
            </a:pPr>
            <a:r>
              <a:rPr lang="en-US" sz="3600" dirty="0" smtClean="0"/>
              <a:t>correct deficiencies</a:t>
            </a:r>
          </a:p>
          <a:p>
            <a:pPr marL="400050" lvl="1" indent="222250"/>
            <a:r>
              <a:rPr lang="en-US" sz="3600" dirty="0" smtClean="0"/>
              <a:t>It ensures that both the nature and</a:t>
            </a:r>
          </a:p>
          <a:p>
            <a:pPr marL="400050" lvl="1" indent="222250"/>
            <a:r>
              <a:rPr lang="en-US" sz="3600" dirty="0" smtClean="0"/>
              <a:t>seriousness of the problem are clearly</a:t>
            </a:r>
          </a:p>
          <a:p>
            <a:pPr marL="400050" lvl="1" indent="222250">
              <a:buNone/>
            </a:pPr>
            <a:r>
              <a:rPr lang="en-US" sz="3600" dirty="0" smtClean="0"/>
              <a:t>communicated to the employee.</a:t>
            </a:r>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18</a:t>
            </a:fld>
            <a:endParaRPr lang="en-US"/>
          </a:p>
        </p:txBody>
      </p:sp>
      <p:pic>
        <p:nvPicPr>
          <p:cNvPr id="6" name="Picture 6" descr="C:\My Documents\PowerPoint Files\Books\South-Western\HRM10e\HRM10e GIFS\16-12.gif"/>
          <p:cNvPicPr>
            <a:picLocks noChangeAspect="1" noChangeArrowheads="1"/>
          </p:cNvPicPr>
          <p:nvPr/>
        </p:nvPicPr>
        <p:blipFill>
          <a:blip r:embed="rId3" cstate="print"/>
          <a:srcRect/>
          <a:stretch>
            <a:fillRect/>
          </a:stretch>
        </p:blipFill>
        <p:spPr bwMode="auto">
          <a:xfrm>
            <a:off x="5638800" y="1349375"/>
            <a:ext cx="3429000" cy="48990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B9C249DF-5CE4-4851-967C-ACE1BAFF61C1}" type="slidenum">
              <a:rPr lang="en-US" smtClean="0"/>
              <a:pPr/>
              <a:t>19</a:t>
            </a:fld>
            <a:endParaRPr lang="en-US" dirty="0"/>
          </a:p>
        </p:txBody>
      </p:sp>
      <p:sp>
        <p:nvSpPr>
          <p:cNvPr id="373762" name="AutoShape 2"/>
          <p:cNvSpPr>
            <a:spLocks noGrp="1" noChangeArrowheads="1"/>
          </p:cNvSpPr>
          <p:nvPr>
            <p:ph type="title"/>
          </p:nvPr>
        </p:nvSpPr>
        <p:spPr>
          <a:ln/>
        </p:spPr>
        <p:txBody>
          <a:bodyPr>
            <a:normAutofit fontScale="90000"/>
          </a:bodyPr>
          <a:lstStyle/>
          <a:p>
            <a:r>
              <a:rPr lang="en-US"/>
              <a:t>Reasons Why Discipline Might Not Be Used</a:t>
            </a:r>
          </a:p>
        </p:txBody>
      </p:sp>
      <p:sp>
        <p:nvSpPr>
          <p:cNvPr id="373763" name="Rectangle 3"/>
          <p:cNvSpPr>
            <a:spLocks noGrp="1" noChangeArrowheads="1"/>
          </p:cNvSpPr>
          <p:nvPr>
            <p:ph type="body" idx="1"/>
          </p:nvPr>
        </p:nvSpPr>
        <p:spPr/>
        <p:txBody>
          <a:bodyPr>
            <a:normAutofit/>
          </a:bodyPr>
          <a:lstStyle/>
          <a:p>
            <a:r>
              <a:rPr lang="en-US" dirty="0" smtClean="0"/>
              <a:t>Organizational </a:t>
            </a:r>
            <a:r>
              <a:rPr lang="en-US" dirty="0"/>
              <a:t>culture regarding </a:t>
            </a:r>
            <a:r>
              <a:rPr lang="en-US" dirty="0" smtClean="0"/>
              <a:t>discipline</a:t>
            </a:r>
          </a:p>
          <a:p>
            <a:pPr lvl="1"/>
            <a:r>
              <a:rPr lang="en-US" dirty="0" smtClean="0"/>
              <a:t>Organizational norm is to avoid penalizing and even dismissal of problem employees</a:t>
            </a:r>
            <a:endParaRPr lang="en-US" dirty="0"/>
          </a:p>
          <a:p>
            <a:r>
              <a:rPr lang="en-US" dirty="0"/>
              <a:t>Lack of support by higher management</a:t>
            </a:r>
          </a:p>
          <a:p>
            <a:r>
              <a:rPr lang="en-US" dirty="0"/>
              <a:t>Guilt</a:t>
            </a:r>
          </a:p>
          <a:p>
            <a:r>
              <a:rPr lang="en-US" dirty="0"/>
              <a:t>Loss of friendship</a:t>
            </a:r>
          </a:p>
          <a:p>
            <a:r>
              <a:rPr lang="en-US" dirty="0"/>
              <a:t>Time loss</a:t>
            </a:r>
          </a:p>
          <a:p>
            <a:r>
              <a:rPr lang="en-US" dirty="0"/>
              <a:t>Fear of lawsuits</a:t>
            </a:r>
          </a:p>
          <a:p>
            <a:endParaRPr lang="en-US" dirty="0"/>
          </a:p>
        </p:txBody>
      </p:sp>
      <p:sp>
        <p:nvSpPr>
          <p:cNvPr id="6" name="Footer Placeholder 5"/>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1"/>
          </p:nvPr>
        </p:nvSpPr>
        <p:spPr>
          <a:xfrm>
            <a:off x="6248400" y="6356350"/>
            <a:ext cx="2895600" cy="365125"/>
          </a:xfrm>
        </p:spPr>
        <p:txBody>
          <a:bodyPr/>
          <a:lstStyle/>
          <a:p>
            <a:fld id="{4A7478A0-0F8C-475B-902E-3EDC9822A30E}" type="slidenum">
              <a:rPr lang="en-US" smtClean="0"/>
              <a:pPr/>
              <a:t>20</a:t>
            </a:fld>
            <a:endParaRPr lang="en-US" dirty="0"/>
          </a:p>
        </p:txBody>
      </p:sp>
      <p:sp>
        <p:nvSpPr>
          <p:cNvPr id="374786" name="AutoShape 2"/>
          <p:cNvSpPr>
            <a:spLocks noGrp="1" noChangeArrowheads="1"/>
          </p:cNvSpPr>
          <p:nvPr>
            <p:ph type="title"/>
          </p:nvPr>
        </p:nvSpPr>
        <p:spPr>
          <a:ln/>
        </p:spPr>
        <p:txBody>
          <a:bodyPr/>
          <a:lstStyle/>
          <a:p>
            <a:r>
              <a:rPr lang="en-US"/>
              <a:t>The Hot Stove Rule</a:t>
            </a:r>
          </a:p>
        </p:txBody>
      </p:sp>
      <p:sp>
        <p:nvSpPr>
          <p:cNvPr id="374787" name="Rectangle 3"/>
          <p:cNvSpPr>
            <a:spLocks noGrp="1" noChangeArrowheads="1"/>
          </p:cNvSpPr>
          <p:nvPr>
            <p:ph type="body" idx="1"/>
          </p:nvPr>
        </p:nvSpPr>
        <p:spPr/>
        <p:txBody>
          <a:bodyPr/>
          <a:lstStyle/>
          <a:p>
            <a:r>
              <a:rPr lang="en-US"/>
              <a:t>Good discipline (or a rule) is like a hot stove in that:</a:t>
            </a:r>
          </a:p>
          <a:p>
            <a:pPr lvl="1"/>
            <a:r>
              <a:rPr lang="en-US"/>
              <a:t>It provides a warning (feels hot)</a:t>
            </a:r>
          </a:p>
          <a:p>
            <a:pPr lvl="1"/>
            <a:r>
              <a:rPr lang="en-US"/>
              <a:t>It is consistent (burns every time)</a:t>
            </a:r>
          </a:p>
          <a:p>
            <a:pPr lvl="1"/>
            <a:r>
              <a:rPr lang="en-US"/>
              <a:t>It is immediate (burns now)</a:t>
            </a:r>
          </a:p>
          <a:p>
            <a:pPr lvl="1"/>
            <a:r>
              <a:rPr lang="en-US"/>
              <a:t>It is impersonal (burns all alike)</a:t>
            </a:r>
          </a:p>
        </p:txBody>
      </p:sp>
      <p:pic>
        <p:nvPicPr>
          <p:cNvPr id="374788" name="Picture 4" descr="C:\WINDOWS\Application Data\Microsoft\Media Catalog\Downloaded Clips\cl0\hh01222_.wmf"/>
          <p:cNvPicPr>
            <a:picLocks noChangeAspect="1" noChangeArrowheads="1"/>
          </p:cNvPicPr>
          <p:nvPr/>
        </p:nvPicPr>
        <p:blipFill>
          <a:blip r:embed="rId2" cstate="print"/>
          <a:srcRect/>
          <a:stretch>
            <a:fillRect/>
          </a:stretch>
        </p:blipFill>
        <p:spPr bwMode="auto">
          <a:xfrm>
            <a:off x="6389687" y="2895600"/>
            <a:ext cx="2144713" cy="3468688"/>
          </a:xfrm>
          <a:prstGeom prst="rect">
            <a:avLst/>
          </a:prstGeom>
          <a:noFill/>
        </p:spPr>
      </p:pic>
      <p:sp>
        <p:nvSpPr>
          <p:cNvPr id="7" name="Footer Placeholder 6"/>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Discipline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Should be aimed at the behavior not the employee</a:t>
            </a:r>
          </a:p>
          <a:p>
            <a:r>
              <a:rPr lang="en-US" dirty="0" smtClean="0"/>
              <a:t>Discipline can be positively related to performance</a:t>
            </a:r>
          </a:p>
          <a:p>
            <a:r>
              <a:rPr lang="en-US" dirty="0" smtClean="0"/>
              <a:t>If the manager tolerates unacceptable behavior, the group may resent the unfairness</a:t>
            </a:r>
          </a:p>
          <a:p>
            <a:r>
              <a:rPr lang="en-US" dirty="0" smtClean="0"/>
              <a:t>Training supervisors and managers on when and how discipline is crucial</a:t>
            </a:r>
          </a:p>
          <a:p>
            <a:r>
              <a:rPr lang="en-US" dirty="0" smtClean="0"/>
              <a:t>Training managers on counseling and communication skills may enable them to deal with employee performance problems</a:t>
            </a:r>
            <a:endParaRPr lang="en-US" dirty="0"/>
          </a:p>
        </p:txBody>
      </p:sp>
      <p:sp>
        <p:nvSpPr>
          <p:cNvPr id="4" name="Footer Placeholder 3"/>
          <p:cNvSpPr>
            <a:spLocks noGrp="1"/>
          </p:cNvSpPr>
          <p:nvPr>
            <p:ph type="ftr" sz="quarter" idx="11"/>
          </p:nvPr>
        </p:nvSpPr>
        <p:spPr/>
        <p:txBody>
          <a:bodyPr/>
          <a:lstStyle/>
          <a:p>
            <a:r>
              <a:rPr lang="en-US" smtClean="0"/>
              <a:t>Lecture 17</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6248400" y="6356350"/>
            <a:ext cx="2895600" cy="365125"/>
          </a:xfrm>
        </p:spPr>
        <p:txBody>
          <a:bodyPr/>
          <a:lstStyle/>
          <a:p>
            <a:fld id="{4A6B8420-9645-40CB-8403-B4B8FF0EA240}" type="slidenum">
              <a:rPr lang="en-US" smtClean="0"/>
              <a:pPr/>
              <a:t>22</a:t>
            </a:fld>
            <a:endParaRPr lang="en-US" dirty="0"/>
          </a:p>
        </p:txBody>
      </p:sp>
      <p:sp>
        <p:nvSpPr>
          <p:cNvPr id="375810" name="AutoShape 2"/>
          <p:cNvSpPr>
            <a:spLocks noGrp="1" noChangeArrowheads="1"/>
          </p:cNvSpPr>
          <p:nvPr>
            <p:ph type="title"/>
          </p:nvPr>
        </p:nvSpPr>
        <p:spPr>
          <a:ln/>
        </p:spPr>
        <p:txBody>
          <a:bodyPr>
            <a:normAutofit fontScale="90000"/>
          </a:bodyPr>
          <a:lstStyle/>
          <a:p>
            <a:r>
              <a:rPr lang="en-US"/>
              <a:t>Discharge: The Final Disciplinary Step</a:t>
            </a:r>
          </a:p>
        </p:txBody>
      </p:sp>
      <p:sp>
        <p:nvSpPr>
          <p:cNvPr id="375811" name="Rectangle 3"/>
          <p:cNvSpPr>
            <a:spLocks noGrp="1" noChangeArrowheads="1"/>
          </p:cNvSpPr>
          <p:nvPr>
            <p:ph type="body" idx="1"/>
          </p:nvPr>
        </p:nvSpPr>
        <p:spPr/>
        <p:txBody>
          <a:bodyPr>
            <a:normAutofit lnSpcReduction="10000"/>
          </a:bodyPr>
          <a:lstStyle/>
          <a:p>
            <a:r>
              <a:rPr lang="en-US" dirty="0"/>
              <a:t>Handling Discharges</a:t>
            </a:r>
          </a:p>
          <a:p>
            <a:pPr lvl="1"/>
            <a:r>
              <a:rPr lang="en-US" dirty="0"/>
              <a:t>Provide discharge warning at last disciplinary step before termination.</a:t>
            </a:r>
          </a:p>
          <a:p>
            <a:pPr lvl="1"/>
            <a:r>
              <a:rPr lang="en-US" dirty="0"/>
              <a:t>Provide the employee with written notice of the discharge that clearly states the reason(s) for the discharge decision, do not try to “sugarcoat” the reason(s).</a:t>
            </a:r>
          </a:p>
          <a:p>
            <a:pPr lvl="1"/>
            <a:r>
              <a:rPr lang="en-US" dirty="0"/>
              <a:t>Have an HR representative attend the termination meeting as a witness.</a:t>
            </a:r>
          </a:p>
          <a:p>
            <a:pPr lvl="1"/>
            <a:r>
              <a:rPr lang="en-US" dirty="0"/>
              <a:t>Inform the employee of HR or benefits issues</a:t>
            </a:r>
            <a:r>
              <a:rPr lang="en-US" dirty="0" smtClean="0"/>
              <a:t>.</a:t>
            </a:r>
            <a:endParaRPr lang="en-US" dirty="0"/>
          </a:p>
        </p:txBody>
      </p:sp>
      <p:sp>
        <p:nvSpPr>
          <p:cNvPr id="6" name="Footer Placeholder 5"/>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bwMode="auto">
          <a:xfrm>
            <a:off x="612775" y="274638"/>
            <a:ext cx="8229600" cy="1143000"/>
          </a:xfrm>
          <a:ln>
            <a:headEnd/>
            <a:tailEnd/>
          </a:ln>
        </p:spPr>
        <p:txBody>
          <a:bodyPr wrap="square" lIns="91440" tIns="45720" rIns="91440" bIns="45720" numCol="1" anchor="t" anchorCtr="0" compatLnSpc="1">
            <a:prstTxWarp prst="textNoShape">
              <a:avLst/>
            </a:prstTxWarp>
          </a:bodyPr>
          <a:lstStyle/>
          <a:p>
            <a:r>
              <a:rPr lang="en-US" dirty="0" smtClean="0">
                <a:ea typeface="ＭＳ Ｐゴシック" pitchFamily="34" charset="-128"/>
              </a:rPr>
              <a:t>Summary of Lecture 17</a:t>
            </a:r>
          </a:p>
        </p:txBody>
      </p:sp>
      <p:sp>
        <p:nvSpPr>
          <p:cNvPr id="3" name="Content Placeholder 2"/>
          <p:cNvSpPr>
            <a:spLocks noGrp="1"/>
          </p:cNvSpPr>
          <p:nvPr>
            <p:ph idx="1"/>
          </p:nvPr>
        </p:nvSpPr>
        <p:spPr>
          <a:xfrm>
            <a:off x="612775" y="1600200"/>
            <a:ext cx="8229600" cy="4800600"/>
          </a:xfrm>
        </p:spPr>
        <p:txBody>
          <a:bodyPr wrap="square" lIns="91440" tIns="45720" rIns="91440" bIns="45720" numCol="1" anchor="t" anchorCtr="0" compatLnSpc="1">
            <a:prstTxWarp prst="textNoShape">
              <a:avLst/>
            </a:prstTxWarp>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Rights and Responsibilities Issues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Legislation in Pakistan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HR Policies, Procedures, and Rules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Employee Handbooks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Communicating HR Information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Employee Discipline</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Approaches to Discipline</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23</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lstStyle/>
          <a:p>
            <a:pPr>
              <a:buNone/>
            </a:pPr>
            <a:r>
              <a:rPr lang="en-US" sz="2800" dirty="0" smtClean="0"/>
              <a:t>Human Resource Management (10</a:t>
            </a:r>
            <a:r>
              <a:rPr lang="en-US" sz="2800" baseline="30000" dirty="0" smtClean="0"/>
              <a:t>th</a:t>
            </a:r>
            <a:r>
              <a:rPr lang="en-US" sz="2800" dirty="0" smtClean="0"/>
              <a:t> Ed.) </a:t>
            </a:r>
          </a:p>
          <a:p>
            <a:pPr>
              <a:buNone/>
            </a:pPr>
            <a:r>
              <a:rPr lang="en-US" sz="2800" dirty="0" smtClean="0"/>
              <a:t>		</a:t>
            </a:r>
            <a:r>
              <a:rPr lang="en-US" sz="2400" dirty="0" smtClean="0"/>
              <a:t>Robert L. Mathis and John H. Jackson: </a:t>
            </a:r>
            <a:r>
              <a:rPr lang="en-US" sz="2400" dirty="0" err="1" smtClean="0"/>
              <a:t>Cengage</a:t>
            </a:r>
            <a:r>
              <a:rPr lang="en-US" sz="2400" dirty="0" smtClean="0"/>
              <a:t> 	Learning, Delhi</a:t>
            </a:r>
          </a:p>
          <a:p>
            <a:pPr>
              <a:buNone/>
            </a:pPr>
            <a:r>
              <a:rPr lang="en-US" sz="2800" dirty="0" err="1" smtClean="0"/>
              <a:t>Labour</a:t>
            </a:r>
            <a:r>
              <a:rPr lang="en-US" sz="2800" dirty="0" smtClean="0"/>
              <a:t> and Employment Law: A Profile on Pakistan</a:t>
            </a:r>
          </a:p>
          <a:p>
            <a:pPr>
              <a:buNone/>
            </a:pPr>
            <a:r>
              <a:rPr lang="en-US" sz="2400" dirty="0" smtClean="0"/>
              <a:t>		</a:t>
            </a:r>
            <a:r>
              <a:rPr lang="en-US" sz="2400" dirty="0" err="1" smtClean="0"/>
              <a:t>Iftekhar</a:t>
            </a:r>
            <a:r>
              <a:rPr lang="en-US" sz="2400" dirty="0" smtClean="0"/>
              <a:t> Ahmed</a:t>
            </a:r>
            <a:endParaRPr lang="en-US" sz="2400"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24</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Thank you!</a:t>
            </a:r>
            <a:endParaRPr lang="en-US"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25</a:t>
            </a:fld>
            <a:endParaRPr lang="en-US"/>
          </a:p>
        </p:txBody>
      </p:sp>
      <p:sp>
        <p:nvSpPr>
          <p:cNvPr id="5" name="Footer Placeholder 4"/>
          <p:cNvSpPr>
            <a:spLocks noGrp="1"/>
          </p:cNvSpPr>
          <p:nvPr>
            <p:ph type="ftr" sz="quarter" idx="11"/>
          </p:nvPr>
        </p:nvSpPr>
        <p:spPr/>
        <p:txBody>
          <a:bodyPr/>
          <a:lstStyle/>
          <a:p>
            <a:r>
              <a:rPr lang="en-US" smtClean="0"/>
              <a:t>Lecture 17</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1670</TotalTime>
  <Words>1365</Words>
  <Application>Microsoft Office PowerPoint</Application>
  <PresentationFormat>On-screen Show (4:3)</PresentationFormat>
  <Paragraphs>251</Paragraphs>
  <Slides>25</Slides>
  <Notes>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Advances in Human Resource Development and Management</vt:lpstr>
      <vt:lpstr>Recap of lecture 16</vt:lpstr>
      <vt:lpstr>Learning Objectives: Lecture 17</vt:lpstr>
      <vt:lpstr>Rights and Responsibilities Issues</vt:lpstr>
      <vt:lpstr>Legislation in Pakistan</vt:lpstr>
      <vt:lpstr>HR Policies, Procedures, and Rules</vt:lpstr>
      <vt:lpstr>Typical Division of HR Responsibilities: Policies and Rules</vt:lpstr>
      <vt:lpstr>Employee Handbooks</vt:lpstr>
      <vt:lpstr>Employee Handbooks</vt:lpstr>
      <vt:lpstr>Communicating HR Information</vt:lpstr>
      <vt:lpstr>Communicating HR Information</vt:lpstr>
      <vt:lpstr>Communicating HR Information</vt:lpstr>
      <vt:lpstr>Communicating HR Information</vt:lpstr>
      <vt:lpstr>Employee Discipline</vt:lpstr>
      <vt:lpstr>Typical Division of HR Responsibilities: Discipline</vt:lpstr>
      <vt:lpstr>Approaches to Discipline</vt:lpstr>
      <vt:lpstr>Approaches to Discipline</vt:lpstr>
      <vt:lpstr>Approaches to Discipline</vt:lpstr>
      <vt:lpstr>Reasons Why Discipline Might Not Be Used</vt:lpstr>
      <vt:lpstr>The Hot Stove Rule</vt:lpstr>
      <vt:lpstr>Effective Discipline</vt:lpstr>
      <vt:lpstr>Discharge: The Final Disciplinary Step</vt:lpstr>
      <vt:lpstr>Summary of Lecture 17</vt:lpstr>
      <vt:lpstr>Reference books</vt:lpstr>
      <vt:lpstr>Slide 25</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Human Resource Development and Management</dc:title>
  <dc:creator>Dr. Amjad Ali</dc:creator>
  <cp:lastModifiedBy>NTS</cp:lastModifiedBy>
  <cp:revision>147</cp:revision>
  <dcterms:created xsi:type="dcterms:W3CDTF">2013-05-29T05:42:39Z</dcterms:created>
  <dcterms:modified xsi:type="dcterms:W3CDTF">2013-06-15T11:37:39Z</dcterms:modified>
</cp:coreProperties>
</file>