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7" r:id="rId2"/>
    <p:sldId id="280" r:id="rId3"/>
    <p:sldId id="259" r:id="rId4"/>
    <p:sldId id="377" r:id="rId5"/>
    <p:sldId id="355" r:id="rId6"/>
    <p:sldId id="356" r:id="rId7"/>
    <p:sldId id="378" r:id="rId8"/>
    <p:sldId id="367" r:id="rId9"/>
    <p:sldId id="369" r:id="rId10"/>
    <p:sldId id="379" r:id="rId11"/>
    <p:sldId id="380" r:id="rId12"/>
    <p:sldId id="381" r:id="rId13"/>
    <p:sldId id="382" r:id="rId14"/>
    <p:sldId id="373" r:id="rId15"/>
    <p:sldId id="374" r:id="rId16"/>
    <p:sldId id="383" r:id="rId17"/>
    <p:sldId id="384" r:id="rId18"/>
    <p:sldId id="385" r:id="rId19"/>
    <p:sldId id="386" r:id="rId20"/>
    <p:sldId id="387" r:id="rId21"/>
    <p:sldId id="321" r:id="rId22"/>
    <p:sldId id="354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2E8CE-66BC-4E9E-B67B-13E37B23B3DB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8C8F2-84FE-498C-8C29-5826CDFEFCC9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CC2CE-FAE3-403B-B4A3-956EEEF6E12A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BB70-7B79-4241-9C24-D27FE9195035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5B137-DB5F-437F-AC13-4F26FD4B3E63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23A5-AC1E-4F0B-A38E-B129776B420A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C4447-E739-480F-8400-134B6A023836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FA54D-F729-4F32-85CF-51E70EEF2597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D3F0-B2E1-4BD5-9C38-A1CFC14D2B5A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9D07-4C2E-4F7A-84DC-7602CE0A9698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6BA84-222F-4B87-B458-0C9FF0DA1A4B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FFE1D-4F0E-401E-A0DA-A47183DA27F2}" type="datetime1">
              <a:rPr lang="en-US" smtClean="0"/>
              <a:pPr/>
              <a:t>6/15/2013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Benefits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Strategic Perspectives on Benefits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Funding Benefits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Benefits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Benefits Administration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16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Health, Safety, and Security?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Defining Health, Safety, and Security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Safety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Health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Security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Workplace Violence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Security Management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Health, Safety, and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Employees expect their employers to provide work environments that are safe, secure, and healthy</a:t>
            </a:r>
          </a:p>
          <a:p>
            <a:r>
              <a:rPr lang="en-US" dirty="0" smtClean="0"/>
              <a:t>People once viewed accidents and occupational diseases as unavoidable by-products of work – prevention and control measures may be take to minimize or eliminate these risks</a:t>
            </a:r>
          </a:p>
          <a:p>
            <a:r>
              <a:rPr lang="en-US" dirty="0" smtClean="0"/>
              <a:t>Organizations are required to pay enormous amounts against worker compensation</a:t>
            </a:r>
          </a:p>
          <a:p>
            <a:r>
              <a:rPr lang="en-US" dirty="0" smtClean="0"/>
              <a:t>Employers cannot have healthy, motivated, satisfied and committed work force without their addressing Health, Safety, and Security issues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7B6FBF15-11BC-4119-9C7A-31F82DB3217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5021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Health, Safety, and Security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Health</a:t>
            </a:r>
          </a:p>
          <a:p>
            <a:pPr lvl="1"/>
            <a:r>
              <a:rPr lang="en-US" dirty="0"/>
              <a:t>A general state of physical, mental, and emotional well-being.</a:t>
            </a:r>
          </a:p>
          <a:p>
            <a:r>
              <a:rPr lang="en-US" dirty="0"/>
              <a:t>Safety</a:t>
            </a:r>
          </a:p>
          <a:p>
            <a:pPr lvl="1"/>
            <a:r>
              <a:rPr lang="en-US" dirty="0"/>
              <a:t>A condition in which the physical well-being of people is protected.</a:t>
            </a:r>
          </a:p>
          <a:p>
            <a:r>
              <a:rPr lang="en-US" dirty="0"/>
              <a:t>Security</a:t>
            </a:r>
          </a:p>
          <a:p>
            <a:pPr lvl="1"/>
            <a:r>
              <a:rPr lang="en-US" dirty="0"/>
              <a:t>The protection of employees and organizational facilities.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FB36FFC2-0D80-41B3-8F2D-01FCEAA34B4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35874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77200" cy="838200"/>
          </a:xfrm>
          <a:ln/>
        </p:spPr>
        <p:txBody>
          <a:bodyPr/>
          <a:lstStyle/>
          <a:p>
            <a:r>
              <a:rPr lang="en-US" sz="2400" dirty="0"/>
              <a:t>Typical Division of Responsibilities:</a:t>
            </a:r>
            <a:br>
              <a:rPr lang="en-US" sz="2400" dirty="0"/>
            </a:br>
            <a:r>
              <a:rPr lang="en-US" sz="2400" dirty="0"/>
              <a:t>Health, Safety, and Security</a:t>
            </a:r>
          </a:p>
        </p:txBody>
      </p:sp>
      <p:pic>
        <p:nvPicPr>
          <p:cNvPr id="335879" name="Picture 7" descr="C:\My Documents\PowerPoint Files\Books\South-Western\HRM10e\HRM10e GIFS\15-01.gif"/>
          <p:cNvPicPr>
            <a:picLocks noChangeAspect="1" noChangeArrowheads="1"/>
          </p:cNvPicPr>
          <p:nvPr/>
        </p:nvPicPr>
        <p:blipFill>
          <a:blip r:embed="rId2" cstate="print"/>
          <a:srcRect l="357"/>
          <a:stretch>
            <a:fillRect/>
          </a:stretch>
        </p:blipFill>
        <p:spPr bwMode="auto">
          <a:xfrm>
            <a:off x="760413" y="1641475"/>
            <a:ext cx="7651750" cy="4378325"/>
          </a:xfrm>
          <a:prstGeom prst="rect">
            <a:avLst/>
          </a:prstGeom>
          <a:noFill/>
          <a:ln w="38100">
            <a:solidFill>
              <a:srgbClr val="CC6600"/>
            </a:solidFill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Management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It requires organizational commitment to provide safe working conditions</a:t>
            </a:r>
          </a:p>
          <a:p>
            <a:r>
              <a:rPr lang="en-US" dirty="0" smtClean="0"/>
              <a:t>This effort should be coordinated from top management to include all the members of the organization</a:t>
            </a:r>
          </a:p>
          <a:p>
            <a:r>
              <a:rPr lang="en-US" dirty="0" smtClean="0"/>
              <a:t>This should be reflected in management actions</a:t>
            </a:r>
          </a:p>
          <a:p>
            <a:r>
              <a:rPr lang="en-US" dirty="0" smtClean="0"/>
              <a:t>Such efforts give rise to a safety culture that prevails in the organization</a:t>
            </a:r>
          </a:p>
          <a:p>
            <a:r>
              <a:rPr lang="en-US" dirty="0" smtClean="0"/>
              <a:t>It pays out in terms of:</a:t>
            </a:r>
          </a:p>
          <a:p>
            <a:pPr lvl="1"/>
            <a:r>
              <a:rPr lang="en-US" dirty="0" smtClean="0"/>
              <a:t>Reduced workplace accidents and injuries</a:t>
            </a:r>
          </a:p>
          <a:p>
            <a:pPr lvl="1"/>
            <a:r>
              <a:rPr lang="en-US" dirty="0" smtClean="0"/>
              <a:t>Reduced costs associated with worker compensation and fines</a:t>
            </a:r>
          </a:p>
          <a:p>
            <a:r>
              <a:rPr lang="en-US" dirty="0" smtClean="0"/>
              <a:t>There are three different approaches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43B5AB6C-71A1-407B-9556-486EA4D9E69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43046" name="Picture 6" descr="C:\My Documents\PowerPoint Files\Books\South-Western\HRM10e\HRM10e GIFS\15-0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90600"/>
            <a:ext cx="8001000" cy="5486400"/>
          </a:xfrm>
          <a:prstGeom prst="rect">
            <a:avLst/>
          </a:prstGeom>
          <a:noFill/>
        </p:spPr>
      </p:pic>
      <p:sp>
        <p:nvSpPr>
          <p:cNvPr id="34304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ln/>
        </p:spPr>
        <p:txBody>
          <a:bodyPr/>
          <a:lstStyle/>
          <a:p>
            <a:r>
              <a:rPr lang="en-US" sz="2400" dirty="0"/>
              <a:t>Approaches to Effective Safety Management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BFBA2B78-5483-44E6-AE35-F84C0E26EE9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4406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dirty="0"/>
              <a:t>Phases of Accident Investigation</a:t>
            </a:r>
          </a:p>
        </p:txBody>
      </p:sp>
      <p:pic>
        <p:nvPicPr>
          <p:cNvPr id="344070" name="Picture 6" descr="C:\My Documents\PowerPoint Files\Books\South-Western\HRM10e\HRM10e GIFS\15-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286000"/>
            <a:ext cx="8220075" cy="2133600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1. Workplace Health Issues</a:t>
            </a:r>
          </a:p>
          <a:p>
            <a:r>
              <a:rPr lang="en-US" dirty="0" smtClean="0"/>
              <a:t>Emotional and mental health concerns</a:t>
            </a:r>
          </a:p>
          <a:p>
            <a:pPr lvl="1"/>
            <a:r>
              <a:rPr lang="en-US" dirty="0" smtClean="0"/>
              <a:t>Employees face work, family, and personal life pressures</a:t>
            </a:r>
          </a:p>
          <a:p>
            <a:pPr lvl="1"/>
            <a:r>
              <a:rPr lang="en-US" dirty="0" smtClean="0"/>
              <a:t>Specific events – death of a relative, divorce, medical problems – may affect individuals in terms of depression and stress</a:t>
            </a:r>
          </a:p>
          <a:p>
            <a:pPr lvl="1"/>
            <a:r>
              <a:rPr lang="en-US" dirty="0" smtClean="0"/>
              <a:t>This may result into work related consequences – that should be dealt properly</a:t>
            </a:r>
          </a:p>
          <a:p>
            <a:pPr lvl="1"/>
            <a:r>
              <a:rPr lang="en-US" dirty="0" smtClean="0"/>
              <a:t>HR staff should intervene and refer affected employees to outside resources through employee assistance programs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Workplace air quality</a:t>
            </a:r>
          </a:p>
          <a:p>
            <a:pPr>
              <a:buNone/>
            </a:pPr>
            <a:r>
              <a:rPr lang="en-US" dirty="0" smtClean="0"/>
              <a:t>	Within certain manufacturing facilities air quality can be a health issue</a:t>
            </a:r>
          </a:p>
          <a:p>
            <a:pPr lvl="1"/>
            <a:r>
              <a:rPr lang="en-US" dirty="0" smtClean="0"/>
              <a:t>textile unit, fertilizer or cement plant</a:t>
            </a:r>
          </a:p>
          <a:p>
            <a:pPr lvl="1"/>
            <a:r>
              <a:rPr lang="en-US" dirty="0" smtClean="0"/>
              <a:t>Sealed buildings, inadequate ventilation</a:t>
            </a:r>
          </a:p>
          <a:p>
            <a:pPr lvl="1"/>
            <a:r>
              <a:rPr lang="en-US" dirty="0" smtClean="0"/>
              <a:t>Airborne contamination from carpet, copy machines, adhesives, and fungi</a:t>
            </a:r>
          </a:p>
          <a:p>
            <a:r>
              <a:rPr lang="en-US" dirty="0" smtClean="0"/>
              <a:t>Smoking at work</a:t>
            </a:r>
          </a:p>
          <a:p>
            <a:pPr lvl="1"/>
            <a:r>
              <a:rPr lang="en-US" dirty="0" smtClean="0"/>
              <a:t>Many employers have no smoking policies </a:t>
            </a:r>
          </a:p>
          <a:p>
            <a:pPr lvl="1"/>
            <a:r>
              <a:rPr lang="en-US" dirty="0" smtClean="0"/>
              <a:t>Some employers offer smoking cessation workshops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24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2. Health Promotion</a:t>
            </a:r>
          </a:p>
          <a:p>
            <a:pPr>
              <a:buNone/>
            </a:pPr>
            <a:r>
              <a:rPr lang="en-US" dirty="0" smtClean="0"/>
              <a:t>	Health promotion is a supportive approach to facilitate and encourage employees to enhance healthy actions and lifestyles. </a:t>
            </a:r>
          </a:p>
          <a:p>
            <a:pPr lvl="1"/>
            <a:r>
              <a:rPr lang="en-US" dirty="0" smtClean="0"/>
              <a:t>Level 1.  Information and awareness</a:t>
            </a:r>
          </a:p>
          <a:p>
            <a:pPr lvl="1">
              <a:buNone/>
            </a:pPr>
            <a:r>
              <a:rPr lang="en-US" dirty="0" smtClean="0"/>
              <a:t>	Employer provide information on – weight control, stress management, nutrition, exercises and smoking cessation</a:t>
            </a:r>
          </a:p>
          <a:p>
            <a:pPr lvl="1">
              <a:buNone/>
            </a:pPr>
            <a:r>
              <a:rPr lang="en-US" dirty="0" smtClean="0"/>
              <a:t>	Has some impact on individuals</a:t>
            </a:r>
          </a:p>
          <a:p>
            <a:pPr lvl="1"/>
            <a:r>
              <a:rPr lang="en-US" dirty="0" smtClean="0"/>
              <a:t>Level 2.  Lifestyle wellness</a:t>
            </a:r>
          </a:p>
          <a:p>
            <a:pPr lvl="1">
              <a:buNone/>
            </a:pPr>
            <a:r>
              <a:rPr lang="en-US" dirty="0" smtClean="0"/>
              <a:t>	Individuals are required to follow those initiatives and make changes in attitudes and behaviors.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</a:rPr>
              <a:t>Wellness programs</a:t>
            </a:r>
            <a:r>
              <a:rPr lang="en-US" dirty="0" smtClean="0"/>
              <a:t> are designed to maintain or improve employee health before problems arise. </a:t>
            </a:r>
          </a:p>
          <a:p>
            <a:pPr lvl="2"/>
            <a:r>
              <a:rPr lang="en-US" sz="2600" dirty="0" smtClean="0"/>
              <a:t>For instance reducing cholesterol, heart disease risk, individualized exercise programs</a:t>
            </a:r>
          </a:p>
          <a:p>
            <a:pPr lvl="2"/>
            <a:r>
              <a:rPr lang="en-US" sz="2600" dirty="0" smtClean="0"/>
              <a:t>Encourage self-directed lifestyle changes</a:t>
            </a:r>
            <a:endParaRPr lang="en-US" sz="2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244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2400" dirty="0" smtClean="0"/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Employee assistance programs</a:t>
            </a:r>
          </a:p>
          <a:p>
            <a:pPr lvl="1">
              <a:buNone/>
            </a:pPr>
            <a:r>
              <a:rPr lang="en-US" sz="2000" dirty="0" smtClean="0"/>
              <a:t>	Provide counseling and other help to employees having emotional, physical, or other personal problems – depression and anxiety, legal difficulties, substance abuse, financial counseling, and career advice</a:t>
            </a:r>
          </a:p>
          <a:p>
            <a:pPr lvl="1"/>
            <a:r>
              <a:rPr lang="en-US" sz="2200" dirty="0" smtClean="0"/>
              <a:t>Level 3.  Organizational health culture</a:t>
            </a:r>
          </a:p>
          <a:p>
            <a:pPr lvl="1">
              <a:buNone/>
            </a:pPr>
            <a:r>
              <a:rPr lang="en-US" sz="2000" dirty="0" smtClean="0"/>
              <a:t>     Employers believe that an organizational culture that emphasizes and supports health efforts is beneficial</a:t>
            </a:r>
          </a:p>
          <a:p>
            <a:pPr lvl="1">
              <a:buNone/>
            </a:pPr>
            <a:r>
              <a:rPr lang="en-US" sz="2000" dirty="0" smtClean="0"/>
              <a:t>     They indulge in an integrated and broad based effort supported both financially and managerially</a:t>
            </a:r>
          </a:p>
          <a:p>
            <a:pPr lvl="1">
              <a:buNone/>
            </a:pPr>
            <a:r>
              <a:rPr lang="en-US" sz="2000" dirty="0" smtClean="0"/>
              <a:t>     They development of procedures and policies that support health efforts – on site exercise facilities, fitness centre</a:t>
            </a:r>
          </a:p>
          <a:p>
            <a:pPr>
              <a:buNone/>
            </a:pPr>
            <a:endParaRPr lang="en-US" sz="2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75B8117D-1B3B-4A3D-84B5-CCF46BE9190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6045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Security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Top Eight Security Concerns at Work:</a:t>
            </a:r>
          </a:p>
          <a:p>
            <a:pPr lvl="1"/>
            <a:r>
              <a:rPr lang="en-US" dirty="0"/>
              <a:t>Workplace violence</a:t>
            </a:r>
          </a:p>
          <a:p>
            <a:pPr lvl="1"/>
            <a:r>
              <a:rPr lang="en-US" dirty="0"/>
              <a:t>Internet/intranet security</a:t>
            </a:r>
          </a:p>
          <a:p>
            <a:pPr lvl="1"/>
            <a:r>
              <a:rPr lang="en-US" dirty="0"/>
              <a:t>Business interruption/disaster recovery</a:t>
            </a:r>
          </a:p>
          <a:p>
            <a:pPr lvl="1"/>
            <a:r>
              <a:rPr lang="en-US" dirty="0"/>
              <a:t>Fraud/white collar crime</a:t>
            </a:r>
          </a:p>
          <a:p>
            <a:pPr lvl="1"/>
            <a:r>
              <a:rPr lang="en-US" dirty="0"/>
              <a:t>Employee selection/screening concerns</a:t>
            </a:r>
          </a:p>
          <a:p>
            <a:pPr lvl="1"/>
            <a:r>
              <a:rPr lang="en-US" dirty="0"/>
              <a:t>General employee theft</a:t>
            </a:r>
          </a:p>
          <a:p>
            <a:pPr lvl="1"/>
            <a:r>
              <a:rPr lang="en-US" dirty="0"/>
              <a:t>Unethical business conduct</a:t>
            </a:r>
          </a:p>
          <a:p>
            <a:pPr lvl="1"/>
            <a:r>
              <a:rPr lang="en-US" dirty="0"/>
              <a:t>Computer hardware/software theft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3DFB97AB-D413-42CC-9998-59312CA45D2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6454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dirty="0"/>
              <a:t>Profile of a Potentially Violent Employee</a:t>
            </a:r>
          </a:p>
        </p:txBody>
      </p:sp>
      <p:pic>
        <p:nvPicPr>
          <p:cNvPr id="364548" name="Picture 4" descr="C:\My Documents\PowerPoint Files\Books\South-Western\HRM10e\HRM10e GIFS\15-12.gif"/>
          <p:cNvPicPr>
            <a:picLocks noChangeAspect="1" noChangeArrowheads="1"/>
          </p:cNvPicPr>
          <p:nvPr/>
        </p:nvPicPr>
        <p:blipFill>
          <a:blip r:embed="rId3" cstate="print">
            <a:lum bright="4000" contrast="20000"/>
          </a:blip>
          <a:srcRect/>
          <a:stretch>
            <a:fillRect/>
          </a:stretch>
        </p:blipFill>
        <p:spPr bwMode="auto">
          <a:xfrm>
            <a:off x="828675" y="1828801"/>
            <a:ext cx="7486650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 Violence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Management of Workplace Violence</a:t>
            </a:r>
          </a:p>
          <a:p>
            <a:r>
              <a:rPr lang="en-US" dirty="0" smtClean="0"/>
              <a:t>Employers should develop workplace violence prevention and response policies and practices</a:t>
            </a:r>
          </a:p>
          <a:p>
            <a:r>
              <a:rPr lang="en-US" dirty="0" smtClean="0"/>
              <a:t>Employers must initiate disciplinary actions and referrals to employee assistance programs </a:t>
            </a:r>
          </a:p>
          <a:p>
            <a:r>
              <a:rPr lang="en-US" dirty="0" smtClean="0"/>
              <a:t>Violence response team should function like a safety committee</a:t>
            </a:r>
          </a:p>
          <a:p>
            <a:r>
              <a:rPr lang="en-US" dirty="0" smtClean="0"/>
              <a:t>Post violence response should sound reasonable – referrals to EAP resources, allowing employee time to meet with HR staff, arranging for trained counselors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 Violence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Domestic causes of workplace violence</a:t>
            </a:r>
          </a:p>
          <a:p>
            <a:r>
              <a:rPr lang="en-US" dirty="0" smtClean="0"/>
              <a:t>Violence that begins at home with family can spill over to workplace</a:t>
            </a:r>
          </a:p>
          <a:p>
            <a:pPr>
              <a:buNone/>
            </a:pPr>
            <a:r>
              <a:rPr lang="en-US" dirty="0" smtClean="0"/>
              <a:t>Training on workplace violence</a:t>
            </a:r>
          </a:p>
          <a:p>
            <a:r>
              <a:rPr lang="en-US" dirty="0" smtClean="0"/>
              <a:t>Managers, HR staff, supervisors and employees must be trained on how to recognize a potential violent employee and what to do when violence occurs:</a:t>
            </a:r>
          </a:p>
          <a:p>
            <a:pPr lvl="1"/>
            <a:r>
              <a:rPr lang="en-US" dirty="0" smtClean="0"/>
              <a:t>Notice verbal and non-verbal reactions of individuals that indicate hostility</a:t>
            </a:r>
          </a:p>
          <a:p>
            <a:pPr lvl="1"/>
            <a:r>
              <a:rPr lang="en-US" dirty="0" smtClean="0"/>
              <a:t>Ask questions that require longer answers and explanations</a:t>
            </a:r>
          </a:p>
          <a:p>
            <a:pPr lvl="1"/>
            <a:r>
              <a:rPr lang="en-US" dirty="0" smtClean="0"/>
              <a:t>Respond calmly and non-threatingly to individual’s emotions and acknowledge those emotions/feelings</a:t>
            </a:r>
          </a:p>
          <a:p>
            <a:pPr lvl="1"/>
            <a:r>
              <a:rPr lang="en-US" dirty="0" smtClean="0"/>
              <a:t>Get assistance from HR or another neutral party</a:t>
            </a:r>
          </a:p>
          <a:p>
            <a:pPr lvl="1"/>
            <a:r>
              <a:rPr lang="en-US" dirty="0" smtClean="0"/>
              <a:t>Notify security personnel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Management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An overall approach to security management is needed to deal with a wide range of issues</a:t>
            </a:r>
          </a:p>
          <a:p>
            <a:r>
              <a:rPr lang="en-US" dirty="0" smtClean="0"/>
              <a:t>Security audit / vulnerability analysis</a:t>
            </a:r>
          </a:p>
          <a:p>
            <a:pPr>
              <a:buNone/>
            </a:pPr>
            <a:r>
              <a:rPr lang="en-US" dirty="0" smtClean="0"/>
              <a:t>	A comprehensive review of organizational security – through internal managers and outsiders. It includes:</a:t>
            </a:r>
          </a:p>
          <a:p>
            <a:pPr lvl="1"/>
            <a:r>
              <a:rPr lang="en-US" dirty="0" smtClean="0"/>
              <a:t>Survey of the area around facility</a:t>
            </a:r>
          </a:p>
          <a:p>
            <a:pPr lvl="1"/>
            <a:r>
              <a:rPr lang="en-US" dirty="0" smtClean="0"/>
              <a:t>Review of the security available</a:t>
            </a:r>
          </a:p>
          <a:p>
            <a:pPr lvl="1"/>
            <a:r>
              <a:rPr lang="en-US" dirty="0" smtClean="0"/>
              <a:t>Review of the disaster management plans</a:t>
            </a:r>
          </a:p>
          <a:p>
            <a:r>
              <a:rPr lang="en-US" dirty="0" smtClean="0"/>
              <a:t>Controlled access</a:t>
            </a:r>
          </a:p>
          <a:p>
            <a:pPr lvl="1"/>
            <a:r>
              <a:rPr lang="en-US" dirty="0" smtClean="0"/>
              <a:t>Controlling access to the physical facilities of the organization</a:t>
            </a:r>
          </a:p>
          <a:p>
            <a:pPr lvl="1"/>
            <a:r>
              <a:rPr lang="en-US" dirty="0" smtClean="0"/>
              <a:t>Most vulnerable employees must be provide with secure areas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Security Management</a:t>
            </a:r>
          </a:p>
          <a:p>
            <a:r>
              <a:rPr lang="en-US" dirty="0" smtClean="0"/>
              <a:t>Computer security</a:t>
            </a:r>
          </a:p>
          <a:p>
            <a:pPr>
              <a:buNone/>
            </a:pPr>
            <a:r>
              <a:rPr lang="en-US" dirty="0" smtClean="0"/>
              <a:t>	it controls access to computer systems</a:t>
            </a:r>
          </a:p>
          <a:p>
            <a:pPr lvl="1"/>
            <a:r>
              <a:rPr lang="en-US" dirty="0" smtClean="0"/>
              <a:t>Internet, Email, and e-commerce</a:t>
            </a:r>
          </a:p>
          <a:p>
            <a:pPr lvl="1"/>
            <a:r>
              <a:rPr lang="en-US" dirty="0" smtClean="0"/>
              <a:t>Important when individuals are terminated or leave the organization</a:t>
            </a:r>
          </a:p>
          <a:p>
            <a:r>
              <a:rPr lang="en-US" dirty="0" smtClean="0"/>
              <a:t>Employee screening and selection</a:t>
            </a:r>
          </a:p>
          <a:p>
            <a:pPr lvl="1"/>
            <a:r>
              <a:rPr lang="en-US" dirty="0" smtClean="0"/>
              <a:t>A key facet of providing security is to screen job applicants</a:t>
            </a:r>
          </a:p>
          <a:p>
            <a:r>
              <a:rPr lang="en-US" dirty="0" smtClean="0"/>
              <a:t>Security personnel</a:t>
            </a:r>
          </a:p>
          <a:p>
            <a:pPr lvl="1"/>
            <a:r>
              <a:rPr lang="en-US" dirty="0" smtClean="0"/>
              <a:t>Another critical part of security system is adequately trained security staff in sufficient numbers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Legislation in Pakistan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Regarding Occupational Safety and Health, following legislation exists in Pakistan:</a:t>
            </a:r>
          </a:p>
          <a:p>
            <a:r>
              <a:rPr lang="en-US" dirty="0" smtClean="0"/>
              <a:t>The Factories Act 1934 </a:t>
            </a:r>
          </a:p>
          <a:p>
            <a:pPr>
              <a:buNone/>
            </a:pPr>
            <a:r>
              <a:rPr lang="en-US" dirty="0" smtClean="0"/>
              <a:t>	The main law containing OSH provisions is applicable to manufacturing enterprises employing 10 or more workers.</a:t>
            </a:r>
          </a:p>
          <a:p>
            <a:r>
              <a:rPr lang="en-US" dirty="0" smtClean="0"/>
              <a:t>Mines Act 1923</a:t>
            </a:r>
          </a:p>
          <a:p>
            <a:pPr>
              <a:buNone/>
            </a:pPr>
            <a:r>
              <a:rPr lang="en-US" dirty="0" smtClean="0"/>
              <a:t>	It covers the mining sectors</a:t>
            </a:r>
          </a:p>
          <a:p>
            <a:r>
              <a:rPr lang="en-US" dirty="0" smtClean="0"/>
              <a:t>Dock Laborers Act 1934</a:t>
            </a:r>
          </a:p>
          <a:p>
            <a:r>
              <a:rPr lang="en-US" dirty="0" smtClean="0"/>
              <a:t>Workmen’s Compensation Act 1923</a:t>
            </a:r>
          </a:p>
          <a:p>
            <a:pPr>
              <a:buNone/>
            </a:pPr>
            <a:r>
              <a:rPr lang="en-US" dirty="0" smtClean="0"/>
              <a:t>	The OSH law in Pakistan mainly cover the formal sector manufacturing industry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Health, Safety, and Security?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Defining Health, Safety, and Security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Safety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Health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Security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Workplace Violence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Security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Cengage 	Learning, Delhi</a:t>
            </a:r>
          </a:p>
          <a:p>
            <a:pPr>
              <a:buNone/>
            </a:pPr>
            <a:r>
              <a:rPr lang="en-US" sz="2800" dirty="0" err="1" smtClean="0"/>
              <a:t>Labour</a:t>
            </a:r>
            <a:r>
              <a:rPr lang="en-US" sz="2800" dirty="0" smtClean="0"/>
              <a:t> and Employment Law: A Profile on Pakistan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Iftekhar</a:t>
            </a:r>
            <a:r>
              <a:rPr lang="en-US" sz="2000" dirty="0" smtClean="0"/>
              <a:t> Ahmed</a:t>
            </a:r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</TotalTime>
  <Words>668</Words>
  <Application>Microsoft Office PowerPoint</Application>
  <PresentationFormat>On-screen Show (4:3)</PresentationFormat>
  <Paragraphs>192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Advances in Human Resource Development and Management</vt:lpstr>
      <vt:lpstr>Recap of lecture 15</vt:lpstr>
      <vt:lpstr>Learning Objectives: Lecture 16</vt:lpstr>
      <vt:lpstr>Why Health, Safety, and Security</vt:lpstr>
      <vt:lpstr>Health, Safety, and Security</vt:lpstr>
      <vt:lpstr>Typical Division of Responsibilities: Health, Safety, and Security</vt:lpstr>
      <vt:lpstr>Safety Management</vt:lpstr>
      <vt:lpstr>Approaches to Effective Safety Management</vt:lpstr>
      <vt:lpstr>Phases of Accident Investigation</vt:lpstr>
      <vt:lpstr>Health</vt:lpstr>
      <vt:lpstr>Health</vt:lpstr>
      <vt:lpstr>Health</vt:lpstr>
      <vt:lpstr>Health</vt:lpstr>
      <vt:lpstr>Security</vt:lpstr>
      <vt:lpstr>Profile of a Potentially Violent Employee</vt:lpstr>
      <vt:lpstr>Workplace Violence</vt:lpstr>
      <vt:lpstr>Workplace Violence</vt:lpstr>
      <vt:lpstr>Security Management</vt:lpstr>
      <vt:lpstr>Security</vt:lpstr>
      <vt:lpstr>Legislation in Pakistan</vt:lpstr>
      <vt:lpstr>Summary of Lecture 16</vt:lpstr>
      <vt:lpstr>Reference books</vt:lpstr>
      <vt:lpstr>Slide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148</cp:revision>
  <dcterms:created xsi:type="dcterms:W3CDTF">2013-05-29T05:42:39Z</dcterms:created>
  <dcterms:modified xsi:type="dcterms:W3CDTF">2013-06-15T08:40:30Z</dcterms:modified>
</cp:coreProperties>
</file>