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257" r:id="rId2"/>
    <p:sldId id="280" r:id="rId3"/>
    <p:sldId id="259" r:id="rId4"/>
    <p:sldId id="356" r:id="rId5"/>
    <p:sldId id="384" r:id="rId6"/>
    <p:sldId id="358" r:id="rId7"/>
    <p:sldId id="385" r:id="rId8"/>
    <p:sldId id="386" r:id="rId9"/>
    <p:sldId id="387" r:id="rId10"/>
    <p:sldId id="392" r:id="rId11"/>
    <p:sldId id="393" r:id="rId12"/>
    <p:sldId id="394" r:id="rId13"/>
    <p:sldId id="365" r:id="rId14"/>
    <p:sldId id="391" r:id="rId15"/>
    <p:sldId id="370" r:id="rId16"/>
    <p:sldId id="371" r:id="rId17"/>
    <p:sldId id="396" r:id="rId18"/>
    <p:sldId id="395" r:id="rId19"/>
    <p:sldId id="382" r:id="rId20"/>
    <p:sldId id="397" r:id="rId21"/>
    <p:sldId id="398" r:id="rId22"/>
    <p:sldId id="321" r:id="rId23"/>
    <p:sldId id="354"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4" d="100"/>
          <a:sy n="64" d="100"/>
        </p:scale>
        <p:origin x="-1566" y="-1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3E21A-A6C7-497E-8E19-3CC53FB9844C}" type="datetimeFigureOut">
              <a:rPr lang="en-US" smtClean="0"/>
              <a:pPr/>
              <a:t>14-Jun-13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76C6E8-7738-48C7-BF20-C74081DF12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4293E343-9619-4D1E-A9DB-C1F7FF07B332}" type="slidenum">
              <a:rPr lang="en-US"/>
              <a:pPr/>
              <a:t>3</a:t>
            </a:fld>
            <a:endParaRPr lang="en-US"/>
          </a:p>
        </p:txBody>
      </p:sp>
      <p:sp>
        <p:nvSpPr>
          <p:cNvPr id="2457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4578" name="Rectangle 2"/>
          <p:cNvSpPr txBox="1">
            <a:spLocks noGrp="1" noChangeArrowheads="1"/>
          </p:cNvSpPr>
          <p:nvPr>
            <p:ph type="body" idx="1"/>
          </p:nvPr>
        </p:nvSpPr>
        <p:spPr bwMode="auto">
          <a:xfrm>
            <a:off x="914400" y="4343400"/>
            <a:ext cx="5029200" cy="4208463"/>
          </a:xfrm>
          <a:prstGeom prst="rect">
            <a:avLst/>
          </a:prstGeom>
          <a:noFill/>
          <a:ln>
            <a:round/>
            <a:headEnd/>
            <a:tailEnd/>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a:lstStyle/>
          <a:p>
            <a:endParaRPr lang="en-US" smtClean="0">
              <a:ea typeface="ＭＳ Ｐゴシック" pitchFamily="34" charset="-128"/>
            </a:endParaRPr>
          </a:p>
        </p:txBody>
      </p:sp>
      <p:sp>
        <p:nvSpPr>
          <p:cNvPr id="4" name="Slide Number Placeholder 3"/>
          <p:cNvSpPr>
            <a:spLocks noGrp="1"/>
          </p:cNvSpPr>
          <p:nvPr>
            <p:ph type="sldNum" sz="quarter" idx="5"/>
          </p:nvPr>
        </p:nvSpPr>
        <p:spPr/>
        <p:txBody>
          <a:bodyPr/>
          <a:lstStyle/>
          <a:p>
            <a:fld id="{6402F2E1-EE5E-4E53-A66B-F9FF112F307C}" type="slidenum">
              <a:rPr lang="en-US"/>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61C193-5360-47C1-AB9E-2299707B73D2}" type="datetime1">
              <a:rPr lang="en-US" smtClean="0"/>
              <a:pPr/>
              <a:t>14-Jun-13</a:t>
            </a:fld>
            <a:endParaRPr lang="en-US"/>
          </a:p>
        </p:txBody>
      </p:sp>
      <p:sp>
        <p:nvSpPr>
          <p:cNvPr id="5" name="Footer Placeholder 4"/>
          <p:cNvSpPr>
            <a:spLocks noGrp="1"/>
          </p:cNvSpPr>
          <p:nvPr>
            <p:ph type="ftr" sz="quarter" idx="11"/>
          </p:nvPr>
        </p:nvSpPr>
        <p:spPr/>
        <p:txBody>
          <a:bodyPr/>
          <a:lstStyle/>
          <a:p>
            <a:r>
              <a:rPr lang="en-US" smtClean="0"/>
              <a:t>Lecture 15</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75D1F-034F-4213-9878-5BACB4562246}" type="datetime1">
              <a:rPr lang="en-US" smtClean="0"/>
              <a:pPr/>
              <a:t>14-Jun-13</a:t>
            </a:fld>
            <a:endParaRPr lang="en-US"/>
          </a:p>
        </p:txBody>
      </p:sp>
      <p:sp>
        <p:nvSpPr>
          <p:cNvPr id="5" name="Footer Placeholder 4"/>
          <p:cNvSpPr>
            <a:spLocks noGrp="1"/>
          </p:cNvSpPr>
          <p:nvPr>
            <p:ph type="ftr" sz="quarter" idx="11"/>
          </p:nvPr>
        </p:nvSpPr>
        <p:spPr/>
        <p:txBody>
          <a:bodyPr/>
          <a:lstStyle/>
          <a:p>
            <a:r>
              <a:rPr lang="en-US" smtClean="0"/>
              <a:t>Lecture 15</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6D1BF6-3B80-4678-85ED-EA2E9344423A}" type="datetime1">
              <a:rPr lang="en-US" smtClean="0"/>
              <a:pPr/>
              <a:t>14-Jun-13</a:t>
            </a:fld>
            <a:endParaRPr lang="en-US"/>
          </a:p>
        </p:txBody>
      </p:sp>
      <p:sp>
        <p:nvSpPr>
          <p:cNvPr id="5" name="Footer Placeholder 4"/>
          <p:cNvSpPr>
            <a:spLocks noGrp="1"/>
          </p:cNvSpPr>
          <p:nvPr>
            <p:ph type="ftr" sz="quarter" idx="11"/>
          </p:nvPr>
        </p:nvSpPr>
        <p:spPr/>
        <p:txBody>
          <a:bodyPr/>
          <a:lstStyle/>
          <a:p>
            <a:r>
              <a:rPr lang="en-US" smtClean="0"/>
              <a:t>Lecture 15</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7195D7-1329-4134-9F44-1823461D332A}" type="datetime1">
              <a:rPr lang="en-US" smtClean="0"/>
              <a:pPr/>
              <a:t>14-Jun-13</a:t>
            </a:fld>
            <a:endParaRPr lang="en-US"/>
          </a:p>
        </p:txBody>
      </p:sp>
      <p:sp>
        <p:nvSpPr>
          <p:cNvPr id="6" name="Footer Placeholder 5"/>
          <p:cNvSpPr>
            <a:spLocks noGrp="1"/>
          </p:cNvSpPr>
          <p:nvPr>
            <p:ph type="ftr" sz="quarter" idx="11"/>
          </p:nvPr>
        </p:nvSpPr>
        <p:spPr/>
        <p:txBody>
          <a:bodyPr/>
          <a:lstStyle/>
          <a:p>
            <a:r>
              <a:rPr lang="en-US" smtClean="0"/>
              <a:t>Lecture 15</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93A5DA-0D1D-4E53-98A4-ADB72B510804}" type="datetime1">
              <a:rPr lang="en-US" smtClean="0"/>
              <a:pPr/>
              <a:t>14-Jun-13</a:t>
            </a:fld>
            <a:endParaRPr lang="en-US"/>
          </a:p>
        </p:txBody>
      </p:sp>
      <p:sp>
        <p:nvSpPr>
          <p:cNvPr id="8" name="Footer Placeholder 7"/>
          <p:cNvSpPr>
            <a:spLocks noGrp="1"/>
          </p:cNvSpPr>
          <p:nvPr>
            <p:ph type="ftr" sz="quarter" idx="11"/>
          </p:nvPr>
        </p:nvSpPr>
        <p:spPr/>
        <p:txBody>
          <a:bodyPr/>
          <a:lstStyle/>
          <a:p>
            <a:r>
              <a:rPr lang="en-US" smtClean="0"/>
              <a:t>Lecture 15</a:t>
            </a:r>
            <a:endParaRPr lang="en-US"/>
          </a:p>
        </p:txBody>
      </p:sp>
      <p:sp>
        <p:nvSpPr>
          <p:cNvPr id="9" name="Slide Number Placeholder 8"/>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FC76AF-5206-41D2-9A3D-798FBF097A89}" type="datetime1">
              <a:rPr lang="en-US" smtClean="0"/>
              <a:pPr/>
              <a:t>14-Jun-13</a:t>
            </a:fld>
            <a:endParaRPr lang="en-US"/>
          </a:p>
        </p:txBody>
      </p:sp>
      <p:sp>
        <p:nvSpPr>
          <p:cNvPr id="4" name="Footer Placeholder 3"/>
          <p:cNvSpPr>
            <a:spLocks noGrp="1"/>
          </p:cNvSpPr>
          <p:nvPr>
            <p:ph type="ftr" sz="quarter" idx="11"/>
          </p:nvPr>
        </p:nvSpPr>
        <p:spPr/>
        <p:txBody>
          <a:bodyPr/>
          <a:lstStyle/>
          <a:p>
            <a:r>
              <a:rPr lang="en-US" smtClean="0"/>
              <a:t>Lecture 15</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B68F17-706A-47B1-BC36-B9A7FC761235}" type="datetime1">
              <a:rPr lang="en-US" smtClean="0"/>
              <a:pPr/>
              <a:t>14-Jun-13</a:t>
            </a:fld>
            <a:endParaRPr lang="en-US"/>
          </a:p>
        </p:txBody>
      </p:sp>
      <p:sp>
        <p:nvSpPr>
          <p:cNvPr id="3" name="Footer Placeholder 2"/>
          <p:cNvSpPr>
            <a:spLocks noGrp="1"/>
          </p:cNvSpPr>
          <p:nvPr>
            <p:ph type="ftr" sz="quarter" idx="11"/>
          </p:nvPr>
        </p:nvSpPr>
        <p:spPr/>
        <p:txBody>
          <a:bodyPr/>
          <a:lstStyle/>
          <a:p>
            <a:r>
              <a:rPr lang="en-US" smtClean="0"/>
              <a:t>Lecture 15</a:t>
            </a:r>
            <a:endParaRPr lang="en-US"/>
          </a:p>
        </p:txBody>
      </p:sp>
      <p:sp>
        <p:nvSpPr>
          <p:cNvPr id="4" name="Slide Number Placeholder 3"/>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402650-B5D5-42CD-8F03-03D90FD5FA83}" type="datetime1">
              <a:rPr lang="en-US" smtClean="0"/>
              <a:pPr/>
              <a:t>14-Jun-13</a:t>
            </a:fld>
            <a:endParaRPr lang="en-US"/>
          </a:p>
        </p:txBody>
      </p:sp>
      <p:sp>
        <p:nvSpPr>
          <p:cNvPr id="6" name="Footer Placeholder 5"/>
          <p:cNvSpPr>
            <a:spLocks noGrp="1"/>
          </p:cNvSpPr>
          <p:nvPr>
            <p:ph type="ftr" sz="quarter" idx="11"/>
          </p:nvPr>
        </p:nvSpPr>
        <p:spPr/>
        <p:txBody>
          <a:bodyPr/>
          <a:lstStyle/>
          <a:p>
            <a:r>
              <a:rPr lang="en-US" smtClean="0"/>
              <a:t>Lecture 15</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A72C7F-3429-4A76-84AA-108B982A9FD5}" type="datetime1">
              <a:rPr lang="en-US" smtClean="0"/>
              <a:pPr/>
              <a:t>14-Jun-13</a:t>
            </a:fld>
            <a:endParaRPr lang="en-US"/>
          </a:p>
        </p:txBody>
      </p:sp>
      <p:sp>
        <p:nvSpPr>
          <p:cNvPr id="6" name="Footer Placeholder 5"/>
          <p:cNvSpPr>
            <a:spLocks noGrp="1"/>
          </p:cNvSpPr>
          <p:nvPr>
            <p:ph type="ftr" sz="quarter" idx="11"/>
          </p:nvPr>
        </p:nvSpPr>
        <p:spPr/>
        <p:txBody>
          <a:bodyPr/>
          <a:lstStyle/>
          <a:p>
            <a:r>
              <a:rPr lang="en-US" smtClean="0"/>
              <a:t>Lecture 15</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087A88-2B53-4480-BD5D-2C750DACCE30}" type="datetime1">
              <a:rPr lang="en-US" smtClean="0"/>
              <a:pPr/>
              <a:t>14-Jun-13</a:t>
            </a:fld>
            <a:endParaRPr lang="en-US"/>
          </a:p>
        </p:txBody>
      </p:sp>
      <p:sp>
        <p:nvSpPr>
          <p:cNvPr id="5" name="Footer Placeholder 4"/>
          <p:cNvSpPr>
            <a:spLocks noGrp="1"/>
          </p:cNvSpPr>
          <p:nvPr>
            <p:ph type="ftr" sz="quarter" idx="11"/>
          </p:nvPr>
        </p:nvSpPr>
        <p:spPr/>
        <p:txBody>
          <a:bodyPr/>
          <a:lstStyle/>
          <a:p>
            <a:r>
              <a:rPr lang="en-US" smtClean="0"/>
              <a:t>Lecture 15</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06025A-E8FD-47F8-BABB-D71B3118A74F}" type="datetime1">
              <a:rPr lang="en-US" smtClean="0"/>
              <a:pPr/>
              <a:t>14-Jun-13</a:t>
            </a:fld>
            <a:endParaRPr lang="en-US"/>
          </a:p>
        </p:txBody>
      </p:sp>
      <p:sp>
        <p:nvSpPr>
          <p:cNvPr id="5" name="Footer Placeholder 4"/>
          <p:cNvSpPr>
            <a:spLocks noGrp="1"/>
          </p:cNvSpPr>
          <p:nvPr>
            <p:ph type="ftr" sz="quarter" idx="11"/>
          </p:nvPr>
        </p:nvSpPr>
        <p:spPr/>
        <p:txBody>
          <a:bodyPr/>
          <a:lstStyle/>
          <a:p>
            <a:r>
              <a:rPr lang="en-US" smtClean="0"/>
              <a:t>Lecture 15</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FE908-4BB1-45BD-9BE6-652028BD9990}" type="datetime1">
              <a:rPr lang="en-US" smtClean="0"/>
              <a:pPr/>
              <a:t>14-Jun-13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Lecture 15</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AC123B-E5F6-47BA-94D0-27662FC7483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Advances in Human Resource Development and Management</a:t>
            </a:r>
            <a:endParaRPr lang="en-US" dirty="0"/>
          </a:p>
        </p:txBody>
      </p:sp>
      <p:sp>
        <p:nvSpPr>
          <p:cNvPr id="3" name="Subtitle 2"/>
          <p:cNvSpPr>
            <a:spLocks noGrp="1"/>
          </p:cNvSpPr>
          <p:nvPr>
            <p:ph type="subTitle" idx="1"/>
          </p:nvPr>
        </p:nvSpPr>
        <p:spPr/>
        <p:txBody>
          <a:bodyPr/>
          <a:lstStyle/>
          <a:p>
            <a:r>
              <a:rPr lang="en-US" dirty="0" smtClean="0"/>
              <a:t>Course code: MGT 712</a:t>
            </a:r>
          </a:p>
          <a:p>
            <a:r>
              <a:rPr lang="en-US" dirty="0" smtClean="0"/>
              <a:t>Lecture 15</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lecture 14</a:t>
            </a:r>
            <a:endParaRPr lang="en-US" dirty="0"/>
          </a:p>
        </p:txBody>
      </p:sp>
      <p:sp>
        <p:nvSpPr>
          <p:cNvPr id="3" name="Content Placeholder 2"/>
          <p:cNvSpPr>
            <a:spLocks noGrp="1"/>
          </p:cNvSpPr>
          <p:nvPr>
            <p:ph idx="1"/>
          </p:nvPr>
        </p:nvSpPr>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Why Team Incentives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Defining Group/Team Incentives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Distributing Team Incentives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Types of Group Incentives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Organizational Incentives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Executive Compensation</a:t>
            </a:r>
          </a:p>
        </p:txBody>
      </p:sp>
      <p:sp>
        <p:nvSpPr>
          <p:cNvPr id="4" name="Slide Number Placeholder 3"/>
          <p:cNvSpPr>
            <a:spLocks noGrp="1"/>
          </p:cNvSpPr>
          <p:nvPr>
            <p:ph type="sldNum" sz="quarter" idx="12"/>
          </p:nvPr>
        </p:nvSpPr>
        <p:spPr/>
        <p:txBody>
          <a:bodyPr/>
          <a:lstStyle/>
          <a:p>
            <a:fld id="{78AC123B-E5F6-47BA-94D0-27662FC7483B}" type="slidenum">
              <a:rPr lang="en-US" smtClean="0"/>
              <a:pPr/>
              <a:t>2</a:t>
            </a:fld>
            <a:endParaRPr lang="en-US"/>
          </a:p>
        </p:txBody>
      </p:sp>
      <p:sp>
        <p:nvSpPr>
          <p:cNvPr id="5" name="Footer Placeholder 4"/>
          <p:cNvSpPr>
            <a:spLocks noGrp="1"/>
          </p:cNvSpPr>
          <p:nvPr>
            <p:ph type="ftr" sz="quarter" idx="11"/>
          </p:nvPr>
        </p:nvSpPr>
        <p:spPr/>
        <p:txBody>
          <a:bodyPr/>
          <a:lstStyle/>
          <a:p>
            <a:r>
              <a:rPr lang="en-US" smtClean="0"/>
              <a:t>Lecture 15</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Learning Objectives: Lecture 15</a:t>
            </a:r>
            <a:endParaRPr lang="en-US" dirty="0"/>
          </a:p>
        </p:txBody>
      </p:sp>
      <p:sp>
        <p:nvSpPr>
          <p:cNvPr id="4098" name="Rectangle 2"/>
          <p:cNvSpPr>
            <a:spLocks noGrp="1" noChangeArrowheads="1"/>
          </p:cNvSpPr>
          <p:nvPr>
            <p:ph idx="1"/>
          </p:nvPr>
        </p:nvSpPr>
        <p:spPr>
          <a:noFill/>
          <a:ln>
            <a:noFill/>
          </a:ln>
        </p:spPr>
        <p:txBody>
          <a:bodyPr anchor="t" anchorCtr="0">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Benefits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Strategic Perspectives on Benefits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Benefit Needs Analysis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Funding Benefits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Why to offer Benefits?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Types of Benefits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Benefits Administration</a:t>
            </a:r>
          </a:p>
        </p:txBody>
      </p:sp>
      <p:sp>
        <p:nvSpPr>
          <p:cNvPr id="5" name="Slide Number Placeholder 4"/>
          <p:cNvSpPr>
            <a:spLocks noGrp="1"/>
          </p:cNvSpPr>
          <p:nvPr>
            <p:ph type="sldNum" sz="quarter" idx="12"/>
          </p:nvPr>
        </p:nvSpPr>
        <p:spPr/>
        <p:txBody>
          <a:bodyPr/>
          <a:lstStyle/>
          <a:p>
            <a:fld id="{5EE861DC-8DC2-4A35-B545-EDD8030E0D51}" type="slidenum">
              <a:rPr lang="en-US" smtClean="0">
                <a:cs typeface="Arial" charset="0"/>
              </a:rPr>
              <a:pPr/>
              <a:t>3</a:t>
            </a:fld>
            <a:endParaRPr lang="en-US" dirty="0">
              <a:cs typeface="Arial" charset="0"/>
            </a:endParaRPr>
          </a:p>
        </p:txBody>
      </p:sp>
      <p:sp>
        <p:nvSpPr>
          <p:cNvPr id="7" name="Footer Placeholder 6"/>
          <p:cNvSpPr>
            <a:spLocks noGrp="1"/>
          </p:cNvSpPr>
          <p:nvPr>
            <p:ph type="ftr" sz="quarter" idx="11"/>
          </p:nvPr>
        </p:nvSpPr>
        <p:spPr/>
        <p:txBody>
          <a:bodyPr/>
          <a:lstStyle/>
          <a:p>
            <a:r>
              <a:rPr lang="en-US" smtClean="0"/>
              <a:t>Lecture 15</a:t>
            </a:r>
            <a:endParaRPr lang="en-US"/>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1FA73118-36E4-4DD9-BAC6-71266F8D708C}" type="slidenum">
              <a:rPr lang="en-US" smtClean="0"/>
              <a:pPr/>
              <a:t>4</a:t>
            </a:fld>
            <a:endParaRPr lang="en-US" dirty="0"/>
          </a:p>
        </p:txBody>
      </p:sp>
      <p:sp>
        <p:nvSpPr>
          <p:cNvPr id="350210" name="AutoShape 2"/>
          <p:cNvSpPr>
            <a:spLocks noGrp="1" noChangeArrowheads="1"/>
          </p:cNvSpPr>
          <p:nvPr>
            <p:ph type="title"/>
          </p:nvPr>
        </p:nvSpPr>
        <p:spPr>
          <a:ln/>
        </p:spPr>
        <p:txBody>
          <a:bodyPr/>
          <a:lstStyle/>
          <a:p>
            <a:r>
              <a:rPr lang="en-US" dirty="0"/>
              <a:t>Benefits</a:t>
            </a:r>
          </a:p>
        </p:txBody>
      </p:sp>
      <p:sp>
        <p:nvSpPr>
          <p:cNvPr id="350211" name="Rectangle 3"/>
          <p:cNvSpPr>
            <a:spLocks noGrp="1" noChangeArrowheads="1"/>
          </p:cNvSpPr>
          <p:nvPr>
            <p:ph type="body" idx="1"/>
          </p:nvPr>
        </p:nvSpPr>
        <p:spPr/>
        <p:txBody>
          <a:bodyPr>
            <a:normAutofit fontScale="92500" lnSpcReduction="20000"/>
          </a:bodyPr>
          <a:lstStyle/>
          <a:p>
            <a:r>
              <a:rPr lang="en-US" dirty="0"/>
              <a:t>Benefit</a:t>
            </a:r>
          </a:p>
          <a:p>
            <a:pPr lvl="1">
              <a:buNone/>
            </a:pPr>
            <a:r>
              <a:rPr lang="en-US" dirty="0"/>
              <a:t>An indirect compensation given to an employee or group of employees as a part of organizational membership</a:t>
            </a:r>
            <a:r>
              <a:rPr lang="en-US" dirty="0" smtClean="0"/>
              <a:t>.</a:t>
            </a:r>
          </a:p>
          <a:p>
            <a:pPr lvl="1"/>
            <a:r>
              <a:rPr lang="en-US" dirty="0" smtClean="0"/>
              <a:t>Influence employees’ decisions about:</a:t>
            </a:r>
          </a:p>
          <a:p>
            <a:pPr lvl="2"/>
            <a:r>
              <a:rPr lang="en-US" dirty="0" smtClean="0"/>
              <a:t>Which employer to work for</a:t>
            </a:r>
          </a:p>
          <a:p>
            <a:pPr lvl="2"/>
            <a:r>
              <a:rPr lang="en-US" dirty="0" smtClean="0"/>
              <a:t>Whether to stay or leave employment</a:t>
            </a:r>
          </a:p>
          <a:p>
            <a:pPr lvl="2"/>
            <a:r>
              <a:rPr lang="en-US" dirty="0" smtClean="0"/>
              <a:t>When they might retire</a:t>
            </a:r>
          </a:p>
          <a:p>
            <a:pPr lvl="1"/>
            <a:r>
              <a:rPr lang="en-US" dirty="0" smtClean="0"/>
              <a:t>Certain benefits are required by the law</a:t>
            </a:r>
          </a:p>
          <a:p>
            <a:pPr lvl="1"/>
            <a:r>
              <a:rPr lang="en-US" dirty="0" smtClean="0"/>
              <a:t>Employees tend to take benefits for granted</a:t>
            </a:r>
          </a:p>
          <a:p>
            <a:pPr lvl="1"/>
            <a:r>
              <a:rPr lang="en-US" dirty="0" smtClean="0"/>
              <a:t>Benefits are complex, so employees may not understand them or even know what benefits exist</a:t>
            </a:r>
            <a:endParaRPr lang="en-US" dirty="0"/>
          </a:p>
        </p:txBody>
      </p:sp>
      <p:sp>
        <p:nvSpPr>
          <p:cNvPr id="6" name="Footer Placeholder 5"/>
          <p:cNvSpPr>
            <a:spLocks noGrp="1"/>
          </p:cNvSpPr>
          <p:nvPr>
            <p:ph type="ftr" sz="quarter" idx="11"/>
          </p:nvPr>
        </p:nvSpPr>
        <p:spPr/>
        <p:txBody>
          <a:bodyPr/>
          <a:lstStyle/>
          <a:p>
            <a:r>
              <a:rPr lang="en-US" smtClean="0"/>
              <a:t>Lecture 15</a:t>
            </a:r>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Strategic Perspectives on Benefits</a:t>
            </a:r>
            <a:endParaRPr lang="en-US" dirty="0"/>
          </a:p>
        </p:txBody>
      </p:sp>
      <p:sp>
        <p:nvSpPr>
          <p:cNvPr id="3" name="Content Placeholder 2"/>
          <p:cNvSpPr>
            <a:spLocks noGrp="1"/>
          </p:cNvSpPr>
          <p:nvPr>
            <p:ph idx="1"/>
          </p:nvPr>
        </p:nvSpPr>
        <p:spPr/>
        <p:txBody>
          <a:bodyPr>
            <a:normAutofit/>
          </a:bodyPr>
          <a:lstStyle/>
          <a:p>
            <a:pPr lvl="1"/>
            <a:r>
              <a:rPr lang="en-US" dirty="0" smtClean="0"/>
              <a:t>Benefits absorb social costs for health care and retirement.</a:t>
            </a:r>
          </a:p>
          <a:p>
            <a:pPr lvl="1"/>
            <a:r>
              <a:rPr lang="en-US" dirty="0" smtClean="0"/>
              <a:t>Benefits influence employee decisions about employers (e.g., recruitment and retirement).</a:t>
            </a:r>
          </a:p>
          <a:p>
            <a:pPr lvl="1"/>
            <a:r>
              <a:rPr lang="en-US" dirty="0" smtClean="0"/>
              <a:t>Benefits are increasingly seen as entitlements.</a:t>
            </a:r>
          </a:p>
          <a:p>
            <a:pPr lvl="1"/>
            <a:r>
              <a:rPr lang="en-US" dirty="0" smtClean="0"/>
              <a:t>Benefit costs are about 40% of total payroll costs.</a:t>
            </a:r>
          </a:p>
          <a:p>
            <a:pPr lvl="1"/>
            <a:r>
              <a:rPr lang="en-US" dirty="0" smtClean="0"/>
              <a:t>Organizations can choose to compete for employees by providing base compensation, variable pay, or benefits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Lecture 15</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E74BCC3E-68FA-47FA-8734-62199A7954DC}" type="slidenum">
              <a:rPr lang="en-US" smtClean="0"/>
              <a:pPr/>
              <a:t>6</a:t>
            </a:fld>
            <a:endParaRPr lang="en-US" dirty="0"/>
          </a:p>
        </p:txBody>
      </p:sp>
      <p:sp>
        <p:nvSpPr>
          <p:cNvPr id="351234" name="AutoShape 2"/>
          <p:cNvSpPr>
            <a:spLocks noGrp="1" noChangeArrowheads="1"/>
          </p:cNvSpPr>
          <p:nvPr>
            <p:ph type="title"/>
          </p:nvPr>
        </p:nvSpPr>
        <p:spPr>
          <a:ln/>
        </p:spPr>
        <p:txBody>
          <a:bodyPr/>
          <a:lstStyle/>
          <a:p>
            <a:r>
              <a:rPr lang="en-US" dirty="0"/>
              <a:t>Benefit Needs Analysis</a:t>
            </a:r>
          </a:p>
        </p:txBody>
      </p:sp>
      <p:sp>
        <p:nvSpPr>
          <p:cNvPr id="351235" name="Rectangle 3"/>
          <p:cNvSpPr>
            <a:spLocks noGrp="1" noChangeArrowheads="1"/>
          </p:cNvSpPr>
          <p:nvPr>
            <p:ph type="body" idx="1"/>
          </p:nvPr>
        </p:nvSpPr>
        <p:spPr/>
        <p:txBody>
          <a:bodyPr>
            <a:normAutofit fontScale="92500" lnSpcReduction="20000"/>
          </a:bodyPr>
          <a:lstStyle/>
          <a:p>
            <a:pPr>
              <a:buNone/>
            </a:pPr>
            <a:r>
              <a:rPr lang="en-US" dirty="0" smtClean="0"/>
              <a:t>A </a:t>
            </a:r>
            <a:r>
              <a:rPr lang="en-US" dirty="0"/>
              <a:t>comprehensive look at all aspects of benefits.</a:t>
            </a:r>
          </a:p>
          <a:p>
            <a:pPr lvl="1"/>
            <a:r>
              <a:rPr lang="en-US" dirty="0"/>
              <a:t>How much total </a:t>
            </a:r>
            <a:r>
              <a:rPr lang="en-US" dirty="0" smtClean="0"/>
              <a:t>compensation, including benefits?</a:t>
            </a:r>
            <a:endParaRPr lang="en-US" dirty="0"/>
          </a:p>
          <a:p>
            <a:pPr lvl="1"/>
            <a:r>
              <a:rPr lang="en-US" dirty="0"/>
              <a:t>What part of total compensation should benefits comprise</a:t>
            </a:r>
            <a:r>
              <a:rPr lang="en-US" dirty="0" smtClean="0"/>
              <a:t>?</a:t>
            </a:r>
          </a:p>
          <a:p>
            <a:pPr lvl="1"/>
            <a:r>
              <a:rPr lang="en-US" dirty="0" smtClean="0"/>
              <a:t>Why is each type of benefit offered?</a:t>
            </a:r>
            <a:endParaRPr lang="en-US" dirty="0"/>
          </a:p>
          <a:p>
            <a:pPr lvl="1"/>
            <a:r>
              <a:rPr lang="en-US" dirty="0"/>
              <a:t>What expense levels are acceptable for each benefit?</a:t>
            </a:r>
          </a:p>
          <a:p>
            <a:pPr lvl="1"/>
            <a:r>
              <a:rPr lang="en-US" dirty="0"/>
              <a:t>Which employees should get which benefits?</a:t>
            </a:r>
          </a:p>
          <a:p>
            <a:pPr lvl="1"/>
            <a:r>
              <a:rPr lang="en-US" dirty="0"/>
              <a:t>What are we getting in return for the benefit?</a:t>
            </a:r>
          </a:p>
          <a:p>
            <a:pPr lvl="1"/>
            <a:r>
              <a:rPr lang="en-US" dirty="0"/>
              <a:t>How will offering benefits affect turnover, recruiting, and retention of employees?</a:t>
            </a:r>
          </a:p>
          <a:p>
            <a:pPr lvl="1"/>
            <a:r>
              <a:rPr lang="en-US" dirty="0"/>
              <a:t>How flexible should the benefits package be?</a:t>
            </a:r>
          </a:p>
        </p:txBody>
      </p:sp>
      <p:sp>
        <p:nvSpPr>
          <p:cNvPr id="6" name="Footer Placeholder 5"/>
          <p:cNvSpPr>
            <a:spLocks noGrp="1"/>
          </p:cNvSpPr>
          <p:nvPr>
            <p:ph type="ftr" sz="quarter" idx="11"/>
          </p:nvPr>
        </p:nvSpPr>
        <p:spPr/>
        <p:txBody>
          <a:bodyPr/>
          <a:lstStyle/>
          <a:p>
            <a:r>
              <a:rPr lang="en-US" smtClean="0"/>
              <a:t>Lecture 15</a:t>
            </a:r>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Benefits</a:t>
            </a:r>
            <a:endParaRPr lang="en-US" dirty="0"/>
          </a:p>
        </p:txBody>
      </p:sp>
      <p:sp>
        <p:nvSpPr>
          <p:cNvPr id="3" name="Content Placeholder 2"/>
          <p:cNvSpPr>
            <a:spLocks noGrp="1"/>
          </p:cNvSpPr>
          <p:nvPr>
            <p:ph idx="1"/>
          </p:nvPr>
        </p:nvSpPr>
        <p:spPr/>
        <p:txBody>
          <a:bodyPr/>
          <a:lstStyle/>
          <a:p>
            <a:r>
              <a:rPr lang="en-US" dirty="0" smtClean="0"/>
              <a:t>Funded both by contributions made by the employer and employee</a:t>
            </a:r>
          </a:p>
          <a:p>
            <a:r>
              <a:rPr lang="en-US" dirty="0" smtClean="0"/>
              <a:t>May be fully funded by employer</a:t>
            </a:r>
          </a:p>
          <a:p>
            <a:pPr lvl="1"/>
            <a:r>
              <a:rPr lang="en-US" dirty="0" smtClean="0"/>
              <a:t>Social security</a:t>
            </a:r>
          </a:p>
          <a:p>
            <a:r>
              <a:rPr lang="en-US" dirty="0" smtClean="0"/>
              <a:t>Partially funded by employer</a:t>
            </a:r>
          </a:p>
          <a:p>
            <a:pPr lvl="1"/>
            <a:r>
              <a:rPr lang="en-US" dirty="0" smtClean="0"/>
              <a:t>Worker welfare board</a:t>
            </a:r>
          </a:p>
          <a:p>
            <a:pPr lvl="1"/>
            <a:r>
              <a:rPr lang="en-US" dirty="0" smtClean="0"/>
              <a:t>Employees Old Age Benefits Institution</a:t>
            </a:r>
            <a:endParaRPr lang="en-US" dirty="0"/>
          </a:p>
        </p:txBody>
      </p:sp>
      <p:sp>
        <p:nvSpPr>
          <p:cNvPr id="4" name="Footer Placeholder 3"/>
          <p:cNvSpPr>
            <a:spLocks noGrp="1"/>
          </p:cNvSpPr>
          <p:nvPr>
            <p:ph type="ftr" sz="quarter" idx="11"/>
          </p:nvPr>
        </p:nvSpPr>
        <p:spPr/>
        <p:txBody>
          <a:bodyPr/>
          <a:lstStyle/>
          <a:p>
            <a:r>
              <a:rPr lang="en-US" smtClean="0"/>
              <a:t>Lecture 15</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to offer Benefits?</a:t>
            </a:r>
            <a:endParaRPr lang="en-US" dirty="0"/>
          </a:p>
        </p:txBody>
      </p:sp>
      <p:sp>
        <p:nvSpPr>
          <p:cNvPr id="3" name="Content Placeholder 2"/>
          <p:cNvSpPr>
            <a:spLocks noGrp="1"/>
          </p:cNvSpPr>
          <p:nvPr>
            <p:ph idx="1"/>
          </p:nvPr>
        </p:nvSpPr>
        <p:spPr/>
        <p:txBody>
          <a:bodyPr/>
          <a:lstStyle/>
          <a:p>
            <a:r>
              <a:rPr lang="en-US" dirty="0" smtClean="0"/>
              <a:t>To attract and retain better employees</a:t>
            </a:r>
          </a:p>
          <a:p>
            <a:r>
              <a:rPr lang="en-US" dirty="0" smtClean="0"/>
              <a:t>Benefits are not taxed to employers</a:t>
            </a:r>
          </a:p>
          <a:p>
            <a:r>
              <a:rPr lang="en-US" dirty="0" smtClean="0"/>
              <a:t>Benefits may be purchased at a better rate if purchaser is a large employer</a:t>
            </a:r>
          </a:p>
          <a:p>
            <a:r>
              <a:rPr lang="en-US" dirty="0" smtClean="0"/>
              <a:t>Benefits are not taxed as income to employees</a:t>
            </a:r>
          </a:p>
          <a:p>
            <a:r>
              <a:rPr lang="en-US" dirty="0" smtClean="0"/>
              <a:t>Required by the state law</a:t>
            </a:r>
            <a:endParaRPr lang="en-US" dirty="0"/>
          </a:p>
        </p:txBody>
      </p:sp>
      <p:sp>
        <p:nvSpPr>
          <p:cNvPr id="4" name="Footer Placeholder 3"/>
          <p:cNvSpPr>
            <a:spLocks noGrp="1"/>
          </p:cNvSpPr>
          <p:nvPr>
            <p:ph type="ftr" sz="quarter" idx="11"/>
          </p:nvPr>
        </p:nvSpPr>
        <p:spPr/>
        <p:txBody>
          <a:bodyPr/>
          <a:lstStyle/>
          <a:p>
            <a:r>
              <a:rPr lang="en-US" smtClean="0"/>
              <a:t>Lecture 15</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Benefits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Government Mandated Benefits</a:t>
            </a:r>
          </a:p>
          <a:p>
            <a:pPr lvl="1"/>
            <a:r>
              <a:rPr lang="en-US" dirty="0" smtClean="0"/>
              <a:t>Pension Plans</a:t>
            </a:r>
          </a:p>
          <a:p>
            <a:pPr lvl="1"/>
            <a:r>
              <a:rPr lang="en-US" dirty="0" smtClean="0"/>
              <a:t>Medical Benefits</a:t>
            </a:r>
          </a:p>
          <a:p>
            <a:pPr lvl="1"/>
            <a:r>
              <a:rPr lang="en-US" dirty="0" smtClean="0"/>
              <a:t>Leave and Maternity Benefits</a:t>
            </a:r>
          </a:p>
          <a:p>
            <a:r>
              <a:rPr lang="en-US" dirty="0" smtClean="0"/>
              <a:t>Voluntary Benefits</a:t>
            </a:r>
          </a:p>
          <a:p>
            <a:pPr>
              <a:buNone/>
            </a:pPr>
            <a:r>
              <a:rPr lang="en-US" dirty="0" smtClean="0"/>
              <a:t>	Employers voluntarily offer other  types of benefits to compete for and retain employees. By providing benefits that cater widely varied personal circumstances</a:t>
            </a:r>
          </a:p>
          <a:p>
            <a:pPr lvl="1"/>
            <a:r>
              <a:rPr lang="en-US" dirty="0" smtClean="0"/>
              <a:t>Strengthen ties with employees as valuable human resources</a:t>
            </a:r>
          </a:p>
          <a:p>
            <a:pPr lvl="1"/>
            <a:r>
              <a:rPr lang="en-US" dirty="0" smtClean="0"/>
              <a:t>Choices among benefits are necessary – flexible or cafeteria benefits</a:t>
            </a:r>
            <a:endParaRPr lang="en-US" dirty="0"/>
          </a:p>
        </p:txBody>
      </p:sp>
      <p:sp>
        <p:nvSpPr>
          <p:cNvPr id="4" name="Footer Placeholder 3"/>
          <p:cNvSpPr>
            <a:spLocks noGrp="1"/>
          </p:cNvSpPr>
          <p:nvPr>
            <p:ph type="ftr" sz="quarter" idx="11"/>
          </p:nvPr>
        </p:nvSpPr>
        <p:spPr/>
        <p:txBody>
          <a:bodyPr/>
          <a:lstStyle/>
          <a:p>
            <a:r>
              <a:rPr lang="en-US" smtClean="0"/>
              <a:t>Lecture 15</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Workers’ Welfare</a:t>
            </a:r>
            <a:endParaRPr lang="en-US" dirty="0"/>
          </a:p>
        </p:txBody>
      </p:sp>
      <p:sp>
        <p:nvSpPr>
          <p:cNvPr id="8" name="Content Placeholder 7"/>
          <p:cNvSpPr>
            <a:spLocks noGrp="1"/>
          </p:cNvSpPr>
          <p:nvPr>
            <p:ph idx="1"/>
          </p:nvPr>
        </p:nvSpPr>
        <p:spPr/>
        <p:txBody>
          <a:bodyPr>
            <a:normAutofit fontScale="92500" lnSpcReduction="20000"/>
          </a:bodyPr>
          <a:lstStyle/>
          <a:p>
            <a:r>
              <a:rPr lang="en-US" dirty="0" smtClean="0"/>
              <a:t>Employees Old Age Benefits Act 1976</a:t>
            </a:r>
          </a:p>
          <a:p>
            <a:pPr lvl="1"/>
            <a:r>
              <a:rPr lang="en-US" dirty="0" smtClean="0"/>
              <a:t>Old age pension, old age grant, widow/widower pension</a:t>
            </a:r>
          </a:p>
          <a:p>
            <a:pPr lvl="1"/>
            <a:r>
              <a:rPr lang="en-US" dirty="0" smtClean="0"/>
              <a:t>Contributions to be made by both</a:t>
            </a:r>
          </a:p>
          <a:p>
            <a:pPr lvl="2"/>
            <a:r>
              <a:rPr lang="en-US" dirty="0" smtClean="0"/>
              <a:t>Employer: 5 % of minimum wages</a:t>
            </a:r>
          </a:p>
          <a:p>
            <a:pPr lvl="2"/>
            <a:r>
              <a:rPr lang="en-US" dirty="0" smtClean="0"/>
              <a:t>Employee: 1 % of minimum wages</a:t>
            </a:r>
          </a:p>
          <a:p>
            <a:r>
              <a:rPr lang="en-US" dirty="0" smtClean="0"/>
              <a:t>Employees Social Security Ordinance 1965</a:t>
            </a:r>
          </a:p>
          <a:p>
            <a:pPr lvl="1"/>
            <a:r>
              <a:rPr lang="en-US" dirty="0" smtClean="0"/>
              <a:t>Provides benefits to employees in case of sickness, maternity, employment injury or death.</a:t>
            </a:r>
          </a:p>
          <a:p>
            <a:pPr lvl="1"/>
            <a:r>
              <a:rPr lang="en-US" dirty="0" smtClean="0"/>
              <a:t>Contributions against these benefits is to be made only by employer</a:t>
            </a:r>
          </a:p>
          <a:p>
            <a:endParaRPr lang="en-US" dirty="0" smtClean="0"/>
          </a:p>
          <a:p>
            <a:endParaRPr lang="en-US" dirty="0"/>
          </a:p>
        </p:txBody>
      </p:sp>
      <p:sp>
        <p:nvSpPr>
          <p:cNvPr id="5" name="Footer Placeholder 4"/>
          <p:cNvSpPr>
            <a:spLocks noGrp="1"/>
          </p:cNvSpPr>
          <p:nvPr>
            <p:ph type="ftr" sz="quarter" idx="11"/>
          </p:nvPr>
        </p:nvSpPr>
        <p:spPr/>
        <p:txBody>
          <a:bodyPr/>
          <a:lstStyle/>
          <a:p>
            <a:r>
              <a:rPr lang="en-US" smtClean="0"/>
              <a:t>Lecture 15</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Workers’ Welfare</a:t>
            </a:r>
            <a:endParaRPr lang="en-US" dirty="0"/>
          </a:p>
        </p:txBody>
      </p:sp>
      <p:sp>
        <p:nvSpPr>
          <p:cNvPr id="8" name="Content Placeholder 7"/>
          <p:cNvSpPr>
            <a:spLocks noGrp="1"/>
          </p:cNvSpPr>
          <p:nvPr>
            <p:ph idx="1"/>
          </p:nvPr>
        </p:nvSpPr>
        <p:spPr/>
        <p:txBody>
          <a:bodyPr>
            <a:normAutofit lnSpcReduction="10000"/>
          </a:bodyPr>
          <a:lstStyle/>
          <a:p>
            <a:r>
              <a:rPr lang="en-US" dirty="0" smtClean="0"/>
              <a:t>The Workmen’s Compensation Act 1923</a:t>
            </a:r>
          </a:p>
          <a:p>
            <a:pPr lvl="1"/>
            <a:r>
              <a:rPr lang="en-US" dirty="0" smtClean="0"/>
              <a:t>Provides for the compensation to be paid by the employer to the workers or heirs in case of death, permanent total disablement, permanent partial disablement and temporary disablement during working in an establishment.</a:t>
            </a:r>
          </a:p>
          <a:p>
            <a:r>
              <a:rPr lang="en-US" dirty="0" smtClean="0"/>
              <a:t>The Standing Orders 1968 </a:t>
            </a:r>
          </a:p>
          <a:p>
            <a:pPr lvl="1"/>
            <a:r>
              <a:rPr lang="en-US" dirty="0" smtClean="0"/>
              <a:t>Provides for compulsory group insurance against natural death or injury for all the permanent employees in a workplace</a:t>
            </a:r>
            <a:endParaRPr lang="en-US" dirty="0"/>
          </a:p>
        </p:txBody>
      </p:sp>
      <p:sp>
        <p:nvSpPr>
          <p:cNvPr id="5" name="Footer Placeholder 4"/>
          <p:cNvSpPr>
            <a:spLocks noGrp="1"/>
          </p:cNvSpPr>
          <p:nvPr>
            <p:ph type="ftr" sz="quarter" idx="11"/>
          </p:nvPr>
        </p:nvSpPr>
        <p:spPr/>
        <p:txBody>
          <a:bodyPr/>
          <a:lstStyle/>
          <a:p>
            <a:r>
              <a:rPr lang="en-US" smtClean="0"/>
              <a:t>Lecture 15</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Leave and Maternity Benefits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Under the factories act, if a worker competed 12 months of continuous service in a factory, he shall be allowed to avail:</a:t>
            </a:r>
          </a:p>
          <a:p>
            <a:pPr lvl="1"/>
            <a:r>
              <a:rPr lang="en-US" dirty="0" smtClean="0"/>
              <a:t>Paid annual leave of 14 consecutive days</a:t>
            </a:r>
          </a:p>
          <a:p>
            <a:pPr lvl="1"/>
            <a:r>
              <a:rPr lang="en-US" dirty="0" smtClean="0"/>
              <a:t>10 days casual leave with full pay during a year</a:t>
            </a:r>
          </a:p>
          <a:p>
            <a:pPr lvl="1"/>
            <a:r>
              <a:rPr lang="en-US" dirty="0" smtClean="0"/>
              <a:t>16 days sick leave with half pay (8 days with full pay) in a year</a:t>
            </a:r>
          </a:p>
          <a:p>
            <a:pPr>
              <a:buNone/>
            </a:pPr>
            <a:r>
              <a:rPr lang="en-US" dirty="0" smtClean="0"/>
              <a:t>Maternity leave, under Maternity Benefits Ordinance 1958, is also allowed to women for a period of 12 weeks with full pay</a:t>
            </a:r>
          </a:p>
          <a:p>
            <a:pPr lvl="1"/>
            <a:r>
              <a:rPr lang="en-US" dirty="0" smtClean="0"/>
              <a:t>It is unlawful for an employer to dismiss a women who is on maternity leave</a:t>
            </a:r>
          </a:p>
          <a:p>
            <a:pPr lvl="1"/>
            <a:r>
              <a:rPr lang="en-US" dirty="0" smtClean="0"/>
              <a:t>The qualifying period for getting this leave is four months of preceding employment with this employer.</a:t>
            </a:r>
            <a:endParaRPr lang="en-US" dirty="0"/>
          </a:p>
        </p:txBody>
      </p:sp>
      <p:sp>
        <p:nvSpPr>
          <p:cNvPr id="4" name="Footer Placeholder 3"/>
          <p:cNvSpPr>
            <a:spLocks noGrp="1"/>
          </p:cNvSpPr>
          <p:nvPr>
            <p:ph type="ftr" sz="quarter" idx="11"/>
          </p:nvPr>
        </p:nvSpPr>
        <p:spPr/>
        <p:txBody>
          <a:bodyPr/>
          <a:lstStyle/>
          <a:p>
            <a:r>
              <a:rPr lang="en-US" smtClean="0"/>
              <a:t>Lecture 15</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9DC940D0-6D3A-48E4-8827-5746053892B5}" type="slidenum">
              <a:rPr lang="en-US" smtClean="0"/>
              <a:pPr/>
              <a:t>13</a:t>
            </a:fld>
            <a:endParaRPr lang="en-US" dirty="0"/>
          </a:p>
        </p:txBody>
      </p:sp>
      <p:sp>
        <p:nvSpPr>
          <p:cNvPr id="356354" name="AutoShape 2"/>
          <p:cNvSpPr>
            <a:spLocks noGrp="1" noChangeArrowheads="1"/>
          </p:cNvSpPr>
          <p:nvPr>
            <p:ph type="title"/>
          </p:nvPr>
        </p:nvSpPr>
        <p:spPr>
          <a:ln/>
        </p:spPr>
        <p:txBody>
          <a:bodyPr/>
          <a:lstStyle/>
          <a:p>
            <a:r>
              <a:rPr lang="en-US"/>
              <a:t>Pension Plans</a:t>
            </a:r>
          </a:p>
        </p:txBody>
      </p:sp>
      <p:sp>
        <p:nvSpPr>
          <p:cNvPr id="356355" name="Rectangle 3"/>
          <p:cNvSpPr>
            <a:spLocks noGrp="1" noChangeArrowheads="1"/>
          </p:cNvSpPr>
          <p:nvPr>
            <p:ph type="body" idx="1"/>
          </p:nvPr>
        </p:nvSpPr>
        <p:spPr/>
        <p:txBody>
          <a:bodyPr>
            <a:normAutofit/>
          </a:bodyPr>
          <a:lstStyle/>
          <a:p>
            <a:r>
              <a:rPr lang="en-US" dirty="0" smtClean="0"/>
              <a:t>Employer and employee make the contributions and the employee gets defined amount each month upon retirement.</a:t>
            </a:r>
          </a:p>
          <a:p>
            <a:pPr lvl="1"/>
            <a:r>
              <a:rPr lang="en-US" dirty="0" smtClean="0"/>
              <a:t>Vesting is the right of employees to receive benefits from their pension plans.</a:t>
            </a:r>
          </a:p>
          <a:p>
            <a:pPr lvl="1"/>
            <a:r>
              <a:rPr lang="en-US" dirty="0" smtClean="0"/>
              <a:t>Portability is a pension plan feature that allows employees to move their benefits from one employer to another.</a:t>
            </a:r>
          </a:p>
        </p:txBody>
      </p:sp>
      <p:sp>
        <p:nvSpPr>
          <p:cNvPr id="6" name="Footer Placeholder 5"/>
          <p:cNvSpPr>
            <a:spLocks noGrp="1"/>
          </p:cNvSpPr>
          <p:nvPr>
            <p:ph type="ftr" sz="quarter" idx="11"/>
          </p:nvPr>
        </p:nvSpPr>
        <p:spPr/>
        <p:txBody>
          <a:bodyPr/>
          <a:lstStyle/>
          <a:p>
            <a:r>
              <a:rPr lang="en-US" smtClean="0"/>
              <a:t>Lecture 15</a:t>
            </a:r>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Care Benefits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Health care and medical benefits are provided by employers usually through:</a:t>
            </a:r>
          </a:p>
          <a:p>
            <a:pPr lvl="1"/>
            <a:r>
              <a:rPr lang="en-US" dirty="0" smtClean="0"/>
              <a:t>Insurance Plans to exempt employees</a:t>
            </a:r>
          </a:p>
          <a:p>
            <a:pPr lvl="1"/>
            <a:r>
              <a:rPr lang="en-US" dirty="0" smtClean="0"/>
              <a:t>Social security to non-exempt employees</a:t>
            </a:r>
          </a:p>
          <a:p>
            <a:r>
              <a:rPr lang="en-US" dirty="0" smtClean="0"/>
              <a:t>Medical, dental, prescription drugs, vision care expenses for exempt employees and their dependents</a:t>
            </a:r>
          </a:p>
          <a:p>
            <a:r>
              <a:rPr lang="en-US" dirty="0" smtClean="0"/>
              <a:t>Non exempt employees may access any social security dispensary/hospital or may be referred by them to any DHQ hospital</a:t>
            </a:r>
          </a:p>
          <a:p>
            <a:r>
              <a:rPr lang="en-US" dirty="0" smtClean="0"/>
              <a:t>The cost of health care has risen enormously</a:t>
            </a:r>
          </a:p>
        </p:txBody>
      </p:sp>
      <p:sp>
        <p:nvSpPr>
          <p:cNvPr id="4" name="Footer Placeholder 3"/>
          <p:cNvSpPr>
            <a:spLocks noGrp="1"/>
          </p:cNvSpPr>
          <p:nvPr>
            <p:ph type="ftr" sz="quarter" idx="11"/>
          </p:nvPr>
        </p:nvSpPr>
        <p:spPr/>
        <p:txBody>
          <a:bodyPr/>
          <a:lstStyle/>
          <a:p>
            <a:r>
              <a:rPr lang="en-US" smtClean="0"/>
              <a:t>Lecture 15</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FC76E7D8-8BF2-4FCD-B3FE-2F5C076F5646}" type="slidenum">
              <a:rPr lang="en-US" smtClean="0"/>
              <a:pPr/>
              <a:t>15</a:t>
            </a:fld>
            <a:endParaRPr lang="en-US" dirty="0"/>
          </a:p>
        </p:txBody>
      </p:sp>
      <p:sp>
        <p:nvSpPr>
          <p:cNvPr id="360450" name="AutoShape 2"/>
          <p:cNvSpPr>
            <a:spLocks noGrp="1" noChangeArrowheads="1"/>
          </p:cNvSpPr>
          <p:nvPr>
            <p:ph type="title"/>
          </p:nvPr>
        </p:nvSpPr>
        <p:spPr>
          <a:ln/>
        </p:spPr>
        <p:txBody>
          <a:bodyPr>
            <a:normAutofit fontScale="90000"/>
          </a:bodyPr>
          <a:lstStyle/>
          <a:p>
            <a:r>
              <a:rPr lang="en-US"/>
              <a:t>Controlling Health-Care Benefits Costs</a:t>
            </a:r>
          </a:p>
        </p:txBody>
      </p:sp>
      <p:sp>
        <p:nvSpPr>
          <p:cNvPr id="360451" name="Rectangle 3"/>
          <p:cNvSpPr>
            <a:spLocks noGrp="1" noChangeArrowheads="1"/>
          </p:cNvSpPr>
          <p:nvPr>
            <p:ph type="body" idx="1"/>
          </p:nvPr>
        </p:nvSpPr>
        <p:spPr/>
        <p:txBody>
          <a:bodyPr>
            <a:normAutofit lnSpcReduction="10000"/>
          </a:bodyPr>
          <a:lstStyle/>
          <a:p>
            <a:r>
              <a:rPr lang="en-US" dirty="0"/>
              <a:t>Co-Payment</a:t>
            </a:r>
          </a:p>
          <a:p>
            <a:pPr lvl="1"/>
            <a:r>
              <a:rPr lang="en-US" dirty="0"/>
              <a:t>Employees are required to pay a portion of the cost of both insurance premiums and medical care</a:t>
            </a:r>
            <a:r>
              <a:rPr lang="en-US" dirty="0" smtClean="0"/>
              <a:t>.</a:t>
            </a:r>
          </a:p>
          <a:p>
            <a:pPr lvl="1"/>
            <a:r>
              <a:rPr lang="en-US" dirty="0" smtClean="0"/>
              <a:t>Deduction raised from Rs 50 to 250</a:t>
            </a:r>
            <a:endParaRPr lang="en-US" dirty="0"/>
          </a:p>
          <a:p>
            <a:r>
              <a:rPr lang="en-US" dirty="0"/>
              <a:t>Defined Contribution Plans for Health Benefits</a:t>
            </a:r>
          </a:p>
          <a:p>
            <a:pPr lvl="1"/>
            <a:r>
              <a:rPr lang="en-US" dirty="0"/>
              <a:t>Employer provides a set amount that the employee may spend on health-care coverage benefits</a:t>
            </a:r>
            <a:r>
              <a:rPr lang="en-US" dirty="0" smtClean="0"/>
              <a:t>.</a:t>
            </a:r>
          </a:p>
          <a:p>
            <a:pPr lvl="1"/>
            <a:r>
              <a:rPr lang="en-US" dirty="0" smtClean="0"/>
              <a:t>Rs 500 from employer</a:t>
            </a:r>
            <a:endParaRPr lang="en-US" dirty="0"/>
          </a:p>
        </p:txBody>
      </p:sp>
      <p:sp>
        <p:nvSpPr>
          <p:cNvPr id="6" name="Footer Placeholder 5"/>
          <p:cNvSpPr>
            <a:spLocks noGrp="1"/>
          </p:cNvSpPr>
          <p:nvPr>
            <p:ph type="ftr" sz="quarter" idx="11"/>
          </p:nvPr>
        </p:nvSpPr>
        <p:spPr/>
        <p:txBody>
          <a:bodyPr/>
          <a:lstStyle/>
          <a:p>
            <a:r>
              <a:rPr lang="en-US" smtClean="0"/>
              <a:t>Lecture 15</a:t>
            </a:r>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5BBDBF31-399B-4E8F-BABB-FD3D9CDA6DF5}" type="slidenum">
              <a:rPr lang="en-US" smtClean="0"/>
              <a:pPr/>
              <a:t>16</a:t>
            </a:fld>
            <a:endParaRPr lang="en-US" dirty="0"/>
          </a:p>
        </p:txBody>
      </p:sp>
      <p:sp>
        <p:nvSpPr>
          <p:cNvPr id="361474" name="AutoShape 2"/>
          <p:cNvSpPr>
            <a:spLocks noGrp="1" noChangeArrowheads="1"/>
          </p:cNvSpPr>
          <p:nvPr>
            <p:ph type="title"/>
          </p:nvPr>
        </p:nvSpPr>
        <p:spPr>
          <a:ln/>
        </p:spPr>
        <p:txBody>
          <a:bodyPr>
            <a:normAutofit fontScale="90000"/>
          </a:bodyPr>
          <a:lstStyle/>
          <a:p>
            <a:r>
              <a:rPr lang="en-US"/>
              <a:t>Controlling Health-Care Costs (cont’d)</a:t>
            </a:r>
          </a:p>
        </p:txBody>
      </p:sp>
      <p:sp>
        <p:nvSpPr>
          <p:cNvPr id="361475" name="Rectangle 3"/>
          <p:cNvSpPr>
            <a:spLocks noGrp="1" noChangeArrowheads="1"/>
          </p:cNvSpPr>
          <p:nvPr>
            <p:ph type="body" idx="1"/>
          </p:nvPr>
        </p:nvSpPr>
        <p:spPr/>
        <p:txBody>
          <a:bodyPr>
            <a:normAutofit fontScale="92500" lnSpcReduction="10000"/>
          </a:bodyPr>
          <a:lstStyle/>
          <a:p>
            <a:pPr>
              <a:buNone/>
            </a:pPr>
            <a:r>
              <a:rPr lang="en-US" dirty="0"/>
              <a:t>Managed </a:t>
            </a:r>
            <a:r>
              <a:rPr lang="en-US" dirty="0" smtClean="0"/>
              <a:t>Care</a:t>
            </a:r>
          </a:p>
          <a:p>
            <a:pPr>
              <a:buNone/>
            </a:pPr>
            <a:r>
              <a:rPr lang="en-US" dirty="0" smtClean="0"/>
              <a:t>Approaches </a:t>
            </a:r>
            <a:r>
              <a:rPr lang="en-US" dirty="0"/>
              <a:t>that monitor and reduce medical costs using restrictions and market system alternatives.</a:t>
            </a:r>
          </a:p>
          <a:p>
            <a:r>
              <a:rPr lang="en-US" dirty="0"/>
              <a:t>Preferred Provider Organization</a:t>
            </a:r>
          </a:p>
          <a:p>
            <a:pPr lvl="1"/>
            <a:r>
              <a:rPr lang="en-US" dirty="0"/>
              <a:t>A health-care provider that contract with an employer group to provide health-care services to employees at a competitive rate.</a:t>
            </a:r>
          </a:p>
          <a:p>
            <a:r>
              <a:rPr lang="en-US" dirty="0"/>
              <a:t>Health Maintenance Organization (HMO)</a:t>
            </a:r>
          </a:p>
          <a:p>
            <a:pPr lvl="1"/>
            <a:r>
              <a:rPr lang="en-US" dirty="0"/>
              <a:t>A managed care plan that provides services for a fixed period on a prepaid basis.</a:t>
            </a:r>
          </a:p>
          <a:p>
            <a:endParaRPr lang="en-US" dirty="0"/>
          </a:p>
        </p:txBody>
      </p:sp>
      <p:sp>
        <p:nvSpPr>
          <p:cNvPr id="6" name="Footer Placeholder 5"/>
          <p:cNvSpPr>
            <a:spLocks noGrp="1"/>
          </p:cNvSpPr>
          <p:nvPr>
            <p:ph type="ftr" sz="quarter" idx="11"/>
          </p:nvPr>
        </p:nvSpPr>
        <p:spPr/>
        <p:txBody>
          <a:bodyPr/>
          <a:lstStyle/>
          <a:p>
            <a:r>
              <a:rPr lang="en-US" smtClean="0"/>
              <a:t>Lecture 15</a:t>
            </a:r>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17EAC447-BB00-4979-A28B-F374E665C150}" type="slidenum">
              <a:rPr lang="en-US" smtClean="0"/>
              <a:pPr/>
              <a:t>17</a:t>
            </a:fld>
            <a:endParaRPr lang="en-US" dirty="0"/>
          </a:p>
        </p:txBody>
      </p:sp>
      <p:sp>
        <p:nvSpPr>
          <p:cNvPr id="355330" name="AutoShape 2"/>
          <p:cNvSpPr>
            <a:spLocks noGrp="1" noChangeArrowheads="1"/>
          </p:cNvSpPr>
          <p:nvPr>
            <p:ph type="title"/>
          </p:nvPr>
        </p:nvSpPr>
        <p:spPr>
          <a:ln/>
        </p:spPr>
        <p:txBody>
          <a:bodyPr/>
          <a:lstStyle/>
          <a:p>
            <a:r>
              <a:rPr lang="en-US"/>
              <a:t>Retirement Security Benefits</a:t>
            </a:r>
          </a:p>
        </p:txBody>
      </p:sp>
      <p:sp>
        <p:nvSpPr>
          <p:cNvPr id="355331" name="Rectangle 3"/>
          <p:cNvSpPr>
            <a:spLocks noGrp="1" noChangeArrowheads="1"/>
          </p:cNvSpPr>
          <p:nvPr>
            <p:ph type="body" idx="1"/>
          </p:nvPr>
        </p:nvSpPr>
        <p:spPr/>
        <p:txBody>
          <a:bodyPr>
            <a:normAutofit fontScale="92500"/>
          </a:bodyPr>
          <a:lstStyle/>
          <a:p>
            <a:r>
              <a:rPr lang="en-US" dirty="0" smtClean="0"/>
              <a:t>Early Retirement</a:t>
            </a:r>
          </a:p>
          <a:p>
            <a:pPr lvl="1"/>
            <a:r>
              <a:rPr lang="en-US" dirty="0" smtClean="0"/>
              <a:t>It gives employees opportunities to leave their jobs.</a:t>
            </a:r>
          </a:p>
          <a:p>
            <a:pPr lvl="1"/>
            <a:r>
              <a:rPr lang="en-US" dirty="0" smtClean="0"/>
              <a:t>After spending particular number of years with an employer, individuals may wish to use their talents in other areas.</a:t>
            </a:r>
          </a:p>
          <a:p>
            <a:pPr lvl="1"/>
            <a:r>
              <a:rPr lang="en-US" dirty="0" smtClean="0"/>
              <a:t>Phased in and part-time retirements offer an alternative </a:t>
            </a:r>
          </a:p>
          <a:p>
            <a:pPr lvl="1"/>
            <a:r>
              <a:rPr lang="en-US" dirty="0" smtClean="0"/>
              <a:t>May be used to cut back work force and reduce costs</a:t>
            </a:r>
          </a:p>
          <a:p>
            <a:pPr lvl="1"/>
            <a:r>
              <a:rPr lang="en-US" dirty="0" smtClean="0"/>
              <a:t>Employers are to make these programs truly voluntary</a:t>
            </a:r>
            <a:endParaRPr lang="en-US" dirty="0"/>
          </a:p>
        </p:txBody>
      </p:sp>
      <p:sp>
        <p:nvSpPr>
          <p:cNvPr id="6" name="Footer Placeholder 5"/>
          <p:cNvSpPr>
            <a:spLocks noGrp="1"/>
          </p:cNvSpPr>
          <p:nvPr>
            <p:ph type="ftr" sz="quarter" idx="11"/>
          </p:nvPr>
        </p:nvSpPr>
        <p:spPr/>
        <p:txBody>
          <a:bodyPr/>
          <a:lstStyle/>
          <a:p>
            <a:r>
              <a:rPr lang="en-US" smtClean="0"/>
              <a:t>Lecture 15</a:t>
            </a:r>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B583956A-2478-43B0-B596-FB87A23D7100}" type="slidenum">
              <a:rPr lang="en-US" smtClean="0"/>
              <a:pPr/>
              <a:t>18</a:t>
            </a:fld>
            <a:endParaRPr lang="en-US" dirty="0"/>
          </a:p>
        </p:txBody>
      </p:sp>
      <p:sp>
        <p:nvSpPr>
          <p:cNvPr id="354306" name="AutoShape 2"/>
          <p:cNvSpPr>
            <a:spLocks noGrp="1" noChangeArrowheads="1"/>
          </p:cNvSpPr>
          <p:nvPr>
            <p:ph type="title"/>
          </p:nvPr>
        </p:nvSpPr>
        <p:spPr>
          <a:ln/>
        </p:spPr>
        <p:txBody>
          <a:bodyPr/>
          <a:lstStyle/>
          <a:p>
            <a:r>
              <a:rPr lang="en-US" dirty="0"/>
              <a:t>Security </a:t>
            </a:r>
            <a:r>
              <a:rPr lang="en-US" dirty="0" smtClean="0"/>
              <a:t>Benefits</a:t>
            </a:r>
            <a:endParaRPr lang="en-US" dirty="0"/>
          </a:p>
        </p:txBody>
      </p:sp>
      <p:sp>
        <p:nvSpPr>
          <p:cNvPr id="354307" name="Rectangle 3"/>
          <p:cNvSpPr>
            <a:spLocks noGrp="1" noChangeArrowheads="1"/>
          </p:cNvSpPr>
          <p:nvPr>
            <p:ph type="body" idx="1"/>
          </p:nvPr>
        </p:nvSpPr>
        <p:spPr/>
        <p:txBody>
          <a:bodyPr/>
          <a:lstStyle/>
          <a:p>
            <a:r>
              <a:rPr lang="en-US"/>
              <a:t>Severance Pay</a:t>
            </a:r>
          </a:p>
          <a:p>
            <a:pPr lvl="1"/>
            <a:r>
              <a:rPr lang="en-US"/>
              <a:t>A security benefit voluntarily offered by employer to employees who lose their jobs.</a:t>
            </a:r>
          </a:p>
          <a:p>
            <a:pPr lvl="1"/>
            <a:r>
              <a:rPr lang="en-US"/>
              <a:t>Payments are determined by the employee’s level within the organization and years of employment.</a:t>
            </a:r>
          </a:p>
          <a:p>
            <a:pPr lvl="1"/>
            <a:r>
              <a:rPr lang="en-US"/>
              <a:t>Other benefits (e.g., outplacement and continued health insurance) may be offered in lieu of cash severance payments.</a:t>
            </a:r>
          </a:p>
        </p:txBody>
      </p:sp>
      <p:sp>
        <p:nvSpPr>
          <p:cNvPr id="6" name="Footer Placeholder 5"/>
          <p:cNvSpPr>
            <a:spLocks noGrp="1"/>
          </p:cNvSpPr>
          <p:nvPr>
            <p:ph type="ftr" sz="quarter" idx="11"/>
          </p:nvPr>
        </p:nvSpPr>
        <p:spPr/>
        <p:txBody>
          <a:bodyPr/>
          <a:lstStyle/>
          <a:p>
            <a:r>
              <a:rPr lang="en-US" smtClean="0"/>
              <a:t>Lecture 15</a:t>
            </a:r>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Lecture 15</a:t>
            </a:r>
            <a:endParaRPr lang="en-US"/>
          </a:p>
        </p:txBody>
      </p:sp>
      <p:sp>
        <p:nvSpPr>
          <p:cNvPr id="5" name="Slide Number Placeholder 4"/>
          <p:cNvSpPr>
            <a:spLocks noGrp="1"/>
          </p:cNvSpPr>
          <p:nvPr>
            <p:ph type="sldNum" sz="quarter" idx="11"/>
          </p:nvPr>
        </p:nvSpPr>
        <p:spPr>
          <a:xfrm>
            <a:off x="6248400" y="6356350"/>
            <a:ext cx="2895600" cy="365125"/>
          </a:xfrm>
        </p:spPr>
        <p:txBody>
          <a:bodyPr/>
          <a:lstStyle/>
          <a:p>
            <a:fld id="{8BFA4B11-80D9-4E63-93A7-B02E968E842C}" type="slidenum">
              <a:rPr lang="en-US" smtClean="0"/>
              <a:pPr/>
              <a:t>19</a:t>
            </a:fld>
            <a:endParaRPr lang="en-US" dirty="0"/>
          </a:p>
        </p:txBody>
      </p:sp>
      <p:sp>
        <p:nvSpPr>
          <p:cNvPr id="369666" name="AutoShape 2"/>
          <p:cNvSpPr>
            <a:spLocks noGrp="1" noChangeArrowheads="1"/>
          </p:cNvSpPr>
          <p:nvPr>
            <p:ph type="title"/>
          </p:nvPr>
        </p:nvSpPr>
        <p:spPr>
          <a:ln/>
        </p:spPr>
        <p:txBody>
          <a:bodyPr/>
          <a:lstStyle/>
          <a:p>
            <a:r>
              <a:rPr lang="en-US"/>
              <a:t>Flexible Benefits</a:t>
            </a:r>
          </a:p>
        </p:txBody>
      </p:sp>
      <p:sp>
        <p:nvSpPr>
          <p:cNvPr id="369667" name="Rectangle 3"/>
          <p:cNvSpPr>
            <a:spLocks noGrp="1" noChangeArrowheads="1"/>
          </p:cNvSpPr>
          <p:nvPr>
            <p:ph type="body" idx="1"/>
          </p:nvPr>
        </p:nvSpPr>
        <p:spPr/>
        <p:txBody>
          <a:bodyPr>
            <a:normAutofit/>
          </a:bodyPr>
          <a:lstStyle/>
          <a:p>
            <a:r>
              <a:rPr lang="en-US" dirty="0"/>
              <a:t>Flexible Benefit Plan</a:t>
            </a:r>
          </a:p>
          <a:p>
            <a:pPr lvl="1"/>
            <a:r>
              <a:rPr lang="en-US" dirty="0"/>
              <a:t>A plan (</a:t>
            </a:r>
            <a:r>
              <a:rPr lang="en-US" i="1" dirty="0"/>
              <a:t>flex</a:t>
            </a:r>
            <a:r>
              <a:rPr lang="en-US" dirty="0"/>
              <a:t> or </a:t>
            </a:r>
            <a:r>
              <a:rPr lang="en-US" i="1" dirty="0"/>
              <a:t>cafeteria</a:t>
            </a:r>
            <a:r>
              <a:rPr lang="en-US" dirty="0"/>
              <a:t>) that allows employees to select the benefits they prefer from groups of benefits established by the employer.</a:t>
            </a:r>
          </a:p>
          <a:p>
            <a:r>
              <a:rPr lang="en-US" dirty="0" smtClean="0"/>
              <a:t>Problems </a:t>
            </a:r>
            <a:r>
              <a:rPr lang="en-US" dirty="0"/>
              <a:t>with Flexible Plans</a:t>
            </a:r>
          </a:p>
          <a:p>
            <a:pPr lvl="1"/>
            <a:r>
              <a:rPr lang="en-US" dirty="0"/>
              <a:t>Inappropriate benefits package choices</a:t>
            </a:r>
          </a:p>
          <a:p>
            <a:pPr lvl="1"/>
            <a:r>
              <a:rPr lang="en-US" dirty="0"/>
              <a:t>Adverse selection and use of specific benefits by higher-risk employees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Lecture 15</a:t>
            </a:r>
            <a:endParaRPr lang="en-US"/>
          </a:p>
        </p:txBody>
      </p:sp>
      <p:sp>
        <p:nvSpPr>
          <p:cNvPr id="5" name="Slide Number Placeholder 4"/>
          <p:cNvSpPr>
            <a:spLocks noGrp="1"/>
          </p:cNvSpPr>
          <p:nvPr>
            <p:ph type="sldNum" sz="quarter" idx="11"/>
          </p:nvPr>
        </p:nvSpPr>
        <p:spPr>
          <a:xfrm>
            <a:off x="6248400" y="6356350"/>
            <a:ext cx="2895600" cy="365125"/>
          </a:xfrm>
        </p:spPr>
        <p:txBody>
          <a:bodyPr/>
          <a:lstStyle/>
          <a:p>
            <a:fld id="{5FD50F7E-044F-421A-B2AF-92B5303A121D}" type="slidenum">
              <a:rPr lang="en-US" smtClean="0"/>
              <a:pPr/>
              <a:t>20</a:t>
            </a:fld>
            <a:endParaRPr lang="en-US" dirty="0"/>
          </a:p>
        </p:txBody>
      </p:sp>
      <p:sp>
        <p:nvSpPr>
          <p:cNvPr id="367618" name="AutoShape 2"/>
          <p:cNvSpPr>
            <a:spLocks noGrp="1" noChangeArrowheads="1"/>
          </p:cNvSpPr>
          <p:nvPr>
            <p:ph type="title"/>
          </p:nvPr>
        </p:nvSpPr>
        <p:spPr>
          <a:ln/>
        </p:spPr>
        <p:txBody>
          <a:bodyPr/>
          <a:lstStyle/>
          <a:p>
            <a:r>
              <a:rPr lang="en-US" dirty="0"/>
              <a:t>Benefits Administration</a:t>
            </a:r>
          </a:p>
        </p:txBody>
      </p:sp>
      <p:sp>
        <p:nvSpPr>
          <p:cNvPr id="367619" name="Rectangle 3"/>
          <p:cNvSpPr>
            <a:spLocks noGrp="1" noChangeArrowheads="1"/>
          </p:cNvSpPr>
          <p:nvPr>
            <p:ph type="body" idx="1"/>
          </p:nvPr>
        </p:nvSpPr>
        <p:spPr/>
        <p:txBody>
          <a:bodyPr/>
          <a:lstStyle/>
          <a:p>
            <a:r>
              <a:rPr lang="en-US"/>
              <a:t>Benefits Communication</a:t>
            </a:r>
          </a:p>
          <a:p>
            <a:pPr lvl="1"/>
            <a:r>
              <a:rPr lang="en-US"/>
              <a:t>Benefits Statements</a:t>
            </a:r>
          </a:p>
          <a:p>
            <a:pPr lvl="2"/>
            <a:r>
              <a:rPr lang="en-US"/>
              <a:t>Annual “personal statement of benefits” that translates the benefits into dollars to show their worth.</a:t>
            </a:r>
          </a:p>
          <a:p>
            <a:pPr lvl="1"/>
            <a:r>
              <a:rPr lang="en-US"/>
              <a:t>HRIS and Benefits Communication</a:t>
            </a:r>
          </a:p>
          <a:p>
            <a:pPr lvl="2"/>
            <a:r>
              <a:rPr lang="en-US"/>
              <a:t>HRIS information allows employees to obtain benefits information on-line.</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r>
              <a:rPr lang="en-US" smtClean="0"/>
              <a:t>Lecture 15</a:t>
            </a:r>
            <a:endParaRPr lang="en-US"/>
          </a:p>
        </p:txBody>
      </p:sp>
      <p:sp>
        <p:nvSpPr>
          <p:cNvPr id="6" name="Slide Number Placeholder 3"/>
          <p:cNvSpPr>
            <a:spLocks noGrp="1"/>
          </p:cNvSpPr>
          <p:nvPr>
            <p:ph type="sldNum" sz="quarter" idx="11"/>
          </p:nvPr>
        </p:nvSpPr>
        <p:spPr>
          <a:xfrm>
            <a:off x="6248400" y="6356350"/>
            <a:ext cx="2895600" cy="365125"/>
          </a:xfrm>
        </p:spPr>
        <p:txBody>
          <a:bodyPr/>
          <a:lstStyle/>
          <a:p>
            <a:fld id="{8D4A96A5-F11F-4795-A57F-41BAA618C342}" type="slidenum">
              <a:rPr lang="en-US" smtClean="0"/>
              <a:pPr/>
              <a:t>21</a:t>
            </a:fld>
            <a:endParaRPr lang="en-US" dirty="0"/>
          </a:p>
        </p:txBody>
      </p:sp>
      <p:sp>
        <p:nvSpPr>
          <p:cNvPr id="345090" name="AutoShape 2"/>
          <p:cNvSpPr>
            <a:spLocks noGrp="1" noChangeArrowheads="1"/>
          </p:cNvSpPr>
          <p:nvPr>
            <p:ph type="title"/>
          </p:nvPr>
        </p:nvSpPr>
        <p:spPr>
          <a:xfrm>
            <a:off x="533400" y="381000"/>
            <a:ext cx="8077200" cy="838200"/>
          </a:xfrm>
          <a:ln/>
        </p:spPr>
        <p:txBody>
          <a:bodyPr/>
          <a:lstStyle/>
          <a:p>
            <a:r>
              <a:rPr lang="en-US" sz="2400" dirty="0"/>
              <a:t>Typical Division of HR Responsibilities:</a:t>
            </a:r>
            <a:br>
              <a:rPr lang="en-US" sz="2400" dirty="0"/>
            </a:br>
            <a:r>
              <a:rPr lang="en-US" sz="2400" dirty="0"/>
              <a:t>Benefits Administration</a:t>
            </a:r>
          </a:p>
        </p:txBody>
      </p:sp>
      <p:pic>
        <p:nvPicPr>
          <p:cNvPr id="345094" name="Picture 6" descr="14-10"/>
          <p:cNvPicPr>
            <a:picLocks noChangeAspect="1" noChangeArrowheads="1"/>
          </p:cNvPicPr>
          <p:nvPr/>
        </p:nvPicPr>
        <p:blipFill>
          <a:blip r:embed="rId3" cstate="print"/>
          <a:srcRect/>
          <a:stretch>
            <a:fillRect/>
          </a:stretch>
        </p:blipFill>
        <p:spPr bwMode="auto">
          <a:xfrm>
            <a:off x="754063" y="1752600"/>
            <a:ext cx="7635875" cy="2903538"/>
          </a:xfrm>
          <a:prstGeom prst="rect">
            <a:avLst/>
          </a:prstGeom>
          <a:noFill/>
          <a:ln w="38100">
            <a:solidFill>
              <a:srgbClr val="CC6600"/>
            </a:solid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bwMode="auto">
          <a:xfrm>
            <a:off x="612775" y="274638"/>
            <a:ext cx="8229600" cy="1143000"/>
          </a:xfrm>
          <a:ln>
            <a:headEnd/>
            <a:tailEnd/>
          </a:ln>
        </p:spPr>
        <p:txBody>
          <a:bodyPr wrap="square" lIns="91440" tIns="45720" rIns="91440" bIns="45720" numCol="1" anchor="t" anchorCtr="0" compatLnSpc="1">
            <a:prstTxWarp prst="textNoShape">
              <a:avLst/>
            </a:prstTxWarp>
          </a:bodyPr>
          <a:lstStyle/>
          <a:p>
            <a:r>
              <a:rPr lang="en-US" dirty="0" smtClean="0">
                <a:ea typeface="ＭＳ Ｐゴシック" pitchFamily="34" charset="-128"/>
              </a:rPr>
              <a:t>Summary of Lecture 15</a:t>
            </a:r>
          </a:p>
        </p:txBody>
      </p:sp>
      <p:sp>
        <p:nvSpPr>
          <p:cNvPr id="3" name="Content Placeholder 2"/>
          <p:cNvSpPr>
            <a:spLocks noGrp="1"/>
          </p:cNvSpPr>
          <p:nvPr>
            <p:ph idx="1"/>
          </p:nvPr>
        </p:nvSpPr>
        <p:spPr>
          <a:xfrm>
            <a:off x="612775" y="1600200"/>
            <a:ext cx="8229600" cy="4800600"/>
          </a:xfrm>
        </p:spPr>
        <p:txBody>
          <a:bodyPr wrap="square" lIns="91440" tIns="45720" rIns="91440" bIns="45720" numCol="1" anchor="t" anchorCtr="0" compatLnSpc="1">
            <a:prstTxWarp prst="textNoShape">
              <a:avLst/>
            </a:prstTxWarp>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Benefits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Strategic Perspectives on Benefits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Funding Benefits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Why to offer Benefits?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Types of Benefits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Benefits Administration</a:t>
            </a:r>
          </a:p>
        </p:txBody>
      </p:sp>
      <p:sp>
        <p:nvSpPr>
          <p:cNvPr id="4" name="Slide Number Placeholder 3"/>
          <p:cNvSpPr>
            <a:spLocks noGrp="1"/>
          </p:cNvSpPr>
          <p:nvPr>
            <p:ph type="sldNum" sz="quarter" idx="12"/>
          </p:nvPr>
        </p:nvSpPr>
        <p:spPr/>
        <p:txBody>
          <a:bodyPr/>
          <a:lstStyle/>
          <a:p>
            <a:fld id="{78AC123B-E5F6-47BA-94D0-27662FC7483B}" type="slidenum">
              <a:rPr lang="en-US" smtClean="0"/>
              <a:pPr/>
              <a:t>22</a:t>
            </a:fld>
            <a:endParaRPr lang="en-US"/>
          </a:p>
        </p:txBody>
      </p:sp>
      <p:sp>
        <p:nvSpPr>
          <p:cNvPr id="5" name="Footer Placeholder 4"/>
          <p:cNvSpPr>
            <a:spLocks noGrp="1"/>
          </p:cNvSpPr>
          <p:nvPr>
            <p:ph type="ftr" sz="quarter" idx="11"/>
          </p:nvPr>
        </p:nvSpPr>
        <p:spPr/>
        <p:txBody>
          <a:bodyPr/>
          <a:lstStyle/>
          <a:p>
            <a:r>
              <a:rPr lang="en-US" smtClean="0"/>
              <a:t>Lecture 15</a:t>
            </a:r>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books</a:t>
            </a:r>
            <a:endParaRPr lang="en-US" dirty="0"/>
          </a:p>
        </p:txBody>
      </p:sp>
      <p:sp>
        <p:nvSpPr>
          <p:cNvPr id="3" name="Content Placeholder 2"/>
          <p:cNvSpPr>
            <a:spLocks noGrp="1"/>
          </p:cNvSpPr>
          <p:nvPr>
            <p:ph idx="1"/>
          </p:nvPr>
        </p:nvSpPr>
        <p:spPr/>
        <p:txBody>
          <a:bodyPr/>
          <a:lstStyle/>
          <a:p>
            <a:pPr>
              <a:buNone/>
            </a:pPr>
            <a:r>
              <a:rPr lang="en-US" sz="2800" dirty="0" smtClean="0"/>
              <a:t>Human Resource Management (10</a:t>
            </a:r>
            <a:r>
              <a:rPr lang="en-US" sz="2800" baseline="30000" dirty="0" smtClean="0"/>
              <a:t>th</a:t>
            </a:r>
            <a:r>
              <a:rPr lang="en-US" sz="2800" dirty="0" smtClean="0"/>
              <a:t> Ed.) </a:t>
            </a:r>
          </a:p>
          <a:p>
            <a:pPr>
              <a:buNone/>
            </a:pPr>
            <a:r>
              <a:rPr lang="en-US" sz="2800" dirty="0" smtClean="0"/>
              <a:t>		</a:t>
            </a:r>
            <a:r>
              <a:rPr lang="en-US" sz="2400" dirty="0" smtClean="0"/>
              <a:t>Robert L. Mathis and John H. Jackson: </a:t>
            </a:r>
            <a:r>
              <a:rPr lang="en-US" sz="2400" dirty="0" err="1" smtClean="0"/>
              <a:t>Cengage</a:t>
            </a:r>
            <a:r>
              <a:rPr lang="en-US" sz="2400" dirty="0" smtClean="0"/>
              <a:t> 	Learning, Delhi</a:t>
            </a:r>
          </a:p>
          <a:p>
            <a:pPr lvl="0">
              <a:buNone/>
            </a:pPr>
            <a:r>
              <a:rPr lang="en-US" sz="2800" dirty="0" smtClean="0"/>
              <a:t>Fundamentals of Human Resource Management 	</a:t>
            </a:r>
            <a:r>
              <a:rPr lang="en-US" sz="2400" dirty="0" smtClean="0"/>
              <a:t>Raymond A. </a:t>
            </a:r>
            <a:r>
              <a:rPr lang="en-US" sz="2400" dirty="0" err="1" smtClean="0"/>
              <a:t>Noe</a:t>
            </a:r>
            <a:r>
              <a:rPr lang="en-US" sz="2400" dirty="0" smtClean="0"/>
              <a:t>, John R. Hollenbeck, Barry </a:t>
            </a:r>
            <a:r>
              <a:rPr lang="en-US" sz="2400" dirty="0" err="1" smtClean="0"/>
              <a:t>Gerhart</a:t>
            </a:r>
            <a:r>
              <a:rPr lang="en-US" sz="2400" dirty="0" smtClean="0"/>
              <a:t>, &amp; 	Patrick M. Wright: McGraw-Hill, New York</a:t>
            </a:r>
          </a:p>
          <a:p>
            <a:pPr>
              <a:buNone/>
            </a:pPr>
            <a:r>
              <a:rPr lang="en-US" sz="2800" dirty="0" err="1" smtClean="0"/>
              <a:t>Labour</a:t>
            </a:r>
            <a:r>
              <a:rPr lang="en-US" sz="2800" dirty="0" smtClean="0"/>
              <a:t> and Employment Law: A Profile on Pakistan</a:t>
            </a:r>
          </a:p>
          <a:p>
            <a:pPr>
              <a:buNone/>
            </a:pPr>
            <a:r>
              <a:rPr lang="en-US" sz="2400" dirty="0" smtClean="0"/>
              <a:t>		</a:t>
            </a:r>
            <a:r>
              <a:rPr lang="en-US" sz="2400" dirty="0" err="1" smtClean="0"/>
              <a:t>Iftekhar</a:t>
            </a:r>
            <a:r>
              <a:rPr lang="en-US" sz="2400" dirty="0" smtClean="0"/>
              <a:t> Ahmed</a:t>
            </a:r>
            <a:endParaRPr lang="en-US" sz="2400" dirty="0"/>
          </a:p>
        </p:txBody>
      </p:sp>
      <p:sp>
        <p:nvSpPr>
          <p:cNvPr id="4" name="Slide Number Placeholder 3"/>
          <p:cNvSpPr>
            <a:spLocks noGrp="1"/>
          </p:cNvSpPr>
          <p:nvPr>
            <p:ph type="sldNum" sz="quarter" idx="12"/>
          </p:nvPr>
        </p:nvSpPr>
        <p:spPr/>
        <p:txBody>
          <a:bodyPr/>
          <a:lstStyle/>
          <a:p>
            <a:fld id="{78AC123B-E5F6-47BA-94D0-27662FC7483B}" type="slidenum">
              <a:rPr lang="en-US" smtClean="0"/>
              <a:pPr/>
              <a:t>23</a:t>
            </a:fld>
            <a:endParaRPr lang="en-US"/>
          </a:p>
        </p:txBody>
      </p:sp>
      <p:sp>
        <p:nvSpPr>
          <p:cNvPr id="5" name="Footer Placeholder 4"/>
          <p:cNvSpPr>
            <a:spLocks noGrp="1"/>
          </p:cNvSpPr>
          <p:nvPr>
            <p:ph type="ftr" sz="quarter" idx="11"/>
          </p:nvPr>
        </p:nvSpPr>
        <p:spPr/>
        <p:txBody>
          <a:bodyPr/>
          <a:lstStyle/>
          <a:p>
            <a:r>
              <a:rPr lang="en-US" smtClean="0"/>
              <a:t>Lecture 15</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pPr algn="ctr">
              <a:buNone/>
            </a:pPr>
            <a:r>
              <a:rPr lang="en-US" dirty="0" smtClean="0"/>
              <a:t>Thank you!</a:t>
            </a:r>
            <a:endParaRPr lang="en-US" dirty="0"/>
          </a:p>
        </p:txBody>
      </p:sp>
      <p:sp>
        <p:nvSpPr>
          <p:cNvPr id="4" name="Slide Number Placeholder 3"/>
          <p:cNvSpPr>
            <a:spLocks noGrp="1"/>
          </p:cNvSpPr>
          <p:nvPr>
            <p:ph type="sldNum" sz="quarter" idx="12"/>
          </p:nvPr>
        </p:nvSpPr>
        <p:spPr/>
        <p:txBody>
          <a:bodyPr/>
          <a:lstStyle/>
          <a:p>
            <a:fld id="{78AC123B-E5F6-47BA-94D0-27662FC7483B}" type="slidenum">
              <a:rPr lang="en-US" smtClean="0"/>
              <a:pPr/>
              <a:t>24</a:t>
            </a:fld>
            <a:endParaRPr lang="en-US"/>
          </a:p>
        </p:txBody>
      </p:sp>
      <p:sp>
        <p:nvSpPr>
          <p:cNvPr id="5" name="Footer Placeholder 4"/>
          <p:cNvSpPr>
            <a:spLocks noGrp="1"/>
          </p:cNvSpPr>
          <p:nvPr>
            <p:ph type="ftr" sz="quarter" idx="11"/>
          </p:nvPr>
        </p:nvSpPr>
        <p:spPr/>
        <p:txBody>
          <a:bodyPr/>
          <a:lstStyle/>
          <a:p>
            <a:r>
              <a:rPr lang="en-US" smtClean="0"/>
              <a:t>Lecture 15</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1347</TotalTime>
  <Words>1179</Words>
  <Application>Microsoft Office PowerPoint</Application>
  <PresentationFormat>On-screen Show (4:3)</PresentationFormat>
  <Paragraphs>221</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Advances in Human Resource Development and Management</vt:lpstr>
      <vt:lpstr>Recap of lecture 14</vt:lpstr>
      <vt:lpstr>Learning Objectives: Lecture 15</vt:lpstr>
      <vt:lpstr>Benefits</vt:lpstr>
      <vt:lpstr>Strategic Perspectives on Benefits</vt:lpstr>
      <vt:lpstr>Benefit Needs Analysis</vt:lpstr>
      <vt:lpstr>Funding Benefits</vt:lpstr>
      <vt:lpstr>Why to offer Benefits?</vt:lpstr>
      <vt:lpstr>Types of Benefits</vt:lpstr>
      <vt:lpstr>Workers’ Welfare</vt:lpstr>
      <vt:lpstr>Workers’ Welfare</vt:lpstr>
      <vt:lpstr>Leave and Maternity Benefits</vt:lpstr>
      <vt:lpstr>Pension Plans</vt:lpstr>
      <vt:lpstr>Health Care Benefits</vt:lpstr>
      <vt:lpstr>Controlling Health-Care Benefits Costs</vt:lpstr>
      <vt:lpstr>Controlling Health-Care Costs (cont’d)</vt:lpstr>
      <vt:lpstr>Retirement Security Benefits</vt:lpstr>
      <vt:lpstr>Security Benefits</vt:lpstr>
      <vt:lpstr>Flexible Benefits</vt:lpstr>
      <vt:lpstr>Benefits Administration</vt:lpstr>
      <vt:lpstr>Typical Division of HR Responsibilities: Benefits Administration</vt:lpstr>
      <vt:lpstr>Summary of Lecture 15</vt:lpstr>
      <vt:lpstr>Reference books</vt:lpstr>
      <vt:lpstr>Slide 24</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Human Resource Development and Management</dc:title>
  <dc:creator>Dr. Amjad Ali</dc:creator>
  <cp:lastModifiedBy>vcomsats</cp:lastModifiedBy>
  <cp:revision>113</cp:revision>
  <dcterms:created xsi:type="dcterms:W3CDTF">2013-05-29T05:42:39Z</dcterms:created>
  <dcterms:modified xsi:type="dcterms:W3CDTF">2013-06-14T13:03:59Z</dcterms:modified>
</cp:coreProperties>
</file>