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6"/>
  </p:notesMasterIdLst>
  <p:sldIdLst>
    <p:sldId id="257" r:id="rId2"/>
    <p:sldId id="280" r:id="rId3"/>
    <p:sldId id="259" r:id="rId4"/>
    <p:sldId id="355" r:id="rId5"/>
    <p:sldId id="400" r:id="rId6"/>
    <p:sldId id="395" r:id="rId7"/>
    <p:sldId id="396" r:id="rId8"/>
    <p:sldId id="386" r:id="rId9"/>
    <p:sldId id="397" r:id="rId10"/>
    <p:sldId id="398" r:id="rId11"/>
    <p:sldId id="399" r:id="rId12"/>
    <p:sldId id="401" r:id="rId13"/>
    <p:sldId id="388" r:id="rId14"/>
    <p:sldId id="389" r:id="rId15"/>
    <p:sldId id="402" r:id="rId16"/>
    <p:sldId id="390" r:id="rId17"/>
    <p:sldId id="403" r:id="rId18"/>
    <p:sldId id="392" r:id="rId19"/>
    <p:sldId id="404" r:id="rId20"/>
    <p:sldId id="393" r:id="rId21"/>
    <p:sldId id="394" r:id="rId22"/>
    <p:sldId id="321" r:id="rId23"/>
    <p:sldId id="354" r:id="rId24"/>
    <p:sldId id="27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22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F40C0-1621-4148-8CDF-B705B3F36185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118CC-E9E2-4355-8695-5A37F4002478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3190-4489-482F-A511-DED372045E71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9ACD8-89E2-4643-9642-DACD111EC6F2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D3D88-D841-4EDC-86BE-5D571A0EAF9E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B1BEC-F712-4192-A90B-B60F61375E72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A3D026-0924-4352-9266-86D0E271BD00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38F3-4167-4E4F-A093-1A264F2445FD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19980-119D-4942-A3C9-BE6F9FA7D4A4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6CCF1-DB9C-49C0-9272-F54114E114E3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F45D9-56BA-40C1-9A45-1CE7927C6FB4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3BB6D-B298-425D-964F-0A07D4CE287A}" type="datetime1">
              <a:rPr lang="en-US" smtClean="0"/>
              <a:pPr/>
              <a:t>6/14/2013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14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Variable Pay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Assumptions of Variable Pay System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Types of Variable Pay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Factors Affecting Variable Pay Plans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Individual Incentives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Piece-Rate Systems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Bonuses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Special Incentive Programs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Sales Compensation and Incentives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Advantages and Disadvantages of Individual Incentive Plans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Objectives: </a:t>
            </a:r>
            <a:r>
              <a:rPr lang="en-US" smtClean="0"/>
              <a:t>Lecture 14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Why Team Incentives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Defining Group/Team Incentives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Distributing Team Incentives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Problems with Team-Based Incentives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Types of Group Incentives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Organizational Incentives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Executive Compensation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Team Incentives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419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Growing use of teams in organizations  to achieve objectives and to be competitive</a:t>
            </a:r>
          </a:p>
          <a:p>
            <a:r>
              <a:rPr lang="en-US" dirty="0" smtClean="0"/>
              <a:t>In certain organizations, cooperation within and between teams is needed</a:t>
            </a:r>
          </a:p>
          <a:p>
            <a:r>
              <a:rPr lang="en-US" dirty="0" smtClean="0"/>
              <a:t>Team based job designs promote innovation</a:t>
            </a:r>
          </a:p>
          <a:p>
            <a:r>
              <a:rPr lang="en-US" dirty="0" smtClean="0"/>
              <a:t>Team based organization structures encourage team members to learn new skills and assume broader responsibility</a:t>
            </a:r>
          </a:p>
          <a:p>
            <a:r>
              <a:rPr lang="en-US" dirty="0" smtClean="0"/>
              <a:t>Individual incentives may limit team effectiveness</a:t>
            </a:r>
          </a:p>
          <a:p>
            <a:endParaRPr lang="en-US" dirty="0" smtClean="0"/>
          </a:p>
          <a:p>
            <a:r>
              <a:rPr lang="en-US" dirty="0" smtClean="0"/>
              <a:t>Companies are forced to change individual based compensation to team based compensation plans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Group/Team Incentives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7244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A group of employees is not necessarily a team but either one can be the basis for variable compensation</a:t>
            </a:r>
          </a:p>
          <a:p>
            <a:pPr>
              <a:buNone/>
            </a:pPr>
            <a:r>
              <a:rPr lang="en-US" dirty="0" smtClean="0"/>
              <a:t>Group incentive programs reward employees  for their collective rather than for individual performance</a:t>
            </a:r>
          </a:p>
          <a:p>
            <a:r>
              <a:rPr lang="en-US" dirty="0" smtClean="0"/>
              <a:t>More effective: </a:t>
            </a:r>
          </a:p>
          <a:p>
            <a:pPr lvl="1"/>
            <a:r>
              <a:rPr lang="en-US" dirty="0" smtClean="0"/>
              <a:t>when all group member have some impact on achieving the goal</a:t>
            </a:r>
          </a:p>
          <a:p>
            <a:pPr lvl="1"/>
            <a:r>
              <a:rPr lang="en-US" dirty="0" smtClean="0"/>
              <a:t>Where group size is small </a:t>
            </a:r>
          </a:p>
          <a:p>
            <a:pPr lvl="1"/>
            <a:r>
              <a:rPr lang="en-US" dirty="0" smtClean="0"/>
              <a:t>where interdependence is high</a:t>
            </a:r>
          </a:p>
          <a:p>
            <a:r>
              <a:rPr lang="en-US" dirty="0" smtClean="0"/>
              <a:t>Well designed team incentives plans:</a:t>
            </a:r>
          </a:p>
          <a:p>
            <a:pPr lvl="1"/>
            <a:r>
              <a:rPr lang="en-US" dirty="0" smtClean="0"/>
              <a:t>Reinforce team work</a:t>
            </a:r>
          </a:p>
          <a:p>
            <a:pPr lvl="1"/>
            <a:r>
              <a:rPr lang="en-US" dirty="0" smtClean="0"/>
              <a:t>Cultivate loyalty</a:t>
            </a:r>
          </a:p>
          <a:p>
            <a:pPr lvl="1"/>
            <a:r>
              <a:rPr lang="en-US" dirty="0" smtClean="0"/>
              <a:t>Increase productivity</a:t>
            </a:r>
          </a:p>
          <a:p>
            <a:pPr lvl="1"/>
            <a:r>
              <a:rPr lang="en-US" dirty="0" smtClean="0"/>
              <a:t>Improves quality</a:t>
            </a:r>
          </a:p>
          <a:p>
            <a:pPr lvl="1"/>
            <a:r>
              <a:rPr lang="en-US" dirty="0" smtClean="0"/>
              <a:t>Boosts up employee morale</a:t>
            </a:r>
          </a:p>
          <a:p>
            <a:pPr lvl="1"/>
            <a:r>
              <a:rPr lang="en-US" dirty="0" smtClean="0"/>
              <a:t>Ties earnings to team performance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Distributing Team Incentives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Allocating Rewards</a:t>
            </a:r>
          </a:p>
          <a:p>
            <a:pPr lvl="1"/>
            <a:r>
              <a:rPr lang="en-US" dirty="0" smtClean="0"/>
              <a:t>Same size reward</a:t>
            </a:r>
          </a:p>
          <a:p>
            <a:pPr lvl="1"/>
            <a:r>
              <a:rPr lang="en-US" dirty="0" smtClean="0"/>
              <a:t>Different size rewards</a:t>
            </a:r>
          </a:p>
          <a:p>
            <a:pPr>
              <a:buNone/>
            </a:pPr>
            <a:r>
              <a:rPr lang="en-US" dirty="0" smtClean="0"/>
              <a:t>Decision Making about Team Incentive Amounts</a:t>
            </a:r>
          </a:p>
          <a:p>
            <a:pPr lvl="1"/>
            <a:r>
              <a:rPr lang="en-US" dirty="0" smtClean="0"/>
              <a:t>Decide how to divide</a:t>
            </a:r>
          </a:p>
          <a:p>
            <a:pPr lvl="1"/>
            <a:r>
              <a:rPr lang="en-US" dirty="0" smtClean="0"/>
              <a:t>Vote</a:t>
            </a:r>
          </a:p>
          <a:p>
            <a:pPr lvl="1"/>
            <a:r>
              <a:rPr lang="en-US" dirty="0" smtClean="0"/>
              <a:t>Team leader decide</a:t>
            </a:r>
          </a:p>
          <a:p>
            <a:pPr lvl="1"/>
            <a:r>
              <a:rPr lang="en-US" dirty="0" smtClean="0"/>
              <a:t>Equally</a:t>
            </a:r>
          </a:p>
          <a:p>
            <a:pPr lvl="1"/>
            <a:r>
              <a:rPr lang="en-US" dirty="0" smtClean="0"/>
              <a:t>Unwilling to handle pay decisions for coworkers</a:t>
            </a:r>
          </a:p>
          <a:p>
            <a:pPr>
              <a:buNone/>
            </a:pPr>
            <a:r>
              <a:rPr lang="en-US" dirty="0" smtClean="0"/>
              <a:t>Timing of Team Incentives</a:t>
            </a:r>
          </a:p>
          <a:p>
            <a:pPr lvl="1"/>
            <a:r>
              <a:rPr lang="en-US" dirty="0" smtClean="0"/>
              <a:t>Monthly, quarterly, semiannually, annually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Problems with Team-Based Incentives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Rewarding team member equally or equitably</a:t>
            </a:r>
          </a:p>
          <a:p>
            <a:r>
              <a:rPr lang="en-US" dirty="0" smtClean="0"/>
              <a:t>Poorly performing individual influence team results negatively</a:t>
            </a:r>
          </a:p>
          <a:p>
            <a:r>
              <a:rPr lang="en-US" dirty="0" smtClean="0"/>
              <a:t>Still employees expect to be paid on individual performance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89A78474-AEEE-4DB2-999B-C02CD55CDC5E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340998" name="Picture 6" descr="C:\My Documents\PowerPoint Files\Books\South-Western\HRM10e\HRM10e GIFS\13-06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8075" y="1219200"/>
            <a:ext cx="6931025" cy="5075238"/>
          </a:xfrm>
          <a:prstGeom prst="rect">
            <a:avLst/>
          </a:prstGeom>
          <a:noFill/>
        </p:spPr>
      </p:pic>
      <p:sp>
        <p:nvSpPr>
          <p:cNvPr id="340994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2400" dirty="0"/>
              <a:t>Conditions for Successful Team Incentives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Group Incentives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Work Team Results</a:t>
            </a:r>
          </a:p>
          <a:p>
            <a:pPr lvl="1"/>
            <a:r>
              <a:rPr lang="en-US" dirty="0" smtClean="0"/>
              <a:t>May reward equally on the basis of group output – cost savings, quality improvement, increased sales revenue</a:t>
            </a:r>
          </a:p>
          <a:p>
            <a:pPr lvl="1"/>
            <a:r>
              <a:rPr lang="en-US" dirty="0" smtClean="0"/>
              <a:t>1 % improvement over baseline in the shipping groups’ rate of on-time delivery each month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Group Incentives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>
            <a:normAutofit fontScale="77500" lnSpcReduction="20000"/>
          </a:bodyPr>
          <a:lstStyle/>
          <a:p>
            <a:pPr marL="342900" lvl="1" indent="-342900">
              <a:buNone/>
            </a:pPr>
            <a:r>
              <a:rPr lang="en-US" dirty="0" smtClean="0"/>
              <a:t>Most of the group incentives are designed on self-funding principle</a:t>
            </a:r>
          </a:p>
          <a:p>
            <a:pPr>
              <a:buNone/>
            </a:pPr>
            <a:r>
              <a:rPr lang="en-US" dirty="0" err="1" smtClean="0"/>
              <a:t>Gainsharing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The sharing with employees of greater-than-expected gains in productivity.</a:t>
            </a:r>
          </a:p>
          <a:p>
            <a:pPr lvl="1"/>
            <a:r>
              <a:rPr lang="en-US" dirty="0" smtClean="0"/>
              <a:t>It attempts to increase discretionary effort</a:t>
            </a:r>
          </a:p>
          <a:p>
            <a:pPr lvl="1"/>
            <a:r>
              <a:rPr lang="en-US" dirty="0" smtClean="0"/>
              <a:t>Usually, workers are not paid for discretionary effort</a:t>
            </a:r>
          </a:p>
          <a:p>
            <a:pPr lvl="1"/>
            <a:r>
              <a:rPr lang="en-US" dirty="0" smtClean="0"/>
              <a:t>Management must identify the ways in which increased productivity, quality, and financial performance can occur</a:t>
            </a:r>
          </a:p>
          <a:p>
            <a:pPr lvl="1"/>
            <a:r>
              <a:rPr lang="en-US" dirty="0" smtClean="0"/>
              <a:t>Decide how to share gains with employees</a:t>
            </a:r>
          </a:p>
          <a:p>
            <a:pPr lvl="2"/>
            <a:r>
              <a:rPr lang="en-US" dirty="0" smtClean="0"/>
              <a:t>A flat amount for all employees</a:t>
            </a:r>
          </a:p>
          <a:p>
            <a:pPr lvl="2"/>
            <a:r>
              <a:rPr lang="en-US" dirty="0" smtClean="0"/>
              <a:t>Same percentage of base salary for all employees</a:t>
            </a:r>
          </a:p>
          <a:p>
            <a:pPr lvl="2"/>
            <a:r>
              <a:rPr lang="en-US" dirty="0" smtClean="0"/>
              <a:t>Percentage of the gains by category of employees</a:t>
            </a:r>
          </a:p>
          <a:p>
            <a:pPr lvl="2"/>
            <a:r>
              <a:rPr lang="en-US" dirty="0" smtClean="0"/>
              <a:t>A percentage based on individual performance against measures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Advantages and Disadvantages of Group Incentives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Performance measures for group incentives can be developed more easily</a:t>
            </a:r>
          </a:p>
          <a:p>
            <a:r>
              <a:rPr lang="en-US" dirty="0" smtClean="0"/>
              <a:t>Judging the quality of final product makes the sense</a:t>
            </a:r>
          </a:p>
          <a:p>
            <a:r>
              <a:rPr lang="en-US" dirty="0" smtClean="0"/>
              <a:t>Greater group cohesion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US" dirty="0" smtClean="0"/>
              <a:t>Disadvantages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High turnover because of free rider effect</a:t>
            </a:r>
          </a:p>
          <a:p>
            <a:r>
              <a:rPr lang="en-US" dirty="0" smtClean="0"/>
              <a:t>Employees who make the greater contributions are likely to leave</a:t>
            </a:r>
          </a:p>
          <a:p>
            <a:r>
              <a:rPr lang="en-US" dirty="0" smtClean="0"/>
              <a:t>Group members are uncomfortable because other members’ performance influence their compensation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Organizational Incentives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	An organizational incentive system compensates all employees in the organization based on how well the organization as a whole performs during the year.</a:t>
            </a:r>
          </a:p>
          <a:p>
            <a:pPr lvl="1"/>
            <a:r>
              <a:rPr lang="en-US" dirty="0" smtClean="0"/>
              <a:t>Overall results depend on organizational or plant-wide cooperation</a:t>
            </a:r>
          </a:p>
          <a:p>
            <a:pPr lvl="1"/>
            <a:r>
              <a:rPr lang="en-US" dirty="0" smtClean="0"/>
              <a:t>Conflicts between marketing and production can be overcome</a:t>
            </a:r>
          </a:p>
          <a:p>
            <a:pPr lvl="1"/>
            <a:r>
              <a:rPr lang="en-US" dirty="0" smtClean="0"/>
              <a:t>Such plans should include every one from non-exempt employees to managers and executives</a:t>
            </a:r>
          </a:p>
          <a:p>
            <a:pPr lvl="1"/>
            <a:r>
              <a:rPr lang="en-US" dirty="0" smtClean="0"/>
              <a:t>Organizational incentives include:</a:t>
            </a:r>
          </a:p>
          <a:p>
            <a:pPr lvl="2"/>
            <a:r>
              <a:rPr lang="en-US" dirty="0" smtClean="0"/>
              <a:t>Profit sharing</a:t>
            </a:r>
          </a:p>
          <a:p>
            <a:pPr lvl="2"/>
            <a:r>
              <a:rPr lang="en-US" dirty="0" smtClean="0"/>
              <a:t>Employee stock options</a:t>
            </a:r>
          </a:p>
          <a:p>
            <a:pPr lvl="2"/>
            <a:r>
              <a:rPr lang="en-US" dirty="0" smtClean="0"/>
              <a:t>Employee stock ownership plans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00AD5BCB-F218-4132-B406-50846E0A3AEF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60450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Profit Sharing</a:t>
            </a:r>
          </a:p>
        </p:txBody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8006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Profit </a:t>
            </a:r>
            <a:r>
              <a:rPr lang="en-US" dirty="0" smtClean="0"/>
              <a:t>Sharing</a:t>
            </a:r>
          </a:p>
          <a:p>
            <a:pPr>
              <a:buNone/>
            </a:pPr>
            <a:r>
              <a:rPr lang="en-US" dirty="0" smtClean="0"/>
              <a:t>A </a:t>
            </a:r>
            <a:r>
              <a:rPr lang="en-US" dirty="0"/>
              <a:t>system to distribute a portion of the profits of the organization to employees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Typically percentage of profits to be distributed is agreed on by the end of the year before distribution</a:t>
            </a:r>
          </a:p>
          <a:p>
            <a:pPr lvl="1"/>
            <a:r>
              <a:rPr lang="en-US" dirty="0" smtClean="0"/>
              <a:t>Profits may be distributed at year end or deferred and made available at retirement</a:t>
            </a:r>
            <a:endParaRPr lang="en-US" dirty="0"/>
          </a:p>
          <a:p>
            <a:pPr lvl="1"/>
            <a:r>
              <a:rPr lang="en-US" dirty="0"/>
              <a:t>Primary </a:t>
            </a:r>
            <a:r>
              <a:rPr lang="en-US" dirty="0" smtClean="0"/>
              <a:t>objectives are to:</a:t>
            </a:r>
            <a:endParaRPr lang="en-US" dirty="0"/>
          </a:p>
          <a:p>
            <a:pPr lvl="2"/>
            <a:r>
              <a:rPr lang="en-US" sz="2600" dirty="0"/>
              <a:t>Improve productivity</a:t>
            </a:r>
          </a:p>
          <a:p>
            <a:pPr lvl="2"/>
            <a:r>
              <a:rPr lang="en-US" sz="2600" dirty="0"/>
              <a:t>Recruit or retain employees</a:t>
            </a:r>
          </a:p>
          <a:p>
            <a:pPr lvl="2"/>
            <a:r>
              <a:rPr lang="en-US" sz="2600" dirty="0"/>
              <a:t>Improve product/service quality</a:t>
            </a:r>
          </a:p>
          <a:p>
            <a:pPr lvl="2"/>
            <a:r>
              <a:rPr lang="en-US" sz="2600" dirty="0"/>
              <a:t>Improve employee morale</a:t>
            </a:r>
          </a:p>
          <a:p>
            <a:pPr lvl="1"/>
            <a:r>
              <a:rPr lang="en-US" dirty="0"/>
              <a:t>Drawbacks</a:t>
            </a:r>
          </a:p>
          <a:p>
            <a:pPr lvl="2"/>
            <a:r>
              <a:rPr lang="en-US" sz="2900" dirty="0"/>
              <a:t>Disclosure of financial information</a:t>
            </a:r>
          </a:p>
          <a:p>
            <a:pPr lvl="2"/>
            <a:r>
              <a:rPr lang="en-US" sz="2900" dirty="0"/>
              <a:t>Variability of profits from year to year</a:t>
            </a:r>
          </a:p>
          <a:p>
            <a:pPr lvl="2"/>
            <a:r>
              <a:rPr lang="en-US" sz="2900" dirty="0"/>
              <a:t>Profit results not strongly tied to employee efforts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3275609C-7AAF-4B63-88FC-FB133AAAA70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42018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2400" dirty="0"/>
              <a:t>Profit-Sharing Plan Framework Choices</a:t>
            </a:r>
          </a:p>
        </p:txBody>
      </p:sp>
      <p:pic>
        <p:nvPicPr>
          <p:cNvPr id="342022" name="Picture 6" descr="C:\My Documents\PowerPoint Files\Books\South-Western\HRM10e\HRM10e GIFS\13-07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563" y="2119313"/>
            <a:ext cx="7761287" cy="313848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Employee Stock Options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 employees the right to purchase a fixed number of shares of company stock at a specified price for a limited period of time.</a:t>
            </a:r>
          </a:p>
          <a:p>
            <a:pPr lvl="1"/>
            <a:r>
              <a:rPr lang="en-US" dirty="0" smtClean="0"/>
              <a:t>Purchasing and holding the company stock is thought to give employees a vested ownership in seeing the company do well</a:t>
            </a:r>
          </a:p>
          <a:p>
            <a:pPr lvl="1"/>
            <a:r>
              <a:rPr lang="en-US" dirty="0" smtClean="0"/>
              <a:t>Provides incentive to work productively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29142A49-EB94-4BFA-8545-03123A95ABEF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61474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/>
              <a:t>Employee Stock Ownership Plans (ESOPs)</a:t>
            </a:r>
          </a:p>
        </p:txBody>
      </p:sp>
      <p:sp>
        <p:nvSpPr>
          <p:cNvPr id="361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Employees gain stock ownership in the organization for which they work.</a:t>
            </a:r>
          </a:p>
          <a:p>
            <a:pPr>
              <a:buNone/>
            </a:pPr>
            <a:r>
              <a:rPr lang="en-US" dirty="0" smtClean="0"/>
              <a:t>Place company stock in trust accounts for employees.</a:t>
            </a:r>
          </a:p>
          <a:p>
            <a:pPr lvl="1"/>
            <a:r>
              <a:rPr lang="en-US" dirty="0" smtClean="0"/>
              <a:t>These trust are set aside as a source of retirement income</a:t>
            </a:r>
          </a:p>
          <a:p>
            <a:pPr lvl="1"/>
            <a:r>
              <a:rPr lang="en-US" dirty="0" smtClean="0"/>
              <a:t>It is similar to deferred profit sharing</a:t>
            </a:r>
          </a:p>
          <a:p>
            <a:pPr lvl="1"/>
            <a:r>
              <a:rPr lang="en-US" dirty="0" smtClean="0"/>
              <a:t>Retirement </a:t>
            </a:r>
            <a:r>
              <a:rPr lang="en-US" dirty="0"/>
              <a:t>benefit is tied to the firm’s </a:t>
            </a:r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Compensation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CEOs receive millions of dollars </a:t>
            </a:r>
          </a:p>
          <a:p>
            <a:r>
              <a:rPr lang="en-US" dirty="0" smtClean="0"/>
              <a:t>CEOs fall in high tax brackets</a:t>
            </a:r>
          </a:p>
          <a:p>
            <a:r>
              <a:rPr lang="en-US" dirty="0" smtClean="0"/>
              <a:t>Want compensation in ways that offer tax advantages</a:t>
            </a:r>
          </a:p>
          <a:p>
            <a:r>
              <a:rPr lang="en-US" dirty="0" smtClean="0"/>
              <a:t>Total compensation packages are more significant than base pay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C74A61ED-3519-4F07-891D-C8255DDEB269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44066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2400" dirty="0"/>
              <a:t>Executive Compensation Components </a:t>
            </a:r>
          </a:p>
        </p:txBody>
      </p:sp>
      <p:pic>
        <p:nvPicPr>
          <p:cNvPr id="344070" name="Picture 6" descr="C:\My Documents\PowerPoint Files\Books\South-Western\HRM10e\HRM10e GIFS\13-09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371600"/>
            <a:ext cx="7526338" cy="4703763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Compensation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Executive Salaries</a:t>
            </a:r>
          </a:p>
          <a:p>
            <a:pPr lvl="1"/>
            <a:r>
              <a:rPr lang="en-US" dirty="0" smtClean="0"/>
              <a:t>Salaries vary by type of job, size of organization, and industry</a:t>
            </a:r>
          </a:p>
          <a:p>
            <a:pPr>
              <a:buNone/>
            </a:pPr>
            <a:r>
              <a:rPr lang="en-US" dirty="0" smtClean="0"/>
              <a:t>Executive Bonus Plans</a:t>
            </a:r>
          </a:p>
          <a:p>
            <a:pPr lvl="1"/>
            <a:r>
              <a:rPr lang="en-US" dirty="0" smtClean="0"/>
              <a:t>Bonus compensation must reflect some performance measures</a:t>
            </a:r>
          </a:p>
          <a:p>
            <a:pPr lvl="1"/>
            <a:r>
              <a:rPr lang="en-US" dirty="0" smtClean="0"/>
              <a:t>Bonuses may be decided by board of directors or tied to earning per share, return of investment or net profit</a:t>
            </a:r>
          </a:p>
          <a:p>
            <a:pPr>
              <a:buNone/>
            </a:pPr>
            <a:r>
              <a:rPr lang="en-US" dirty="0" smtClean="0"/>
              <a:t>Long term incentives</a:t>
            </a:r>
          </a:p>
          <a:p>
            <a:pPr lvl="1"/>
            <a:r>
              <a:rPr lang="en-US" dirty="0" smtClean="0"/>
              <a:t>Stock option, share appreciation rights</a:t>
            </a:r>
          </a:p>
          <a:p>
            <a:pPr>
              <a:buNone/>
            </a:pPr>
            <a:r>
              <a:rPr lang="en-US" dirty="0" smtClean="0"/>
              <a:t>Benefits for Executives</a:t>
            </a:r>
          </a:p>
          <a:p>
            <a:pPr lvl="1"/>
            <a:r>
              <a:rPr lang="en-US" dirty="0" smtClean="0"/>
              <a:t>Health insurance, vacation, retirement</a:t>
            </a:r>
          </a:p>
          <a:p>
            <a:pPr>
              <a:buNone/>
            </a:pPr>
            <a:r>
              <a:rPr lang="en-US" dirty="0" smtClean="0"/>
              <a:t>Executive perquisites</a:t>
            </a:r>
          </a:p>
          <a:p>
            <a:pPr lvl="1"/>
            <a:r>
              <a:rPr lang="en-US" dirty="0" smtClean="0"/>
              <a:t>Special benefits – usually noncash items – for executives.</a:t>
            </a:r>
          </a:p>
          <a:p>
            <a:pPr lvl="1"/>
            <a:r>
              <a:rPr lang="en-US" dirty="0" smtClean="0"/>
              <a:t>Perks help tie executives with organizations and demonstrate their importance to their companies.</a:t>
            </a:r>
          </a:p>
          <a:p>
            <a:pPr lvl="1"/>
            <a:r>
              <a:rPr lang="en-US" dirty="0" smtClean="0"/>
              <a:t>Can offer tax savings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8EBE07CF-2496-4E35-B378-BE13E304101C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45090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2400" dirty="0"/>
              <a:t>Common Executive Perks</a:t>
            </a:r>
          </a:p>
        </p:txBody>
      </p:sp>
      <p:pic>
        <p:nvPicPr>
          <p:cNvPr id="345094" name="Picture 6" descr="C:\My Documents\PowerPoint Files\Books\South-Western\HRM10e\HRM10e GIFS\13-10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875" y="1752600"/>
            <a:ext cx="7840663" cy="320040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F00AB824-1E38-408D-9BE9-B2EFE6E2E436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346118" name="Picture 6" descr="C:\My Documents\PowerPoint Files\Books\South-Western\HRM10e\HRM10e GIFS\13-1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304800"/>
            <a:ext cx="6705600" cy="6172200"/>
          </a:xfrm>
          <a:prstGeom prst="rect">
            <a:avLst/>
          </a:prstGeom>
          <a:noFill/>
        </p:spPr>
      </p:pic>
      <p:sp>
        <p:nvSpPr>
          <p:cNvPr id="346114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1905000" cy="1752600"/>
          </a:xfrm>
          <a:ln/>
        </p:spPr>
        <p:txBody>
          <a:bodyPr/>
          <a:lstStyle/>
          <a:p>
            <a:r>
              <a:rPr lang="en-US" sz="2000" dirty="0"/>
              <a:t>Arguments in the Executive Pay Debate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6002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Why Team Incentives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Defining Group/Team Incentives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Distributing Team Incentives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Problems with Team-Based Incentives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Types of Group Incentives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Organizational Incentives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Executive Compensation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Human Resource Management (10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Ed.)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Robert L. Mathis and John H. Jackson: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Delhi</a:t>
            </a:r>
          </a:p>
          <a:p>
            <a:pPr lvl="0">
              <a:buNone/>
            </a:pPr>
            <a:r>
              <a:rPr lang="en-US" sz="2800" dirty="0" smtClean="0"/>
              <a:t>Fundamentals of Human Resource Management 	</a:t>
            </a:r>
            <a:r>
              <a:rPr lang="en-US" sz="2400" dirty="0" smtClean="0"/>
              <a:t>Raymond A. </a:t>
            </a:r>
            <a:r>
              <a:rPr lang="en-US" sz="2400" dirty="0" err="1" smtClean="0"/>
              <a:t>Noe</a:t>
            </a:r>
            <a:r>
              <a:rPr lang="en-US" sz="2400" dirty="0" smtClean="0"/>
              <a:t>, John R. Hollenbeck, Barry </a:t>
            </a:r>
            <a:r>
              <a:rPr lang="en-US" sz="2400" dirty="0" err="1" smtClean="0"/>
              <a:t>Gerhart</a:t>
            </a:r>
            <a:r>
              <a:rPr lang="en-US" sz="2400" dirty="0" smtClean="0"/>
              <a:t>, &amp; 	Patrick M. Wright: McGraw-Hill, New York</a:t>
            </a:r>
          </a:p>
          <a:p>
            <a:pPr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14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1594</TotalTime>
  <Words>945</Words>
  <Application>Microsoft Office PowerPoint</Application>
  <PresentationFormat>On-screen Show (4:3)</PresentationFormat>
  <Paragraphs>204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Advances in Human Resource Development and Management</vt:lpstr>
      <vt:lpstr>Recap of lecture 13</vt:lpstr>
      <vt:lpstr>Learning Objectives: Lecture 14</vt:lpstr>
      <vt:lpstr>Why Team Incentives</vt:lpstr>
      <vt:lpstr>Defining Group/Team Incentives</vt:lpstr>
      <vt:lpstr>Distributing Team Incentives</vt:lpstr>
      <vt:lpstr>Problems with Team-Based Incentives</vt:lpstr>
      <vt:lpstr>Conditions for Successful Team Incentives</vt:lpstr>
      <vt:lpstr>Types of Group Incentives</vt:lpstr>
      <vt:lpstr>Types of Group Incentives</vt:lpstr>
      <vt:lpstr>Advantages and Disadvantages of Group Incentives</vt:lpstr>
      <vt:lpstr>Organizational Incentives</vt:lpstr>
      <vt:lpstr>Profit Sharing</vt:lpstr>
      <vt:lpstr>Profit-Sharing Plan Framework Choices</vt:lpstr>
      <vt:lpstr>Employee Stock Options</vt:lpstr>
      <vt:lpstr>Employee Stock Ownership Plans (ESOPs)</vt:lpstr>
      <vt:lpstr>Executive Compensation</vt:lpstr>
      <vt:lpstr>Executive Compensation Components </vt:lpstr>
      <vt:lpstr>Executive Compensation</vt:lpstr>
      <vt:lpstr>Common Executive Perks</vt:lpstr>
      <vt:lpstr>Arguments in the Executive Pay Debate</vt:lpstr>
      <vt:lpstr>Summary of Lecture 14</vt:lpstr>
      <vt:lpstr>Reference books</vt:lpstr>
      <vt:lpstr>Slide 24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NTS</cp:lastModifiedBy>
  <cp:revision>132</cp:revision>
  <dcterms:created xsi:type="dcterms:W3CDTF">2013-05-29T05:42:39Z</dcterms:created>
  <dcterms:modified xsi:type="dcterms:W3CDTF">2013-06-14T11:36:44Z</dcterms:modified>
</cp:coreProperties>
</file>