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257" r:id="rId2"/>
    <p:sldId id="280" r:id="rId3"/>
    <p:sldId id="259" r:id="rId4"/>
    <p:sldId id="376" r:id="rId5"/>
    <p:sldId id="380" r:id="rId6"/>
    <p:sldId id="377" r:id="rId7"/>
    <p:sldId id="355" r:id="rId8"/>
    <p:sldId id="379" r:id="rId9"/>
    <p:sldId id="356" r:id="rId10"/>
    <p:sldId id="378" r:id="rId11"/>
    <p:sldId id="357" r:id="rId12"/>
    <p:sldId id="385" r:id="rId13"/>
    <p:sldId id="381" r:id="rId14"/>
    <p:sldId id="361" r:id="rId15"/>
    <p:sldId id="386" r:id="rId16"/>
    <p:sldId id="364" r:id="rId17"/>
    <p:sldId id="387" r:id="rId18"/>
    <p:sldId id="389" r:id="rId19"/>
    <p:sldId id="388" r:id="rId20"/>
    <p:sldId id="321" r:id="rId21"/>
    <p:sldId id="354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667" y="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3E21A-A6C7-497E-8E19-3CC53FB9844C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6C6E8-7738-48C7-BF20-C74081DF1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3E343-9619-4D1E-A9DB-C1F7FF07B332}" type="slidenum">
              <a:rPr lang="en-US"/>
              <a:pPr/>
              <a:t>3</a:t>
            </a:fld>
            <a:endParaRPr lang="en-US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2F2E1-EE5E-4E53-A66B-F9FF112F307C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001B4-3893-47CE-A02B-75001AF0FBAE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9A729-44F6-43BF-B6C7-F80486A92C8B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C4FB0-E1FC-4C12-8C30-A82C1B29636C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8969C-6F76-470F-B920-98F5AD43CB4F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78E8C-21F5-4FAB-8FC8-2148DBE0C098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F16EC-8319-4126-93CF-D3DB60B957D4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56418-4F2B-4F2C-9659-3AB74E8D9D07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D7F7F-0284-4A9A-8A41-2CC6812C438A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D83C2-189F-4A3C-A798-995D047B135E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78249-BF4A-4E12-9C4F-A37AA1B6E8FD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E53CD-BFAF-4C33-810E-B20872E5D72A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D832E-9AFE-423A-AD5B-FB11A5FAE7CF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</a:p>
          <a:p>
            <a:r>
              <a:rPr lang="en-US" dirty="0" smtClean="0"/>
              <a:t>Lecture 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Development of a Base Pay System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Job Evaluation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Pay Survey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Pay Structures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Individual Pay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Issues Involving Pay Increases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Objectives: Lecture 13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 anchorCtr="0">
            <a:normAutofit fontScale="77500" lnSpcReduction="2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Why Variable Pay?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What is Variable Pay?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Assumptions of Variable Pay System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Types of Variable Pay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Factors Affecting Variable Pay Plans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Individual Incentives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Piece-Rate Systems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Bonuses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Special Incentive Programs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Sales Compensation and Incentives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Advantages and Disadvantages of Individual Incentive Plans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1DC-8DC2-4A35-B545-EDD8030E0D51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Variable Pay?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 employees work harder if pay is tied to performance?</a:t>
            </a:r>
          </a:p>
          <a:p>
            <a:pPr lvl="1"/>
            <a:r>
              <a:rPr lang="en-US" dirty="0" smtClean="0"/>
              <a:t>Employees can control their salaries</a:t>
            </a:r>
          </a:p>
          <a:p>
            <a:r>
              <a:rPr lang="en-US" dirty="0" smtClean="0"/>
              <a:t>Employers apparently believe it too – by adopting variable pay systems:</a:t>
            </a:r>
          </a:p>
          <a:p>
            <a:pPr lvl="1"/>
            <a:r>
              <a:rPr lang="en-US" dirty="0" smtClean="0"/>
              <a:t>To link individual performance to business goals</a:t>
            </a:r>
          </a:p>
          <a:p>
            <a:pPr lvl="1"/>
            <a:r>
              <a:rPr lang="en-US" dirty="0" smtClean="0"/>
              <a:t>To motivate employees</a:t>
            </a:r>
          </a:p>
          <a:p>
            <a:pPr lvl="1"/>
            <a:r>
              <a:rPr lang="en-US" dirty="0" smtClean="0"/>
              <a:t>To retain employees</a:t>
            </a:r>
          </a:p>
          <a:p>
            <a:pPr lvl="1"/>
            <a:r>
              <a:rPr lang="en-US" dirty="0" smtClean="0"/>
              <a:t>To Control cost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Variable (Incentive) Pay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Rewards employees for partially or completely attaining a predetermined work objective.</a:t>
            </a:r>
          </a:p>
          <a:p>
            <a:r>
              <a:rPr lang="en-US" dirty="0" smtClean="0"/>
              <a:t>Compensation other than base wages or salaries, that fluctuates according to employees’ attainment of some standard, such as a pre-established formula, individual or group goals, company earnings. </a:t>
            </a:r>
          </a:p>
          <a:p>
            <a:pPr lvl="1"/>
            <a:r>
              <a:rPr lang="en-US" dirty="0" smtClean="0"/>
              <a:t>It adds to basic pay</a:t>
            </a:r>
          </a:p>
          <a:p>
            <a:pPr lvl="1"/>
            <a:r>
              <a:rPr lang="en-US" dirty="0" smtClean="0"/>
              <a:t>It appears as one time payments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Assumptions of Variable Pay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Individual employees and work teams differ in how much they contribute – what they do, how well they do </a:t>
            </a:r>
          </a:p>
          <a:p>
            <a:r>
              <a:rPr lang="en-US" dirty="0" smtClean="0"/>
              <a:t>Company’s overall performance depends on the performance of individuals and groups</a:t>
            </a:r>
          </a:p>
          <a:p>
            <a:r>
              <a:rPr lang="en-US" dirty="0" smtClean="0"/>
              <a:t>To attract, retain, and motivate high performers, and to be fair to all employees, a company needs to reward employees on performance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CCE44E3A-0CF9-4CBC-B1A3-71F9E7CF033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52258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r>
              <a:rPr lang="en-US" dirty="0" smtClean="0"/>
              <a:t>Contrasting Variable Pay with Service Pay System?</a:t>
            </a:r>
            <a:endParaRPr lang="en-US" dirty="0"/>
          </a:p>
        </p:txBody>
      </p:sp>
      <p:graphicFrame>
        <p:nvGraphicFramePr>
          <p:cNvPr id="352259" name="Object 3"/>
          <p:cNvGraphicFramePr>
            <a:graphicFrameLocks noChangeAspect="1"/>
          </p:cNvGraphicFramePr>
          <p:nvPr/>
        </p:nvGraphicFramePr>
        <p:xfrm>
          <a:off x="681038" y="1717675"/>
          <a:ext cx="7842250" cy="4454525"/>
        </p:xfrm>
        <a:graphic>
          <a:graphicData uri="http://schemas.openxmlformats.org/presentationml/2006/ole">
            <p:oleObj spid="_x0000_s69634" name="Document" r:id="rId3" imgW="5755680" imgH="3268800" progId="Word.Document.8">
              <p:embed/>
            </p:oleObj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2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Variable Pay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Individual Incentives</a:t>
            </a:r>
          </a:p>
          <a:p>
            <a:r>
              <a:rPr lang="en-US" dirty="0" smtClean="0"/>
              <a:t>Team or Group Incentives</a:t>
            </a:r>
          </a:p>
          <a:p>
            <a:r>
              <a:rPr lang="en-US" dirty="0" smtClean="0"/>
              <a:t>Organization wide Incentives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88D3A81E-1511-4810-99CB-578CBC9799D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35874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2400" i="1"/>
              <a:t>Types of Variable Pay Plans</a:t>
            </a:r>
          </a:p>
        </p:txBody>
      </p:sp>
      <p:pic>
        <p:nvPicPr>
          <p:cNvPr id="335880" name="Picture 8" descr="C:\My Documents\PowerPoint Files\Books\South-Western\HRM10e\HRM10e GIFS\13-01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8338" y="1524000"/>
            <a:ext cx="7807325" cy="40354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Performance Measures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dirty="0" smtClean="0"/>
              <a:t>Individual Incentive Plans</a:t>
            </a:r>
          </a:p>
          <a:p>
            <a:pPr marL="914400" lvl="1" indent="-514350"/>
            <a:r>
              <a:rPr lang="en-US" dirty="0" smtClean="0"/>
              <a:t>Quantity of work output</a:t>
            </a:r>
          </a:p>
          <a:p>
            <a:pPr marL="914400" lvl="1" indent="-514350"/>
            <a:r>
              <a:rPr lang="en-US" dirty="0" smtClean="0"/>
              <a:t>Quality of work output</a:t>
            </a:r>
          </a:p>
          <a:p>
            <a:pPr marL="914400" lvl="1" indent="-514350"/>
            <a:r>
              <a:rPr lang="en-US" dirty="0" smtClean="0"/>
              <a:t>Work safety record</a:t>
            </a:r>
          </a:p>
          <a:p>
            <a:pPr marL="914400" lvl="1" indent="-514350"/>
            <a:r>
              <a:rPr lang="en-US" dirty="0" smtClean="0"/>
              <a:t>Work attendance</a:t>
            </a:r>
          </a:p>
          <a:p>
            <a:pPr>
              <a:buNone/>
            </a:pPr>
            <a:r>
              <a:rPr lang="en-US" b="1" dirty="0" smtClean="0"/>
              <a:t>Group Incentive Plans</a:t>
            </a:r>
          </a:p>
          <a:p>
            <a:pPr lvl="1"/>
            <a:r>
              <a:rPr lang="en-US" dirty="0" smtClean="0"/>
              <a:t>Customer satisfaction</a:t>
            </a:r>
          </a:p>
          <a:p>
            <a:pPr lvl="1"/>
            <a:r>
              <a:rPr lang="en-US" dirty="0" smtClean="0"/>
              <a:t>Labor cost savings</a:t>
            </a:r>
          </a:p>
          <a:p>
            <a:pPr lvl="1"/>
            <a:r>
              <a:rPr lang="en-US" dirty="0" smtClean="0"/>
              <a:t>Material cost savings</a:t>
            </a:r>
          </a:p>
          <a:p>
            <a:pPr lvl="1"/>
            <a:r>
              <a:rPr lang="en-US" dirty="0" smtClean="0"/>
              <a:t>Reduction in accidents</a:t>
            </a:r>
          </a:p>
          <a:p>
            <a:pPr>
              <a:buNone/>
            </a:pPr>
            <a:r>
              <a:rPr lang="en-US" b="1" dirty="0" smtClean="0"/>
              <a:t>Companywide Incentive Plans</a:t>
            </a:r>
          </a:p>
          <a:p>
            <a:pPr lvl="1"/>
            <a:r>
              <a:rPr lang="en-US" dirty="0" smtClean="0"/>
              <a:t>Company profits</a:t>
            </a:r>
          </a:p>
          <a:p>
            <a:pPr lvl="1"/>
            <a:r>
              <a:rPr lang="en-US" dirty="0" smtClean="0"/>
              <a:t>Market share</a:t>
            </a:r>
          </a:p>
          <a:p>
            <a:pPr lvl="1"/>
            <a:r>
              <a:rPr lang="en-US" dirty="0" smtClean="0"/>
              <a:t>Cost containment</a:t>
            </a:r>
          </a:p>
          <a:p>
            <a:pPr lvl="1"/>
            <a:r>
              <a:rPr lang="en-US" dirty="0" smtClean="0"/>
              <a:t>Sales revenue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/>
              <a:t>Factors Affecting Variable Pay Plans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Does the plan fit the organization?</a:t>
            </a:r>
          </a:p>
          <a:p>
            <a:pPr lvl="1"/>
            <a:r>
              <a:rPr lang="en-US" dirty="0" smtClean="0"/>
              <a:t>One plan does not work for all organizations</a:t>
            </a:r>
          </a:p>
          <a:p>
            <a:pPr lvl="1"/>
            <a:r>
              <a:rPr lang="en-US" dirty="0" smtClean="0"/>
              <a:t>Plan must be linked to organizational objectives</a:t>
            </a:r>
          </a:p>
          <a:p>
            <a:pPr lvl="1"/>
            <a:r>
              <a:rPr lang="en-US" dirty="0" smtClean="0"/>
              <a:t>Ensure that cost saving or additional revenue justify the incentives</a:t>
            </a:r>
          </a:p>
          <a:p>
            <a:pPr lvl="1"/>
            <a:r>
              <a:rPr lang="en-US" dirty="0" smtClean="0"/>
              <a:t>Plan must be consistent with the organizational culture</a:t>
            </a:r>
          </a:p>
          <a:p>
            <a:r>
              <a:rPr lang="en-US" dirty="0" smtClean="0"/>
              <a:t>Does the plan encourage the desired behavior?</a:t>
            </a:r>
          </a:p>
          <a:p>
            <a:pPr lvl="1"/>
            <a:r>
              <a:rPr lang="en-US" dirty="0" smtClean="0"/>
              <a:t>Employees tend to produce what is measured and rewarded</a:t>
            </a:r>
          </a:p>
          <a:p>
            <a:pPr lvl="1"/>
            <a:r>
              <a:rPr lang="en-US" dirty="0" smtClean="0"/>
              <a:t>Employees must see a direct link</a:t>
            </a:r>
          </a:p>
          <a:p>
            <a:pPr lvl="1"/>
            <a:r>
              <a:rPr lang="en-US" dirty="0" smtClean="0"/>
              <a:t>Organizations must make sure that what is being rewarded leads to achieving organizational objectives</a:t>
            </a:r>
          </a:p>
          <a:p>
            <a:pPr lvl="1"/>
            <a:r>
              <a:rPr lang="en-US" dirty="0" smtClean="0"/>
              <a:t>Employee performance must render itself measurable</a:t>
            </a:r>
          </a:p>
          <a:p>
            <a:pPr lvl="1"/>
            <a:r>
              <a:rPr lang="en-US" dirty="0" smtClean="0"/>
              <a:t>Use of multiple measures helps assure that various performance dimensions are not omitted</a:t>
            </a:r>
          </a:p>
          <a:p>
            <a:r>
              <a:rPr lang="en-US" dirty="0" smtClean="0"/>
              <a:t>Is the plan being administered properly?</a:t>
            </a:r>
          </a:p>
          <a:p>
            <a:pPr lvl="1"/>
            <a:r>
              <a:rPr lang="en-US" dirty="0" smtClean="0"/>
              <a:t>Communication of a variable pay plan to employees is vital</a:t>
            </a:r>
          </a:p>
          <a:p>
            <a:pPr lvl="1"/>
            <a:r>
              <a:rPr lang="en-US" dirty="0" smtClean="0"/>
              <a:t>The more complicated a plan is, the more difficult it will be to communicate </a:t>
            </a:r>
          </a:p>
          <a:p>
            <a:pPr lvl="1"/>
            <a:r>
              <a:rPr lang="en-US" dirty="0" smtClean="0"/>
              <a:t>Clearly reflect that how much is paid to employees separate from their base pay</a:t>
            </a:r>
          </a:p>
          <a:p>
            <a:pPr lvl="1"/>
            <a:r>
              <a:rPr lang="en-US" dirty="0" smtClean="0"/>
              <a:t>Plan should consistently reflect technological and organizational conditions</a:t>
            </a:r>
            <a:endParaRPr lang="en-US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BF99C-6E8A-4A47-9FFB-05E2226118E0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Incentives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Identification of individual performance</a:t>
            </a:r>
          </a:p>
          <a:p>
            <a:r>
              <a:rPr lang="en-US" dirty="0" smtClean="0"/>
              <a:t>Independent work</a:t>
            </a:r>
          </a:p>
          <a:p>
            <a:r>
              <a:rPr lang="en-US" dirty="0" smtClean="0"/>
              <a:t>Individual competitiveness is desired</a:t>
            </a:r>
          </a:p>
          <a:p>
            <a:r>
              <a:rPr lang="en-US" dirty="0" smtClean="0"/>
              <a:t>Individualism is stressed in organizational culture</a:t>
            </a:r>
          </a:p>
          <a:p>
            <a:pPr>
              <a:buNone/>
            </a:pPr>
            <a:r>
              <a:rPr lang="en-US" dirty="0" smtClean="0"/>
              <a:t>Types of Individual Incentives</a:t>
            </a:r>
          </a:p>
          <a:p>
            <a:pPr lvl="1"/>
            <a:r>
              <a:rPr lang="en-US" dirty="0" smtClean="0"/>
              <a:t>Piece-Rate Systems</a:t>
            </a:r>
          </a:p>
          <a:p>
            <a:pPr lvl="1"/>
            <a:r>
              <a:rPr lang="en-US" dirty="0" smtClean="0"/>
              <a:t>Bonuses</a:t>
            </a:r>
          </a:p>
          <a:p>
            <a:pPr lvl="1"/>
            <a:r>
              <a:rPr lang="en-US" dirty="0" smtClean="0"/>
              <a:t>Special Incentive Programs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Piece-Rate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Straight Piece-Rate Systems</a:t>
            </a:r>
          </a:p>
          <a:p>
            <a:pPr lvl="1"/>
            <a:r>
              <a:rPr lang="en-US" dirty="0" smtClean="0"/>
              <a:t>Wages are determined by multiplying the number of pieces produced by the piece rate for one unit.</a:t>
            </a:r>
          </a:p>
          <a:p>
            <a:r>
              <a:rPr lang="en-US" dirty="0" smtClean="0"/>
              <a:t>Differential Piece-Rate Systems</a:t>
            </a:r>
          </a:p>
          <a:p>
            <a:pPr lvl="1"/>
            <a:r>
              <a:rPr lang="en-US" dirty="0" smtClean="0"/>
              <a:t>Employees are paid one piece-rate for units produced up to a standard output and a higher piece-rate wage for units produced over the standard.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13C0C908-AACB-4930-A933-A9B09EBBAEEF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56354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dirty="0" smtClean="0"/>
              <a:t>Bonuses</a:t>
            </a:r>
            <a:endParaRPr lang="en-US" dirty="0"/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Bonus</a:t>
            </a:r>
          </a:p>
          <a:p>
            <a:pPr lvl="1">
              <a:buNone/>
            </a:pPr>
            <a:r>
              <a:rPr lang="en-US" dirty="0" smtClean="0"/>
              <a:t>A one-time </a:t>
            </a:r>
            <a:r>
              <a:rPr lang="en-US" dirty="0"/>
              <a:t>payment that does not become part of </a:t>
            </a:r>
            <a:r>
              <a:rPr lang="en-US" dirty="0" smtClean="0"/>
              <a:t>the employee’s </a:t>
            </a:r>
            <a:r>
              <a:rPr lang="en-US" dirty="0"/>
              <a:t>base pay</a:t>
            </a:r>
            <a:r>
              <a:rPr lang="en-US" dirty="0" smtClean="0"/>
              <a:t>.</a:t>
            </a:r>
          </a:p>
          <a:p>
            <a:pPr lvl="1">
              <a:buNone/>
            </a:pPr>
            <a:r>
              <a:rPr lang="en-US" dirty="0" smtClean="0"/>
              <a:t>Can be used to compensate for contributing new ideas, developing skills, or obtaining professional certifications</a:t>
            </a:r>
          </a:p>
          <a:p>
            <a:pPr lvl="1">
              <a:buNone/>
            </a:pPr>
            <a:r>
              <a:rPr lang="en-US" dirty="0" smtClean="0"/>
              <a:t>A bonus can recognize performance by an employee, a team, or entire organization.</a:t>
            </a:r>
          </a:p>
          <a:p>
            <a:pPr lvl="1">
              <a:buNone/>
            </a:pPr>
            <a:r>
              <a:rPr lang="en-US" dirty="0" smtClean="0"/>
              <a:t>Bonus plans must be described in writing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Incentive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Usually focus on rewarding only high performing individuals</a:t>
            </a:r>
          </a:p>
          <a:p>
            <a:r>
              <a:rPr lang="en-US" dirty="0" smtClean="0"/>
              <a:t>Awards</a:t>
            </a:r>
          </a:p>
          <a:p>
            <a:pPr lvl="1">
              <a:buNone/>
            </a:pPr>
            <a:r>
              <a:rPr lang="en-US" dirty="0" smtClean="0"/>
              <a:t>Cash or merchandise used as an incentive reward.</a:t>
            </a:r>
          </a:p>
          <a:p>
            <a:r>
              <a:rPr lang="en-US" dirty="0" smtClean="0"/>
              <a:t>Recognition Awards</a:t>
            </a:r>
          </a:p>
          <a:p>
            <a:pPr lvl="1">
              <a:buNone/>
            </a:pPr>
            <a:r>
              <a:rPr lang="en-US" dirty="0" smtClean="0"/>
              <a:t>Recognition of individuals for their performance or</a:t>
            </a:r>
          </a:p>
          <a:p>
            <a:pPr lvl="1">
              <a:buNone/>
            </a:pPr>
            <a:r>
              <a:rPr lang="en-US" dirty="0" smtClean="0"/>
              <a:t>service to customers in areas targeted by the firm.</a:t>
            </a:r>
          </a:p>
          <a:p>
            <a:pPr lvl="1"/>
            <a:r>
              <a:rPr lang="en-US" dirty="0" smtClean="0"/>
              <a:t>Work best when they recognize specific efforts and activities targeted by the organization as important</a:t>
            </a:r>
          </a:p>
          <a:p>
            <a:pPr lvl="1"/>
            <a:r>
              <a:rPr lang="en-US" dirty="0" smtClean="0"/>
              <a:t>Objective criteria used to select award winners are more likely to be seen as rewarding performance than favoritism</a:t>
            </a:r>
          </a:p>
          <a:p>
            <a:r>
              <a:rPr lang="en-US" dirty="0" smtClean="0"/>
              <a:t>Service Awards</a:t>
            </a:r>
          </a:p>
          <a:p>
            <a:pPr lvl="1">
              <a:buNone/>
            </a:pPr>
            <a:r>
              <a:rPr lang="en-US" dirty="0" smtClean="0"/>
              <a:t>Rewards to employees for lengthy service with an</a:t>
            </a:r>
          </a:p>
          <a:p>
            <a:pPr lvl="1">
              <a:buNone/>
            </a:pPr>
            <a:r>
              <a:rPr lang="en-US" dirty="0" smtClean="0"/>
              <a:t>organization.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2EF5FCD5-97A2-4283-A307-2937FFD2BA2E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57378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dirty="0"/>
              <a:t>Sales </a:t>
            </a:r>
            <a:r>
              <a:rPr lang="en-US" dirty="0" smtClean="0"/>
              <a:t>Compensation and Incentives</a:t>
            </a:r>
            <a:endParaRPr lang="en-US" dirty="0"/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1"/>
            <a:ext cx="8229600" cy="99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Measuring Sales Performance</a:t>
            </a:r>
          </a:p>
          <a:p>
            <a:pPr lvl="1"/>
            <a:r>
              <a:rPr lang="en-US" dirty="0" smtClean="0"/>
              <a:t>Establish clear performance criteria</a:t>
            </a:r>
          </a:p>
          <a:p>
            <a:endParaRPr lang="en-US" dirty="0" smtClean="0"/>
          </a:p>
        </p:txBody>
      </p:sp>
      <p:pic>
        <p:nvPicPr>
          <p:cNvPr id="6" name="Picture 6" descr="C:\My Documents\PowerPoint Files\Books\South-Western\HRM10e\HRM10e GIFS\13-0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438400"/>
            <a:ext cx="7181850" cy="4038600"/>
          </a:xfrm>
          <a:prstGeom prst="rect">
            <a:avLst/>
          </a:prstGeom>
          <a:noFill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Sales Compensation and Incentives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Sales Compensation Plans</a:t>
            </a:r>
          </a:p>
          <a:p>
            <a:r>
              <a:rPr lang="en-US" dirty="0" smtClean="0"/>
              <a:t>Salary Only</a:t>
            </a:r>
          </a:p>
          <a:p>
            <a:pPr lvl="1">
              <a:buNone/>
            </a:pPr>
            <a:r>
              <a:rPr lang="en-US" dirty="0" smtClean="0"/>
              <a:t>All compensation is paid as a base wage with no incentives.</a:t>
            </a:r>
          </a:p>
          <a:p>
            <a:pPr lvl="1"/>
            <a:r>
              <a:rPr lang="en-US" dirty="0" smtClean="0"/>
              <a:t>Organization emphasizes serving and retaining existing accounts </a:t>
            </a:r>
          </a:p>
          <a:p>
            <a:pPr lvl="1"/>
            <a:r>
              <a:rPr lang="en-US" dirty="0" smtClean="0"/>
              <a:t>Is used to protect the salary of new sales representatives</a:t>
            </a:r>
          </a:p>
          <a:p>
            <a:pPr lvl="1"/>
            <a:r>
              <a:rPr lang="en-US" dirty="0" smtClean="0"/>
              <a:t>Salespersons who want extrinsic rewards function less effectively in salary only plan</a:t>
            </a:r>
          </a:p>
          <a:p>
            <a:r>
              <a:rPr lang="en-US" dirty="0" smtClean="0"/>
              <a:t>Salary Plus Bonus</a:t>
            </a:r>
          </a:p>
          <a:p>
            <a:pPr>
              <a:buNone/>
            </a:pPr>
            <a:r>
              <a:rPr lang="en-US" dirty="0" smtClean="0"/>
              <a:t>	Offers a set salary coupled with a bonus</a:t>
            </a:r>
          </a:p>
          <a:p>
            <a:r>
              <a:rPr lang="en-US" dirty="0" smtClean="0"/>
              <a:t>Salary Plus Commission</a:t>
            </a:r>
          </a:p>
          <a:p>
            <a:pPr>
              <a:buNone/>
            </a:pPr>
            <a:r>
              <a:rPr lang="en-US" dirty="0" smtClean="0"/>
              <a:t>	It combines the stability of a salary with the performance aspect of a commission.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Sales Compensation and Incentives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Commission Plus Draw Plans</a:t>
            </a:r>
          </a:p>
          <a:p>
            <a:pPr>
              <a:buNone/>
            </a:pPr>
            <a:r>
              <a:rPr lang="en-US" dirty="0" smtClean="0"/>
              <a:t>	Award sales professionals with subsistence pay or draws – money to cover basic living expenses – yet provide them with a strong incentive to excel. </a:t>
            </a:r>
          </a:p>
          <a:p>
            <a:pPr marL="914400" lvl="3" indent="-457200"/>
            <a:r>
              <a:rPr lang="en-US" sz="2600" dirty="0" smtClean="0"/>
              <a:t>Draw system make advance payments against future commissions to salesperson.</a:t>
            </a:r>
          </a:p>
          <a:p>
            <a:r>
              <a:rPr lang="en-US" dirty="0" smtClean="0"/>
              <a:t>Commission Only Plans</a:t>
            </a:r>
          </a:p>
          <a:p>
            <a:pPr>
              <a:buNone/>
            </a:pPr>
            <a:r>
              <a:rPr lang="en-US" dirty="0" smtClean="0"/>
              <a:t>	Salespeople derive their entire income from commissions.</a:t>
            </a:r>
          </a:p>
          <a:p>
            <a:pPr lvl="1"/>
            <a:r>
              <a:rPr lang="en-US" dirty="0" smtClean="0"/>
              <a:t>Straight Commission</a:t>
            </a:r>
          </a:p>
          <a:p>
            <a:pPr lvl="1"/>
            <a:r>
              <a:rPr lang="en-US" dirty="0" smtClean="0"/>
              <a:t>Graduated Commission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Advantages and Disadvantages of Individual Incentive Plans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Can promote relationship between pay and performance</a:t>
            </a:r>
          </a:p>
          <a:p>
            <a:r>
              <a:rPr lang="en-US" dirty="0" smtClean="0"/>
              <a:t>Promote an equitable distribution of compensation in an organization</a:t>
            </a:r>
          </a:p>
          <a:p>
            <a:r>
              <a:rPr lang="en-US" dirty="0" smtClean="0"/>
              <a:t>Compatible with individualistic cultures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Disadvantages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Posses a potential to promote inflexibility</a:t>
            </a:r>
          </a:p>
          <a:p>
            <a:r>
              <a:rPr lang="en-US" dirty="0" smtClean="0"/>
              <a:t>Comprehensive performance measures must be developed to award incentives – improved work methods or equipment</a:t>
            </a:r>
          </a:p>
          <a:p>
            <a:r>
              <a:rPr lang="en-US" dirty="0" smtClean="0"/>
              <a:t>Lead to undesirable workplace behavior – reward only quantity of output</a:t>
            </a:r>
          </a:p>
          <a:p>
            <a:r>
              <a:rPr lang="en-US" dirty="0" smtClean="0"/>
              <a:t>Lead to unhealthy competition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 bwMode="auto">
          <a:xfrm>
            <a:off x="612775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4" charset="-128"/>
              </a:rPr>
              <a:t>Summary of Lecture 13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600200"/>
            <a:ext cx="8229600" cy="48006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Variable Pay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Assumptions of Variable Pay System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Types of Variable Pay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Factors Affecting Variable Pay Plans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Individual Incentives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Piece-Rate Systems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Bonuses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Special Incentive Programs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Sales Compensation and Incentives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Advantages and Disadvantages of Individual Incentive Plans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Human Resource Management (10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Ed.) 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Robert L. Mathis and John H. Jackson: </a:t>
            </a:r>
            <a:r>
              <a:rPr lang="en-US" sz="2400" dirty="0" err="1" smtClean="0"/>
              <a:t>Cengage</a:t>
            </a:r>
            <a:r>
              <a:rPr lang="en-US" sz="2400" dirty="0" smtClean="0"/>
              <a:t> 	Learning, Delhi</a:t>
            </a:r>
          </a:p>
          <a:p>
            <a:pPr lvl="0">
              <a:buNone/>
            </a:pPr>
            <a:r>
              <a:rPr lang="en-US" sz="2800" dirty="0" smtClean="0"/>
              <a:t>Strategic Compensation: A Human Resource</a:t>
            </a:r>
          </a:p>
          <a:p>
            <a:pPr lvl="0">
              <a:buNone/>
            </a:pPr>
            <a:r>
              <a:rPr lang="en-US" sz="2800" dirty="0" smtClean="0"/>
              <a:t>Management Approach (3rd Ed.)</a:t>
            </a:r>
          </a:p>
          <a:p>
            <a:pPr>
              <a:buNone/>
            </a:pPr>
            <a:r>
              <a:rPr lang="en-US" sz="2400" dirty="0" smtClean="0"/>
              <a:t>		Joseph J. </a:t>
            </a:r>
            <a:r>
              <a:rPr lang="en-US" sz="2400" dirty="0" err="1" smtClean="0"/>
              <a:t>Martocchio</a:t>
            </a:r>
            <a:r>
              <a:rPr lang="en-US" sz="2400" dirty="0" smtClean="0"/>
              <a:t>: Pearson Education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13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1211</TotalTime>
  <Words>952</Words>
  <Application>Microsoft Office PowerPoint</Application>
  <PresentationFormat>On-screen Show (4:3)</PresentationFormat>
  <Paragraphs>206</Paragraphs>
  <Slides>22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Document</vt:lpstr>
      <vt:lpstr>Advances in Human Resource Development and Management</vt:lpstr>
      <vt:lpstr>Recap of Lecture 12</vt:lpstr>
      <vt:lpstr>Learning Objectives: Lecture 13</vt:lpstr>
      <vt:lpstr>Why Variable Pay?</vt:lpstr>
      <vt:lpstr>Variable (Incentive) Pay </vt:lpstr>
      <vt:lpstr>Assumptions of Variable Pay System</vt:lpstr>
      <vt:lpstr>Contrasting Variable Pay with Service Pay System?</vt:lpstr>
      <vt:lpstr>Types of Variable Pay</vt:lpstr>
      <vt:lpstr>Types of Variable Pay Plans</vt:lpstr>
      <vt:lpstr>Typical Performance Measures</vt:lpstr>
      <vt:lpstr>Factors Affecting Variable Pay Plans</vt:lpstr>
      <vt:lpstr>Individual Incentives</vt:lpstr>
      <vt:lpstr>Piece-Rate Systems</vt:lpstr>
      <vt:lpstr>Bonuses</vt:lpstr>
      <vt:lpstr>Special Incentive Programs</vt:lpstr>
      <vt:lpstr>Sales Compensation and Incentives</vt:lpstr>
      <vt:lpstr>Sales Compensation and Incentives</vt:lpstr>
      <vt:lpstr>Sales Compensation and Incentives</vt:lpstr>
      <vt:lpstr>Advantages and Disadvantages of Individual Incentive Plans</vt:lpstr>
      <vt:lpstr>Summary of Lecture 13</vt:lpstr>
      <vt:lpstr>Reference books</vt:lpstr>
      <vt:lpstr>Slide 22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NTS</cp:lastModifiedBy>
  <cp:revision>114</cp:revision>
  <dcterms:created xsi:type="dcterms:W3CDTF">2013-05-29T05:42:39Z</dcterms:created>
  <dcterms:modified xsi:type="dcterms:W3CDTF">2013-06-12T10:05:46Z</dcterms:modified>
</cp:coreProperties>
</file>