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57" r:id="rId2"/>
    <p:sldId id="280" r:id="rId3"/>
    <p:sldId id="391" r:id="rId4"/>
    <p:sldId id="374" r:id="rId5"/>
    <p:sldId id="355" r:id="rId6"/>
    <p:sldId id="356" r:id="rId7"/>
    <p:sldId id="375" r:id="rId8"/>
    <p:sldId id="376" r:id="rId9"/>
    <p:sldId id="377" r:id="rId10"/>
    <p:sldId id="378" r:id="rId11"/>
    <p:sldId id="379" r:id="rId12"/>
    <p:sldId id="380" r:id="rId13"/>
    <p:sldId id="382" r:id="rId14"/>
    <p:sldId id="381" r:id="rId15"/>
    <p:sldId id="361" r:id="rId16"/>
    <p:sldId id="362" r:id="rId17"/>
    <p:sldId id="383" r:id="rId18"/>
    <p:sldId id="363" r:id="rId19"/>
    <p:sldId id="364" r:id="rId20"/>
    <p:sldId id="384" r:id="rId21"/>
    <p:sldId id="390" r:id="rId22"/>
    <p:sldId id="367" r:id="rId23"/>
    <p:sldId id="368" r:id="rId24"/>
    <p:sldId id="369" r:id="rId25"/>
    <p:sldId id="392" r:id="rId26"/>
    <p:sldId id="354" r:id="rId27"/>
    <p:sldId id="27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267" y="1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3E21A-A6C7-497E-8E19-3CC53FB9844C}" type="datetimeFigureOut">
              <a:rPr lang="en-US" smtClean="0"/>
              <a:pPr/>
              <a:t>6/12/2013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6C6E8-7738-48C7-BF20-C74081DF12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293E343-9619-4D1E-A9DB-C1F7FF07B332}" type="slidenum">
              <a:rPr lang="en-US"/>
              <a:pPr/>
              <a:t>3</a:t>
            </a:fld>
            <a:endParaRPr lang="en-US"/>
          </a:p>
        </p:txBody>
      </p:sp>
      <p:sp>
        <p:nvSpPr>
          <p:cNvPr id="2457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4578" name="Rectangle 2"/>
          <p:cNvSpPr txBox="1">
            <a:spLocks noGrp="1" noChangeArrowheads="1"/>
          </p:cNvSpPr>
          <p:nvPr>
            <p:ph type="body" idx="1"/>
          </p:nvPr>
        </p:nvSpPr>
        <p:spPr bwMode="auto">
          <a:xfrm>
            <a:off x="914400" y="4343400"/>
            <a:ext cx="5029200" cy="4208463"/>
          </a:xfrm>
          <a:prstGeom prst="rect">
            <a:avLst/>
          </a:prstGeom>
          <a:noFill/>
          <a:ln>
            <a:round/>
            <a:headEnd/>
            <a:tailEnd/>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7A3A5-1BD3-459F-A0F1-FEFDF1B9A444}" type="datetime1">
              <a:rPr lang="en-US" smtClean="0"/>
              <a:pPr/>
              <a:t>6/12/2013</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5EB41-DEB5-4BAD-ABE6-AD08DA6C3628}" type="datetime1">
              <a:rPr lang="en-US" smtClean="0"/>
              <a:pPr/>
              <a:t>6/12/2013</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88D1A2-F3F3-48FA-9188-DC7A190EEF8C}" type="datetime1">
              <a:rPr lang="en-US" smtClean="0"/>
              <a:pPr/>
              <a:t>6/12/2013</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08935-23E7-4610-9E1C-612AE507DBF2}" type="datetime1">
              <a:rPr lang="en-US" smtClean="0"/>
              <a:pPr/>
              <a:t>6/12/2013</a:t>
            </a:fld>
            <a:endParaRPr lang="en-US"/>
          </a:p>
        </p:txBody>
      </p:sp>
      <p:sp>
        <p:nvSpPr>
          <p:cNvPr id="6" name="Footer Placeholder 5"/>
          <p:cNvSpPr>
            <a:spLocks noGrp="1"/>
          </p:cNvSpPr>
          <p:nvPr>
            <p:ph type="ftr" sz="quarter" idx="11"/>
          </p:nvPr>
        </p:nvSpPr>
        <p:spPr/>
        <p:txBody>
          <a:bodyPr/>
          <a:lstStyle/>
          <a:p>
            <a:r>
              <a:rPr lang="en-US" smtClean="0"/>
              <a:t>Lecture 12</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C44633-0B0B-4D7D-A8D3-61CE54EAA183}" type="datetime1">
              <a:rPr lang="en-US" smtClean="0"/>
              <a:pPr/>
              <a:t>6/12/2013</a:t>
            </a:fld>
            <a:endParaRPr lang="en-US"/>
          </a:p>
        </p:txBody>
      </p:sp>
      <p:sp>
        <p:nvSpPr>
          <p:cNvPr id="8" name="Footer Placeholder 7"/>
          <p:cNvSpPr>
            <a:spLocks noGrp="1"/>
          </p:cNvSpPr>
          <p:nvPr>
            <p:ph type="ftr" sz="quarter" idx="11"/>
          </p:nvPr>
        </p:nvSpPr>
        <p:spPr/>
        <p:txBody>
          <a:bodyPr/>
          <a:lstStyle/>
          <a:p>
            <a:r>
              <a:rPr lang="en-US" smtClean="0"/>
              <a:t>Lecture 12</a:t>
            </a:r>
            <a:endParaRPr lang="en-US"/>
          </a:p>
        </p:txBody>
      </p:sp>
      <p:sp>
        <p:nvSpPr>
          <p:cNvPr id="9" name="Slide Number Placeholder 8"/>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C62C27-2B39-4925-BE39-07836A820D0F}" type="datetime1">
              <a:rPr lang="en-US" smtClean="0"/>
              <a:pPr/>
              <a:t>6/12/2013</a:t>
            </a:fld>
            <a:endParaRPr lang="en-US"/>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BD01D-C1C3-4B4A-BBA6-C46006BD57B4}" type="datetime1">
              <a:rPr lang="en-US" smtClean="0"/>
              <a:pPr/>
              <a:t>6/12/2013</a:t>
            </a:fld>
            <a:endParaRPr lang="en-US"/>
          </a:p>
        </p:txBody>
      </p:sp>
      <p:sp>
        <p:nvSpPr>
          <p:cNvPr id="3" name="Footer Placeholder 2"/>
          <p:cNvSpPr>
            <a:spLocks noGrp="1"/>
          </p:cNvSpPr>
          <p:nvPr>
            <p:ph type="ftr" sz="quarter" idx="11"/>
          </p:nvPr>
        </p:nvSpPr>
        <p:spPr/>
        <p:txBody>
          <a:bodyPr/>
          <a:lstStyle/>
          <a:p>
            <a:r>
              <a:rPr lang="en-US" smtClean="0"/>
              <a:t>Lecture 12</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C5D80D-2490-462C-8972-B3350ACE3158}" type="datetime1">
              <a:rPr lang="en-US" smtClean="0"/>
              <a:pPr/>
              <a:t>6/12/2013</a:t>
            </a:fld>
            <a:endParaRPr lang="en-US"/>
          </a:p>
        </p:txBody>
      </p:sp>
      <p:sp>
        <p:nvSpPr>
          <p:cNvPr id="6" name="Footer Placeholder 5"/>
          <p:cNvSpPr>
            <a:spLocks noGrp="1"/>
          </p:cNvSpPr>
          <p:nvPr>
            <p:ph type="ftr" sz="quarter" idx="11"/>
          </p:nvPr>
        </p:nvSpPr>
        <p:spPr/>
        <p:txBody>
          <a:bodyPr/>
          <a:lstStyle/>
          <a:p>
            <a:r>
              <a:rPr lang="en-US" smtClean="0"/>
              <a:t>Lecture 12</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77EDC-1356-419B-BAD2-FB21AB74B92F}" type="datetime1">
              <a:rPr lang="en-US" smtClean="0"/>
              <a:pPr/>
              <a:t>6/12/2013</a:t>
            </a:fld>
            <a:endParaRPr lang="en-US"/>
          </a:p>
        </p:txBody>
      </p:sp>
      <p:sp>
        <p:nvSpPr>
          <p:cNvPr id="6" name="Footer Placeholder 5"/>
          <p:cNvSpPr>
            <a:spLocks noGrp="1"/>
          </p:cNvSpPr>
          <p:nvPr>
            <p:ph type="ftr" sz="quarter" idx="11"/>
          </p:nvPr>
        </p:nvSpPr>
        <p:spPr/>
        <p:txBody>
          <a:bodyPr/>
          <a:lstStyle/>
          <a:p>
            <a:r>
              <a:rPr lang="en-US" smtClean="0"/>
              <a:t>Lecture 12</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9157D8-6EFB-4299-95ED-E3BE29EA9534}" type="datetime1">
              <a:rPr lang="en-US" smtClean="0"/>
              <a:pPr/>
              <a:t>6/12/2013</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558C7C-BF86-4371-ABB9-03756DB158AC}" type="datetime1">
              <a:rPr lang="en-US" smtClean="0"/>
              <a:pPr/>
              <a:t>6/12/2013</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D7B25-2C8B-4F47-B4BC-C2BDC7C4CC58}" type="datetime1">
              <a:rPr lang="en-US" smtClean="0"/>
              <a:pPr/>
              <a:t>6/12/2013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Lecture 12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C123B-E5F6-47BA-94D0-27662FC748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Advances in Human Resource Development and Management</a:t>
            </a:r>
            <a:endParaRPr lang="en-US" dirty="0"/>
          </a:p>
        </p:txBody>
      </p:sp>
      <p:sp>
        <p:nvSpPr>
          <p:cNvPr id="3" name="Subtitle 2"/>
          <p:cNvSpPr>
            <a:spLocks noGrp="1"/>
          </p:cNvSpPr>
          <p:nvPr>
            <p:ph type="subTitle" idx="1"/>
          </p:nvPr>
        </p:nvSpPr>
        <p:spPr/>
        <p:txBody>
          <a:bodyPr/>
          <a:lstStyle/>
          <a:p>
            <a:r>
              <a:rPr lang="en-US" dirty="0" smtClean="0"/>
              <a:t>Course code: MGT 712</a:t>
            </a:r>
          </a:p>
          <a:p>
            <a:r>
              <a:rPr lang="en-US" dirty="0" smtClean="0"/>
              <a:t>Lecture 12</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11</a:t>
            </a:r>
            <a:endParaRPr lang="en-US" dirty="0"/>
          </a:p>
        </p:txBody>
      </p:sp>
      <p:sp>
        <p:nvSpPr>
          <p:cNvPr id="3" name="Content Placeholder 2"/>
          <p:cNvSpPr>
            <a:spLocks noGrp="1"/>
          </p:cNvSpPr>
          <p:nvPr>
            <p:ph idx="1"/>
          </p:nvPr>
        </p:nvSpPr>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Importance of Pay System</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Objectives of an Effective Compensation System</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Nature of Compensation</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Components of a Compensation System</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Types of Compensation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Compensation System Design Issues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Perceptions of Pay Fairness</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Learning Objectives: Lecture 12</a:t>
            </a:r>
            <a:endParaRPr lang="en-US" dirty="0"/>
          </a:p>
        </p:txBody>
      </p:sp>
      <p:sp>
        <p:nvSpPr>
          <p:cNvPr id="4098" name="Rectangle 2"/>
          <p:cNvSpPr>
            <a:spLocks noGrp="1" noChangeArrowheads="1"/>
          </p:cNvSpPr>
          <p:nvPr>
            <p:ph idx="1"/>
          </p:nvPr>
        </p:nvSpPr>
        <p:spPr>
          <a:noFill/>
          <a:ln>
            <a:noFill/>
          </a:ln>
        </p:spPr>
        <p:txBody>
          <a:bodyPr anchor="t" anchorCtr="0">
            <a:normAutofit lnSpcReduction="1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Development of a Base Pay System</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Job Evaluation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Job evaluation Methods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Pay Survey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Pay Structures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Pay Ranges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Individual Pay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Issues Involving Pay Increases</a:t>
            </a:r>
          </a:p>
        </p:txBody>
      </p:sp>
      <p:sp>
        <p:nvSpPr>
          <p:cNvPr id="5" name="Slide Number Placeholder 4"/>
          <p:cNvSpPr>
            <a:spLocks noGrp="1"/>
          </p:cNvSpPr>
          <p:nvPr>
            <p:ph type="sldNum" sz="quarter" idx="12"/>
          </p:nvPr>
        </p:nvSpPr>
        <p:spPr/>
        <p:txBody>
          <a:bodyPr/>
          <a:lstStyle/>
          <a:p>
            <a:fld id="{5EE861DC-8DC2-4A35-B545-EDD8030E0D51}" type="slidenum">
              <a:rPr lang="en-US" smtClean="0">
                <a:cs typeface="Arial" charset="0"/>
              </a:rPr>
              <a:pPr/>
              <a:t>3</a:t>
            </a:fld>
            <a:endParaRPr lang="en-US" dirty="0">
              <a:cs typeface="Arial" charset="0"/>
            </a:endParaRPr>
          </a:p>
        </p:txBody>
      </p:sp>
      <p:sp>
        <p:nvSpPr>
          <p:cNvPr id="7" name="Footer Placeholder 6"/>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a Base Pay System</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Accurate job descriptions and job specifications are available, and used in:</a:t>
            </a:r>
          </a:p>
          <a:p>
            <a:pPr lvl="1"/>
            <a:r>
              <a:rPr lang="en-US" dirty="0" smtClean="0"/>
              <a:t>Job Evaluation – Pay system is internally equitable</a:t>
            </a:r>
          </a:p>
          <a:p>
            <a:pPr lvl="1"/>
            <a:r>
              <a:rPr lang="en-US" dirty="0" smtClean="0"/>
              <a:t>Pays Surveys – Pay system is externally competitive</a:t>
            </a:r>
          </a:p>
          <a:p>
            <a:r>
              <a:rPr lang="en-US" dirty="0" smtClean="0"/>
              <a:t>Both job evaluation and pay surveys are used to designed pay structures – pay grades and minimum and maximum pay ranges</a:t>
            </a:r>
          </a:p>
          <a:p>
            <a:r>
              <a:rPr lang="en-US" dirty="0" smtClean="0"/>
              <a:t>Individual jobs must be placed in appropriate pay grades</a:t>
            </a:r>
          </a:p>
          <a:p>
            <a:r>
              <a:rPr lang="en-US" dirty="0" smtClean="0"/>
              <a:t>Employees’ pay adjusted based on length of service and performance</a:t>
            </a:r>
          </a:p>
          <a:p>
            <a:r>
              <a:rPr lang="en-US" dirty="0" smtClean="0"/>
              <a:t>Pay system must be monitored and updated</a:t>
            </a:r>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6248400" y="6356350"/>
            <a:ext cx="2895600" cy="365125"/>
          </a:xfrm>
        </p:spPr>
        <p:txBody>
          <a:bodyPr/>
          <a:lstStyle/>
          <a:p>
            <a:pPr>
              <a:defRPr/>
            </a:pPr>
            <a:fld id="{5ACC234E-5A76-4BAB-8ECB-F7A7509B5661}" type="slidenum">
              <a:rPr lang="en-US" smtClean="0"/>
              <a:pPr>
                <a:defRPr/>
              </a:pPr>
              <a:t>5</a:t>
            </a:fld>
            <a:endParaRPr lang="en-US" dirty="0"/>
          </a:p>
        </p:txBody>
      </p:sp>
      <p:pic>
        <p:nvPicPr>
          <p:cNvPr id="27652" name="Picture 6" descr="C:\My Documents\PowerPoint Files\Books\South-Western\HRM10e\HRM10e GIFS\12-10.gif"/>
          <p:cNvPicPr>
            <a:picLocks noChangeAspect="1" noChangeArrowheads="1"/>
          </p:cNvPicPr>
          <p:nvPr/>
        </p:nvPicPr>
        <p:blipFill>
          <a:blip r:embed="rId3" cstate="print"/>
          <a:srcRect/>
          <a:stretch>
            <a:fillRect/>
          </a:stretch>
        </p:blipFill>
        <p:spPr bwMode="auto">
          <a:xfrm>
            <a:off x="1600200" y="381000"/>
            <a:ext cx="6265863" cy="6008688"/>
          </a:xfrm>
          <a:prstGeom prst="rect">
            <a:avLst/>
          </a:prstGeom>
          <a:noFill/>
          <a:ln w="9525">
            <a:noFill/>
            <a:miter lim="800000"/>
            <a:headEnd/>
            <a:tailEnd/>
          </a:ln>
        </p:spPr>
      </p:pic>
      <p:sp>
        <p:nvSpPr>
          <p:cNvPr id="345090" name="AutoShape 2"/>
          <p:cNvSpPr>
            <a:spLocks noGrp="1" noChangeArrowheads="1"/>
          </p:cNvSpPr>
          <p:nvPr>
            <p:ph type="title"/>
          </p:nvPr>
        </p:nvSpPr>
        <p:spPr>
          <a:xfrm>
            <a:off x="533400" y="4876800"/>
            <a:ext cx="2438400" cy="1219200"/>
          </a:xfrm>
        </p:spPr>
        <p:txBody>
          <a:bodyPr/>
          <a:lstStyle/>
          <a:p>
            <a:pPr eaLnBrk="1" hangingPunct="1">
              <a:defRPr/>
            </a:pPr>
            <a:r>
              <a:rPr lang="en-US" sz="2000" dirty="0" smtClean="0"/>
              <a:t>Development of a Base Pay System</a:t>
            </a:r>
          </a:p>
        </p:txBody>
      </p:sp>
      <p:sp>
        <p:nvSpPr>
          <p:cNvPr id="5" name="Footer Placeholder 4"/>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pPr>
              <a:defRPr/>
            </a:pPr>
            <a:fld id="{1DB7361C-A117-4E64-8658-32DD92804C08}" type="slidenum">
              <a:rPr lang="en-US" smtClean="0"/>
              <a:pPr>
                <a:defRPr/>
              </a:pPr>
              <a:t>6</a:t>
            </a:fld>
            <a:endParaRPr lang="en-US" dirty="0"/>
          </a:p>
        </p:txBody>
      </p:sp>
      <p:sp>
        <p:nvSpPr>
          <p:cNvPr id="362498" name="AutoShape 2"/>
          <p:cNvSpPr>
            <a:spLocks noGrp="1" noChangeArrowheads="1"/>
          </p:cNvSpPr>
          <p:nvPr>
            <p:ph type="title"/>
          </p:nvPr>
        </p:nvSpPr>
        <p:spPr/>
        <p:txBody>
          <a:bodyPr/>
          <a:lstStyle/>
          <a:p>
            <a:pPr eaLnBrk="1" hangingPunct="1">
              <a:defRPr/>
            </a:pPr>
            <a:r>
              <a:rPr lang="en-US" dirty="0" smtClean="0"/>
              <a:t>Job Evaluation</a:t>
            </a:r>
          </a:p>
        </p:txBody>
      </p:sp>
      <p:sp>
        <p:nvSpPr>
          <p:cNvPr id="28677" name="Rectangle 3"/>
          <p:cNvSpPr>
            <a:spLocks noGrp="1" noChangeArrowheads="1"/>
          </p:cNvSpPr>
          <p:nvPr>
            <p:ph type="body" idx="1"/>
          </p:nvPr>
        </p:nvSpPr>
        <p:spPr/>
        <p:txBody>
          <a:bodyPr>
            <a:normAutofit fontScale="77500" lnSpcReduction="20000"/>
          </a:bodyPr>
          <a:lstStyle/>
          <a:p>
            <a:pPr eaLnBrk="1" hangingPunct="1"/>
            <a:r>
              <a:rPr lang="en-US" dirty="0" smtClean="0"/>
              <a:t>Job Evaluation</a:t>
            </a:r>
          </a:p>
          <a:p>
            <a:pPr eaLnBrk="1" hangingPunct="1">
              <a:buNone/>
            </a:pPr>
            <a:r>
              <a:rPr lang="en-US" dirty="0" smtClean="0"/>
              <a:t>	The systematic determination of the relative worth of jobs within an organization.</a:t>
            </a:r>
          </a:p>
          <a:p>
            <a:pPr eaLnBrk="1" hangingPunct="1">
              <a:buNone/>
            </a:pPr>
            <a:r>
              <a:rPr lang="en-US" dirty="0" smtClean="0"/>
              <a:t>	Here, every job in an organization is examined and priced on:</a:t>
            </a:r>
          </a:p>
          <a:p>
            <a:pPr lvl="1" eaLnBrk="1" hangingPunct="1"/>
            <a:r>
              <a:rPr lang="en-US" dirty="0" smtClean="0"/>
              <a:t>Relative importance of the job</a:t>
            </a:r>
          </a:p>
          <a:p>
            <a:pPr lvl="1" eaLnBrk="1" hangingPunct="1"/>
            <a:r>
              <a:rPr lang="en-US" dirty="0" smtClean="0"/>
              <a:t>Knowledge, skills, and abilities needed to perform the job</a:t>
            </a:r>
          </a:p>
          <a:p>
            <a:pPr lvl="1" eaLnBrk="1" hangingPunct="1"/>
            <a:r>
              <a:rPr lang="en-US" dirty="0" smtClean="0"/>
              <a:t>Difficulty of the job</a:t>
            </a:r>
          </a:p>
          <a:p>
            <a:pPr eaLnBrk="1" hangingPunct="1"/>
            <a:r>
              <a:rPr lang="en-US" dirty="0" smtClean="0"/>
              <a:t>Benchmark Job</a:t>
            </a:r>
          </a:p>
          <a:p>
            <a:pPr lvl="1" eaLnBrk="1" hangingPunct="1"/>
            <a:r>
              <a:rPr lang="en-US" dirty="0" smtClean="0"/>
              <a:t>A job found in many organizations and performed by several individuals who have similar duties that are relatively stable and require similar KSAs - Receptionist, accountant, cashier</a:t>
            </a:r>
          </a:p>
          <a:p>
            <a:pPr lvl="1" eaLnBrk="1" hangingPunct="1"/>
            <a:r>
              <a:rPr lang="en-US" dirty="0" smtClean="0"/>
              <a:t>Used as anchors against with unique job can be evaluated</a:t>
            </a:r>
          </a:p>
        </p:txBody>
      </p:sp>
      <p:sp>
        <p:nvSpPr>
          <p:cNvPr id="6" name="Footer Placeholder 5"/>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evaluation Methods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Ranking Method</a:t>
            </a:r>
          </a:p>
          <a:p>
            <a:pPr>
              <a:buNone/>
            </a:pPr>
            <a:r>
              <a:rPr lang="en-US" dirty="0" smtClean="0"/>
              <a:t>	Places jobs in order, ranging from highest to lowest in value to the organization. Entire job is considered rather than individual components.</a:t>
            </a:r>
          </a:p>
          <a:p>
            <a:pPr lvl="1"/>
            <a:r>
              <a:rPr lang="en-US" dirty="0" smtClean="0"/>
              <a:t>It is a subjective method</a:t>
            </a:r>
          </a:p>
          <a:p>
            <a:pPr lvl="1"/>
            <a:r>
              <a:rPr lang="en-US" dirty="0" smtClean="0"/>
              <a:t>For a large number of jobs to be ranked, the method becomes awkward</a:t>
            </a:r>
          </a:p>
          <a:p>
            <a:pPr lvl="1"/>
            <a:r>
              <a:rPr lang="en-US" dirty="0" smtClean="0"/>
              <a:t>More appropriate for small organizations</a:t>
            </a:r>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evaluation Methods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Classification Method</a:t>
            </a:r>
          </a:p>
          <a:p>
            <a:pPr>
              <a:buNone/>
            </a:pPr>
            <a:r>
              <a:rPr lang="en-US" dirty="0" smtClean="0"/>
              <a:t>	Descriptions of each class of jobs are  written, and then each job in the organization is put into a grade according to the class description it best matches.</a:t>
            </a:r>
          </a:p>
          <a:p>
            <a:pPr lvl="1"/>
            <a:r>
              <a:rPr lang="en-US" dirty="0" smtClean="0"/>
              <a:t>Subjective judgment is needed to develop class descriptions and to place jobs accurately in them.</a:t>
            </a:r>
          </a:p>
          <a:p>
            <a:pPr lvl="1"/>
            <a:r>
              <a:rPr lang="en-US" dirty="0" smtClean="0"/>
              <a:t>Because of generally written class descriptions, some jobs could fall in more than one job grades</a:t>
            </a:r>
          </a:p>
          <a:p>
            <a:pPr lvl="1"/>
            <a:r>
              <a:rPr lang="en-US" dirty="0" smtClean="0"/>
              <a:t>It relies on job titles and duties</a:t>
            </a:r>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evaluation Methods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Point Method</a:t>
            </a:r>
          </a:p>
          <a:p>
            <a:pPr>
              <a:buNone/>
            </a:pPr>
            <a:r>
              <a:rPr lang="en-US" dirty="0" smtClean="0"/>
              <a:t>	It breaks down jobs into various compensable factors and places weights or points on them. After point totals have been determined for all jobs, the jobs are grouped together into pay grades.</a:t>
            </a:r>
          </a:p>
          <a:p>
            <a:pPr lvl="1"/>
            <a:r>
              <a:rPr lang="en-US" dirty="0" smtClean="0"/>
              <a:t>Compensable factor identifies a job value commonly present throughout a group of jobs</a:t>
            </a:r>
          </a:p>
          <a:p>
            <a:pPr lvl="1"/>
            <a:r>
              <a:rPr lang="en-US" dirty="0" smtClean="0"/>
              <a:t>An easy and comprehensive method - It considers the components of a job rather than the total job</a:t>
            </a:r>
          </a:p>
          <a:p>
            <a:pPr lvl="1"/>
            <a:r>
              <a:rPr lang="en-US" dirty="0" smtClean="0"/>
              <a:t>It quantifies job elements by assigning weights to components of a job</a:t>
            </a:r>
          </a:p>
          <a:p>
            <a:pPr lvl="1"/>
            <a:r>
              <a:rPr lang="en-US" dirty="0" smtClean="0"/>
              <a:t>It is a time consuming method </a:t>
            </a:r>
          </a:p>
          <a:p>
            <a:pPr lvl="1"/>
            <a:r>
              <a:rPr lang="en-US" dirty="0" smtClean="0"/>
              <a:t>It reinforces traditional organizational structures and ob rigidity</a:t>
            </a:r>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Job Evaluation of Three Jobs with Three Compensable Factors</a:t>
            </a:r>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10</a:t>
            </a:fld>
            <a:endParaRPr lang="en-US"/>
          </a:p>
        </p:txBody>
      </p:sp>
      <p:pic>
        <p:nvPicPr>
          <p:cNvPr id="6" name="Content Placeholder 4" descr="noe81470_tb1101.jpg"/>
          <p:cNvPicPr>
            <a:picLocks noGrp="1" noChangeAspect="1"/>
          </p:cNvPicPr>
          <p:nvPr>
            <p:ph idx="1"/>
          </p:nvPr>
        </p:nvPicPr>
        <p:blipFill>
          <a:blip r:embed="rId3" cstate="print">
            <a:lum bright="-4000"/>
          </a:blip>
          <a:srcRect t="-62628" b="-62628"/>
          <a:stretch>
            <a:fillRect/>
          </a:stretch>
        </p:blipFill>
        <p:spPr>
          <a:xfrm>
            <a:off x="692596" y="1600200"/>
            <a:ext cx="7758808" cy="4525963"/>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evaluation Methods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Factor Comparison</a:t>
            </a:r>
          </a:p>
          <a:p>
            <a:pPr marL="514350" indent="-514350">
              <a:buFont typeface="+mj-lt"/>
              <a:buAutoNum type="arabicPeriod"/>
            </a:pPr>
            <a:r>
              <a:rPr lang="en-US" dirty="0" smtClean="0"/>
              <a:t>It involves determining the benchmark jobs in an organization, selecting compensable factors, and ranking all benchmark jobs factor by factor. </a:t>
            </a:r>
          </a:p>
          <a:p>
            <a:pPr marL="514350" indent="-514350">
              <a:buFont typeface="+mj-lt"/>
              <a:buAutoNum type="arabicPeriod"/>
            </a:pPr>
            <a:r>
              <a:rPr lang="en-US" dirty="0" smtClean="0"/>
              <a:t>A comparison of jobs to market rates for benchmark jobs results in the assignment of monetary values for each factor. </a:t>
            </a:r>
          </a:p>
          <a:p>
            <a:pPr marL="514350" indent="-514350">
              <a:buFont typeface="+mj-lt"/>
              <a:buAutoNum type="arabicPeriod"/>
            </a:pPr>
            <a:r>
              <a:rPr lang="en-US" dirty="0" smtClean="0"/>
              <a:t>The final step is to evaluate all other jobs in the organization by comparing them with benchmark jobs.</a:t>
            </a:r>
          </a:p>
          <a:p>
            <a:pPr lvl="1"/>
            <a:r>
              <a:rPr lang="en-US" dirty="0" smtClean="0"/>
              <a:t>It is tailored specifically to one organization</a:t>
            </a:r>
          </a:p>
          <a:p>
            <a:pPr lvl="1"/>
            <a:r>
              <a:rPr lang="en-US" dirty="0" smtClean="0"/>
              <a:t>It is a time consuming to establish and develop </a:t>
            </a:r>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Survey</a:t>
            </a:r>
            <a:endParaRPr lang="en-US" dirty="0"/>
          </a:p>
        </p:txBody>
      </p:sp>
      <p:sp>
        <p:nvSpPr>
          <p:cNvPr id="5" name="Content Placeholder 4"/>
          <p:cNvSpPr>
            <a:spLocks noGrp="1"/>
          </p:cNvSpPr>
          <p:nvPr>
            <p:ph idx="1"/>
          </p:nvPr>
        </p:nvSpPr>
        <p:spPr/>
        <p:txBody>
          <a:bodyPr/>
          <a:lstStyle/>
          <a:p>
            <a:pPr>
              <a:buNone/>
            </a:pPr>
            <a:r>
              <a:rPr lang="en-US" dirty="0" smtClean="0"/>
              <a:t>	A collection of data on compensation rates for workers performing similar jobs in other organizations. </a:t>
            </a:r>
          </a:p>
          <a:p>
            <a:r>
              <a:rPr lang="en-US" dirty="0" smtClean="0"/>
              <a:t>An organization may</a:t>
            </a:r>
          </a:p>
          <a:p>
            <a:pPr lvl="1"/>
            <a:r>
              <a:rPr lang="en-US" dirty="0" smtClean="0"/>
              <a:t>Use a survey already conducted</a:t>
            </a:r>
          </a:p>
          <a:p>
            <a:pPr lvl="1"/>
            <a:r>
              <a:rPr lang="en-US" dirty="0" smtClean="0"/>
              <a:t>Develop a pay survey</a:t>
            </a:r>
          </a:p>
        </p:txBody>
      </p:sp>
      <p:sp>
        <p:nvSpPr>
          <p:cNvPr id="3" name="Footer Placeholder 2"/>
          <p:cNvSpPr>
            <a:spLocks noGrp="1"/>
          </p:cNvSpPr>
          <p:nvPr>
            <p:ph type="ftr" sz="quarter" idx="11"/>
          </p:nvPr>
        </p:nvSpPr>
        <p:spPr/>
        <p:txBody>
          <a:bodyPr/>
          <a:lstStyle/>
          <a:p>
            <a:r>
              <a:rPr lang="en-US" smtClean="0"/>
              <a:t>Lecture 12</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Prepared Pay Surveys</a:t>
            </a:r>
            <a:endParaRPr lang="en-US" dirty="0"/>
          </a:p>
        </p:txBody>
      </p:sp>
      <p:sp>
        <p:nvSpPr>
          <p:cNvPr id="3" name="Content Placeholder 2"/>
          <p:cNvSpPr>
            <a:spLocks noGrp="1"/>
          </p:cNvSpPr>
          <p:nvPr>
            <p:ph idx="1"/>
          </p:nvPr>
        </p:nvSpPr>
        <p:spPr/>
        <p:txBody>
          <a:bodyPr/>
          <a:lstStyle/>
          <a:p>
            <a:r>
              <a:rPr lang="en-US" dirty="0" smtClean="0"/>
              <a:t>Participants</a:t>
            </a:r>
          </a:p>
          <a:p>
            <a:r>
              <a:rPr lang="en-US" dirty="0" smtClean="0"/>
              <a:t>Broad based</a:t>
            </a:r>
          </a:p>
          <a:p>
            <a:r>
              <a:rPr lang="en-US" dirty="0" smtClean="0"/>
              <a:t>Timeliness</a:t>
            </a:r>
          </a:p>
          <a:p>
            <a:r>
              <a:rPr lang="en-US" dirty="0" smtClean="0"/>
              <a:t>Methodology</a:t>
            </a:r>
          </a:p>
          <a:p>
            <a:r>
              <a:rPr lang="en-US" dirty="0" smtClean="0"/>
              <a:t>Job matches</a:t>
            </a:r>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a Pay Survey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Employers with comparable jobs should be selected</a:t>
            </a:r>
          </a:p>
          <a:p>
            <a:r>
              <a:rPr lang="en-US" dirty="0" smtClean="0"/>
              <a:t>Jobs to be surveyed must be determined</a:t>
            </a:r>
          </a:p>
          <a:p>
            <a:r>
              <a:rPr lang="en-US" dirty="0" smtClean="0"/>
              <a:t>Those jobs should be selected that can be compared and that represent a broad range of jobs – key or benchmark jobs </a:t>
            </a:r>
          </a:p>
          <a:p>
            <a:r>
              <a:rPr lang="en-US" dirty="0" smtClean="0"/>
              <a:t>Brief job descriptions for jobs surveyed should be provided</a:t>
            </a:r>
          </a:p>
          <a:p>
            <a:r>
              <a:rPr lang="en-US" dirty="0" smtClean="0"/>
              <a:t>Managers decide what information is needed – starting pay, base pay, overtime rate, </a:t>
            </a:r>
          </a:p>
          <a:p>
            <a:r>
              <a:rPr lang="en-US" dirty="0" smtClean="0"/>
              <a:t>Survey should specify confidentiality, and data are summarized to assure anonymity</a:t>
            </a:r>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pPr>
              <a:defRPr/>
            </a:pPr>
            <a:fld id="{EB65A4B7-F266-466D-8830-5E7F1A79E66A}" type="slidenum">
              <a:rPr lang="en-US" smtClean="0"/>
              <a:pPr>
                <a:defRPr/>
              </a:pPr>
              <a:t>15</a:t>
            </a:fld>
            <a:endParaRPr lang="en-US" dirty="0"/>
          </a:p>
        </p:txBody>
      </p:sp>
      <p:sp>
        <p:nvSpPr>
          <p:cNvPr id="368642" name="AutoShape 2"/>
          <p:cNvSpPr>
            <a:spLocks noGrp="1" noChangeArrowheads="1"/>
          </p:cNvSpPr>
          <p:nvPr>
            <p:ph type="title"/>
          </p:nvPr>
        </p:nvSpPr>
        <p:spPr/>
        <p:txBody>
          <a:bodyPr/>
          <a:lstStyle/>
          <a:p>
            <a:pPr eaLnBrk="1" hangingPunct="1">
              <a:defRPr/>
            </a:pPr>
            <a:r>
              <a:rPr lang="en-US" dirty="0" smtClean="0"/>
              <a:t>Pay Structures</a:t>
            </a:r>
          </a:p>
        </p:txBody>
      </p:sp>
      <p:sp>
        <p:nvSpPr>
          <p:cNvPr id="33797" name="Rectangle 3"/>
          <p:cNvSpPr>
            <a:spLocks noGrp="1" noChangeArrowheads="1"/>
          </p:cNvSpPr>
          <p:nvPr>
            <p:ph type="body" idx="1"/>
          </p:nvPr>
        </p:nvSpPr>
        <p:spPr/>
        <p:txBody>
          <a:bodyPr>
            <a:normAutofit fontScale="92500" lnSpcReduction="20000"/>
          </a:bodyPr>
          <a:lstStyle/>
          <a:p>
            <a:pPr eaLnBrk="1" hangingPunct="1"/>
            <a:r>
              <a:rPr lang="en-US" dirty="0" smtClean="0"/>
              <a:t>Pay Survey data and job evaluation results are plotted on a graph</a:t>
            </a:r>
          </a:p>
          <a:p>
            <a:pPr eaLnBrk="1" hangingPunct="1"/>
            <a:r>
              <a:rPr lang="en-US" dirty="0" smtClean="0"/>
              <a:t>Market Line</a:t>
            </a:r>
          </a:p>
          <a:p>
            <a:pPr lvl="1" eaLnBrk="1" hangingPunct="1"/>
            <a:r>
              <a:rPr lang="en-US" dirty="0" smtClean="0"/>
              <a:t>The line on a graph showing the relationship between the job value, as determined by job evaluation points, and pay survey rates.</a:t>
            </a:r>
          </a:p>
          <a:p>
            <a:pPr eaLnBrk="1" hangingPunct="1"/>
            <a:r>
              <a:rPr lang="en-US" dirty="0" smtClean="0"/>
              <a:t>Different Pay Structures</a:t>
            </a:r>
          </a:p>
          <a:p>
            <a:pPr lvl="1" eaLnBrk="1" hangingPunct="1"/>
            <a:r>
              <a:rPr lang="en-US" dirty="0" smtClean="0"/>
              <a:t>Hourly and salaried</a:t>
            </a:r>
          </a:p>
          <a:p>
            <a:pPr lvl="1" eaLnBrk="1" hangingPunct="1"/>
            <a:r>
              <a:rPr lang="en-US" dirty="0" smtClean="0"/>
              <a:t>Office, plant, technical, professional, managerial</a:t>
            </a:r>
          </a:p>
          <a:p>
            <a:pPr lvl="1" eaLnBrk="1" hangingPunct="1"/>
            <a:r>
              <a:rPr lang="en-US" dirty="0" smtClean="0"/>
              <a:t>Clerical, information technology, professional, supervisory, management, and executive</a:t>
            </a:r>
          </a:p>
          <a:p>
            <a:pPr lvl="1" eaLnBrk="1" hangingPunct="1"/>
            <a:endParaRPr lang="en-US" dirty="0" smtClean="0"/>
          </a:p>
        </p:txBody>
      </p:sp>
      <p:sp>
        <p:nvSpPr>
          <p:cNvPr id="6" name="Footer Placeholder 5"/>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6248400" y="6356350"/>
            <a:ext cx="2895600" cy="365125"/>
          </a:xfrm>
        </p:spPr>
        <p:txBody>
          <a:bodyPr/>
          <a:lstStyle/>
          <a:p>
            <a:pPr>
              <a:defRPr/>
            </a:pPr>
            <a:fld id="{270AF27F-7BDC-40CA-8CA5-EBD4EC90BD08}" type="slidenum">
              <a:rPr lang="en-US" smtClean="0"/>
              <a:pPr>
                <a:defRPr/>
              </a:pPr>
              <a:t>16</a:t>
            </a:fld>
            <a:endParaRPr lang="en-US" dirty="0"/>
          </a:p>
        </p:txBody>
      </p:sp>
      <p:pic>
        <p:nvPicPr>
          <p:cNvPr id="34820" name="Picture 6" descr="C:\My Documents\PowerPoint Files\Books\South-Western\HRM10e\HRM10e GIFS\12-12.gif"/>
          <p:cNvPicPr>
            <a:picLocks noChangeAspect="1" noChangeArrowheads="1"/>
          </p:cNvPicPr>
          <p:nvPr/>
        </p:nvPicPr>
        <p:blipFill>
          <a:blip r:embed="rId3" cstate="print"/>
          <a:srcRect/>
          <a:stretch>
            <a:fillRect/>
          </a:stretch>
        </p:blipFill>
        <p:spPr bwMode="auto">
          <a:xfrm>
            <a:off x="2286000" y="381000"/>
            <a:ext cx="5249863" cy="6019800"/>
          </a:xfrm>
          <a:prstGeom prst="rect">
            <a:avLst/>
          </a:prstGeom>
          <a:noFill/>
          <a:ln w="9525">
            <a:noFill/>
            <a:miter lim="800000"/>
            <a:headEnd/>
            <a:tailEnd/>
          </a:ln>
        </p:spPr>
      </p:pic>
      <p:sp>
        <p:nvSpPr>
          <p:cNvPr id="347138" name="AutoShape 2"/>
          <p:cNvSpPr>
            <a:spLocks noGrp="1" noChangeArrowheads="1"/>
          </p:cNvSpPr>
          <p:nvPr>
            <p:ph type="title"/>
          </p:nvPr>
        </p:nvSpPr>
        <p:spPr>
          <a:xfrm>
            <a:off x="533400" y="1981200"/>
            <a:ext cx="2362200" cy="1447800"/>
          </a:xfrm>
        </p:spPr>
        <p:txBody>
          <a:bodyPr/>
          <a:lstStyle/>
          <a:p>
            <a:pPr eaLnBrk="1" hangingPunct="1">
              <a:defRPr/>
            </a:pPr>
            <a:r>
              <a:rPr lang="en-US" sz="2400" i="1" smtClean="0"/>
              <a:t>Establishing Pay Structures</a:t>
            </a:r>
          </a:p>
        </p:txBody>
      </p:sp>
      <p:sp>
        <p:nvSpPr>
          <p:cNvPr id="5" name="Footer Placeholder 4"/>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6248400" y="6356350"/>
            <a:ext cx="2895600" cy="365125"/>
          </a:xfrm>
        </p:spPr>
        <p:txBody>
          <a:bodyPr/>
          <a:lstStyle/>
          <a:p>
            <a:pPr>
              <a:defRPr/>
            </a:pPr>
            <a:fld id="{9E167C97-4021-464E-A1D7-35BA21AA33BC}" type="slidenum">
              <a:rPr lang="en-US" smtClean="0"/>
              <a:pPr>
                <a:defRPr/>
              </a:pPr>
              <a:t>17</a:t>
            </a:fld>
            <a:endParaRPr lang="en-US" dirty="0"/>
          </a:p>
        </p:txBody>
      </p:sp>
      <p:sp>
        <p:nvSpPr>
          <p:cNvPr id="370690" name="AutoShape 2"/>
          <p:cNvSpPr>
            <a:spLocks noGrp="1" noChangeArrowheads="1"/>
          </p:cNvSpPr>
          <p:nvPr>
            <p:ph type="title"/>
          </p:nvPr>
        </p:nvSpPr>
        <p:spPr/>
        <p:txBody>
          <a:bodyPr/>
          <a:lstStyle/>
          <a:p>
            <a:pPr eaLnBrk="1" hangingPunct="1">
              <a:defRPr/>
            </a:pPr>
            <a:r>
              <a:rPr lang="en-US" sz="2400" i="1" smtClean="0"/>
              <a:t>Pay Scattergram</a:t>
            </a:r>
          </a:p>
        </p:txBody>
      </p:sp>
      <p:pic>
        <p:nvPicPr>
          <p:cNvPr id="37894" name="Picture 6" descr="C:\My Documents\PowerPoint Files\Books\South-Western\HRM10e\HRM10e GIFS\12-14.gif"/>
          <p:cNvPicPr>
            <a:picLocks noChangeAspect="1" noChangeArrowheads="1"/>
          </p:cNvPicPr>
          <p:nvPr/>
        </p:nvPicPr>
        <p:blipFill>
          <a:blip r:embed="rId3" cstate="print"/>
          <a:srcRect/>
          <a:stretch>
            <a:fillRect/>
          </a:stretch>
        </p:blipFill>
        <p:spPr bwMode="auto">
          <a:xfrm>
            <a:off x="1371600" y="1516063"/>
            <a:ext cx="6400800" cy="4346575"/>
          </a:xfrm>
          <a:prstGeom prst="rect">
            <a:avLst/>
          </a:prstGeom>
          <a:noFill/>
          <a:ln w="9525">
            <a:noFill/>
            <a:miter lim="800000"/>
            <a:headEnd/>
            <a:tailEnd/>
          </a:ln>
        </p:spPr>
      </p:pic>
      <p:sp>
        <p:nvSpPr>
          <p:cNvPr id="7" name="Footer Placeholder 6"/>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pPr>
              <a:defRPr/>
            </a:pPr>
            <a:fld id="{605C106B-F411-4FAF-87A7-C1909809FB4B}" type="slidenum">
              <a:rPr lang="en-US" smtClean="0"/>
              <a:pPr>
                <a:defRPr/>
              </a:pPr>
              <a:t>18</a:t>
            </a:fld>
            <a:endParaRPr lang="en-US" dirty="0"/>
          </a:p>
        </p:txBody>
      </p:sp>
      <p:sp>
        <p:nvSpPr>
          <p:cNvPr id="369666" name="AutoShape 2"/>
          <p:cNvSpPr>
            <a:spLocks noGrp="1" noChangeArrowheads="1"/>
          </p:cNvSpPr>
          <p:nvPr>
            <p:ph type="title"/>
          </p:nvPr>
        </p:nvSpPr>
        <p:spPr/>
        <p:txBody>
          <a:bodyPr/>
          <a:lstStyle/>
          <a:p>
            <a:pPr eaLnBrk="1" hangingPunct="1">
              <a:defRPr/>
            </a:pPr>
            <a:r>
              <a:rPr lang="en-US" dirty="0" smtClean="0"/>
              <a:t>Pay Structures</a:t>
            </a:r>
          </a:p>
        </p:txBody>
      </p:sp>
      <p:sp>
        <p:nvSpPr>
          <p:cNvPr id="35845" name="Rectangle 3"/>
          <p:cNvSpPr>
            <a:spLocks noGrp="1" noChangeArrowheads="1"/>
          </p:cNvSpPr>
          <p:nvPr>
            <p:ph type="body" idx="1"/>
          </p:nvPr>
        </p:nvSpPr>
        <p:spPr/>
        <p:txBody>
          <a:bodyPr>
            <a:normAutofit fontScale="70000" lnSpcReduction="20000"/>
          </a:bodyPr>
          <a:lstStyle/>
          <a:p>
            <a:pPr eaLnBrk="1" hangingPunct="1"/>
            <a:r>
              <a:rPr lang="en-US" dirty="0" smtClean="0"/>
              <a:t>Pay Grades</a:t>
            </a:r>
          </a:p>
          <a:p>
            <a:pPr lvl="1" eaLnBrk="1" hangingPunct="1"/>
            <a:r>
              <a:rPr lang="en-US" dirty="0" smtClean="0"/>
              <a:t>A grouping of individual jobs having approximately the same job worth.</a:t>
            </a:r>
          </a:p>
          <a:p>
            <a:pPr eaLnBrk="1" hangingPunct="1"/>
            <a:r>
              <a:rPr lang="en-US" dirty="0" smtClean="0"/>
              <a:t>Broad-banding</a:t>
            </a:r>
          </a:p>
          <a:p>
            <a:pPr lvl="1" eaLnBrk="1" hangingPunct="1"/>
            <a:r>
              <a:rPr lang="en-US" dirty="0" smtClean="0"/>
              <a:t>The practice of using fewer pay grades having broader pay ranges that in traditional systems.</a:t>
            </a:r>
          </a:p>
          <a:p>
            <a:pPr lvl="1" eaLnBrk="1" hangingPunct="1"/>
            <a:r>
              <a:rPr lang="en-US" dirty="0" smtClean="0"/>
              <a:t>Benefits</a:t>
            </a:r>
          </a:p>
          <a:p>
            <a:pPr lvl="2" eaLnBrk="1" hangingPunct="1"/>
            <a:r>
              <a:rPr lang="en-US" sz="2600" dirty="0" smtClean="0"/>
              <a:t>Encourages horizontal movement of employees</a:t>
            </a:r>
          </a:p>
          <a:p>
            <a:pPr lvl="2" eaLnBrk="1" hangingPunct="1"/>
            <a:r>
              <a:rPr lang="en-US" sz="2600" dirty="0" smtClean="0"/>
              <a:t>Is consistent with trend towards flatter organizations</a:t>
            </a:r>
          </a:p>
          <a:p>
            <a:pPr lvl="2" eaLnBrk="1" hangingPunct="1"/>
            <a:r>
              <a:rPr lang="en-US" sz="2600" dirty="0" smtClean="0"/>
              <a:t>Creates a more flexible organization</a:t>
            </a:r>
          </a:p>
          <a:p>
            <a:pPr lvl="2" eaLnBrk="1" hangingPunct="1"/>
            <a:r>
              <a:rPr lang="en-US" sz="2600" dirty="0" smtClean="0"/>
              <a:t>Encourages competency development</a:t>
            </a:r>
          </a:p>
          <a:p>
            <a:pPr lvl="2" eaLnBrk="1" hangingPunct="1"/>
            <a:r>
              <a:rPr lang="en-US" sz="2600" dirty="0" smtClean="0"/>
              <a:t>Emphasizes career development</a:t>
            </a:r>
          </a:p>
          <a:p>
            <a:pPr lvl="1">
              <a:buNone/>
            </a:pPr>
            <a:r>
              <a:rPr lang="en-US" dirty="0" smtClean="0"/>
              <a:t>Not appropriate for organizations operating in structured manner</a:t>
            </a:r>
          </a:p>
          <a:p>
            <a:pPr lvl="1">
              <a:buNone/>
            </a:pPr>
            <a:r>
              <a:rPr lang="en-US" dirty="0" smtClean="0"/>
              <a:t>Employees see promotion accompanied by a pay raise and movement to a new grade</a:t>
            </a:r>
          </a:p>
        </p:txBody>
      </p:sp>
      <p:sp>
        <p:nvSpPr>
          <p:cNvPr id="6" name="Footer Placeholder 5"/>
          <p:cNvSpPr>
            <a:spLocks noGrp="1"/>
          </p:cNvSpPr>
          <p:nvPr>
            <p:ph type="ftr" sz="quarter" idx="11"/>
          </p:nvPr>
        </p:nvSpPr>
        <p:spPr/>
        <p:txBody>
          <a:bodyPr/>
          <a:lstStyle/>
          <a:p>
            <a:r>
              <a:rPr lang="en-US" dirty="0" smtClean="0"/>
              <a:t>Lecture 12</a:t>
            </a: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6248400" y="6356350"/>
            <a:ext cx="2895600" cy="365125"/>
          </a:xfrm>
        </p:spPr>
        <p:txBody>
          <a:bodyPr/>
          <a:lstStyle/>
          <a:p>
            <a:pPr>
              <a:defRPr/>
            </a:pPr>
            <a:fld id="{C1515CC6-50C3-4B79-9268-1690C7D4ACB8}" type="slidenum">
              <a:rPr lang="en-US" smtClean="0"/>
              <a:pPr>
                <a:defRPr/>
              </a:pPr>
              <a:t>19</a:t>
            </a:fld>
            <a:endParaRPr lang="en-US" dirty="0"/>
          </a:p>
        </p:txBody>
      </p:sp>
      <p:sp>
        <p:nvSpPr>
          <p:cNvPr id="348162" name="AutoShape 2"/>
          <p:cNvSpPr>
            <a:spLocks noGrp="1" noChangeArrowheads="1"/>
          </p:cNvSpPr>
          <p:nvPr>
            <p:ph type="title"/>
          </p:nvPr>
        </p:nvSpPr>
        <p:spPr/>
        <p:txBody>
          <a:bodyPr/>
          <a:lstStyle/>
          <a:p>
            <a:pPr eaLnBrk="1" hangingPunct="1">
              <a:defRPr/>
            </a:pPr>
            <a:r>
              <a:rPr lang="en-US" sz="2400" i="1" smtClean="0"/>
              <a:t>Traditional Pay Structure vs. Broadbanding</a:t>
            </a:r>
          </a:p>
        </p:txBody>
      </p:sp>
      <p:pic>
        <p:nvPicPr>
          <p:cNvPr id="36870" name="Picture 6" descr="C:\My Documents\PowerPoint Files\Books\South-Western\HRM10e\HRM10e GIFS\12-13.gif"/>
          <p:cNvPicPr>
            <a:picLocks noChangeAspect="1" noChangeArrowheads="1"/>
          </p:cNvPicPr>
          <p:nvPr/>
        </p:nvPicPr>
        <p:blipFill>
          <a:blip r:embed="rId3" cstate="print"/>
          <a:srcRect/>
          <a:stretch>
            <a:fillRect/>
          </a:stretch>
        </p:blipFill>
        <p:spPr bwMode="auto">
          <a:xfrm>
            <a:off x="1290638" y="1776413"/>
            <a:ext cx="6561137" cy="3303587"/>
          </a:xfrm>
          <a:prstGeom prst="rect">
            <a:avLst/>
          </a:prstGeom>
          <a:noFill/>
          <a:ln w="9525">
            <a:noFill/>
            <a:miter lim="800000"/>
            <a:headEnd/>
            <a:tailEnd/>
          </a:ln>
        </p:spPr>
      </p:pic>
      <p:sp>
        <p:nvSpPr>
          <p:cNvPr id="7" name="Footer Placeholder 6"/>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 Ranges</a:t>
            </a:r>
            <a:endParaRPr lang="en-US" dirty="0"/>
          </a:p>
        </p:txBody>
      </p:sp>
      <p:sp>
        <p:nvSpPr>
          <p:cNvPr id="5" name="Content Placeholder 4"/>
          <p:cNvSpPr>
            <a:spLocks noGrp="1"/>
          </p:cNvSpPr>
          <p:nvPr>
            <p:ph idx="1"/>
          </p:nvPr>
        </p:nvSpPr>
        <p:spPr>
          <a:xfrm>
            <a:off x="457200" y="1600200"/>
            <a:ext cx="8229600" cy="2667000"/>
          </a:xfrm>
        </p:spPr>
        <p:txBody>
          <a:bodyPr>
            <a:normAutofit fontScale="70000" lnSpcReduction="20000"/>
          </a:bodyPr>
          <a:lstStyle/>
          <a:p>
            <a:r>
              <a:rPr lang="en-US" dirty="0" smtClean="0"/>
              <a:t>Minimum and maximum pay levels for each pay grade may be determined by using the market line as a starting point</a:t>
            </a:r>
          </a:p>
          <a:p>
            <a:r>
              <a:rPr lang="en-US" dirty="0" smtClean="0"/>
              <a:t>Make the market line the midpoint of the new pay structure</a:t>
            </a:r>
          </a:p>
          <a:p>
            <a:r>
              <a:rPr lang="en-US" dirty="0" smtClean="0"/>
              <a:t>In a typical pay grade, maximum value may be 20% above midpoint and the minimum value 20% below it</a:t>
            </a:r>
          </a:p>
          <a:p>
            <a:r>
              <a:rPr lang="en-US" dirty="0" smtClean="0"/>
              <a:t>A smaller minimum to maximum range should be used for lower level jobs than for higher level jobs</a:t>
            </a:r>
          </a:p>
          <a:p>
            <a:r>
              <a:rPr lang="en-US" dirty="0" smtClean="0"/>
              <a:t>There may be overlaps between grades</a:t>
            </a:r>
          </a:p>
        </p:txBody>
      </p:sp>
      <p:sp>
        <p:nvSpPr>
          <p:cNvPr id="3" name="Footer Placeholder 2"/>
          <p:cNvSpPr>
            <a:spLocks noGrp="1"/>
          </p:cNvSpPr>
          <p:nvPr>
            <p:ph type="ftr" sz="quarter" idx="11"/>
          </p:nvPr>
        </p:nvSpPr>
        <p:spPr/>
        <p:txBody>
          <a:bodyPr/>
          <a:lstStyle/>
          <a:p>
            <a:r>
              <a:rPr lang="en-US" smtClean="0"/>
              <a:t>Lecture 12</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20</a:t>
            </a:fld>
            <a:endParaRPr lang="en-US"/>
          </a:p>
        </p:txBody>
      </p:sp>
      <p:pic>
        <p:nvPicPr>
          <p:cNvPr id="6" name="Picture 6" descr="C:\My Documents\PowerPoint Files\Books\South-Western\HRM10e\HRM10e GIFS\12-15.gif"/>
          <p:cNvPicPr>
            <a:picLocks noChangeAspect="1" noChangeArrowheads="1"/>
          </p:cNvPicPr>
          <p:nvPr/>
        </p:nvPicPr>
        <p:blipFill>
          <a:blip r:embed="rId3" cstate="print"/>
          <a:srcRect/>
          <a:stretch>
            <a:fillRect/>
          </a:stretch>
        </p:blipFill>
        <p:spPr bwMode="auto">
          <a:xfrm>
            <a:off x="990600" y="4267200"/>
            <a:ext cx="7159625" cy="2057400"/>
          </a:xfrm>
          <a:prstGeom prst="rect">
            <a:avLst/>
          </a:prstGeom>
          <a:noFill/>
          <a:ln w="38100">
            <a:solidFill>
              <a:srgbClr val="996633"/>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Pay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Pay ranges for grades give flexibility by allowing individuals to progress within a grade </a:t>
            </a:r>
          </a:p>
          <a:p>
            <a:r>
              <a:rPr lang="en-US" dirty="0" smtClean="0"/>
              <a:t>It allows managers to reward better performing employees while maintaining the integrity of pay system</a:t>
            </a:r>
          </a:p>
          <a:p>
            <a:r>
              <a:rPr lang="en-US" dirty="0" smtClean="0"/>
              <a:t>Rates Out of Range</a:t>
            </a:r>
          </a:p>
          <a:p>
            <a:pPr lvl="1"/>
            <a:r>
              <a:rPr lang="en-US" dirty="0" smtClean="0"/>
              <a:t>Red-Circled Employees</a:t>
            </a:r>
          </a:p>
          <a:p>
            <a:pPr lvl="1">
              <a:buNone/>
            </a:pPr>
            <a:r>
              <a:rPr lang="en-US" dirty="0" smtClean="0"/>
              <a:t>	An incumbent (current jobholder) who is paid above the range set for the job.</a:t>
            </a:r>
          </a:p>
          <a:p>
            <a:pPr lvl="2"/>
            <a:r>
              <a:rPr lang="en-US" dirty="0" smtClean="0"/>
              <a:t>Pay may be frozen</a:t>
            </a:r>
          </a:p>
          <a:p>
            <a:pPr lvl="2"/>
            <a:r>
              <a:rPr lang="en-US" dirty="0" smtClean="0"/>
              <a:t>Give a lump-sum payment but no pay raises</a:t>
            </a:r>
          </a:p>
          <a:p>
            <a:pPr lvl="1"/>
            <a:r>
              <a:rPr lang="en-US" dirty="0" smtClean="0"/>
              <a:t>Green-Circled Employees</a:t>
            </a:r>
          </a:p>
          <a:p>
            <a:pPr lvl="1">
              <a:buNone/>
            </a:pPr>
            <a:r>
              <a:rPr lang="en-US" dirty="0" smtClean="0"/>
              <a:t>	An incumbent who is paid below the range set for the job.</a:t>
            </a:r>
          </a:p>
          <a:p>
            <a:pPr lvl="2"/>
            <a:r>
              <a:rPr lang="en-US" dirty="0" smtClean="0"/>
              <a:t>Handsome pay increases or frequent pay increases may be used</a:t>
            </a:r>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1"/>
          </p:nvPr>
        </p:nvSpPr>
        <p:spPr>
          <a:xfrm>
            <a:off x="6400800" y="6356350"/>
            <a:ext cx="2895600" cy="365125"/>
          </a:xfrm>
        </p:spPr>
        <p:txBody>
          <a:bodyPr/>
          <a:lstStyle/>
          <a:p>
            <a:pPr>
              <a:defRPr/>
            </a:pPr>
            <a:fld id="{C2B7BDCA-CE34-47CD-928D-DB0AB45375AE}" type="slidenum">
              <a:rPr lang="en-US" smtClean="0"/>
              <a:pPr>
                <a:defRPr/>
              </a:pPr>
              <a:t>22</a:t>
            </a:fld>
            <a:endParaRPr lang="en-US" dirty="0"/>
          </a:p>
        </p:txBody>
      </p:sp>
      <p:pic>
        <p:nvPicPr>
          <p:cNvPr id="39940" name="Picture 5" descr="C:\My Documents\PowerPoint Files\Books\South-Western\HRM10e\HRM10e GIFS\12-16a.gif"/>
          <p:cNvPicPr>
            <a:picLocks noChangeAspect="1" noChangeArrowheads="1"/>
          </p:cNvPicPr>
          <p:nvPr/>
        </p:nvPicPr>
        <p:blipFill>
          <a:blip r:embed="rId3" cstate="print"/>
          <a:srcRect/>
          <a:stretch>
            <a:fillRect/>
          </a:stretch>
        </p:blipFill>
        <p:spPr bwMode="auto">
          <a:xfrm>
            <a:off x="3276600" y="381000"/>
            <a:ext cx="4419600" cy="3994150"/>
          </a:xfrm>
          <a:prstGeom prst="rect">
            <a:avLst/>
          </a:prstGeom>
          <a:noFill/>
          <a:ln w="9525">
            <a:noFill/>
            <a:miter lim="800000"/>
            <a:headEnd/>
            <a:tailEnd/>
          </a:ln>
        </p:spPr>
      </p:pic>
      <p:sp>
        <p:nvSpPr>
          <p:cNvPr id="372738" name="AutoShape 2"/>
          <p:cNvSpPr>
            <a:spLocks noGrp="1" noChangeArrowheads="1"/>
          </p:cNvSpPr>
          <p:nvPr>
            <p:ph type="title"/>
          </p:nvPr>
        </p:nvSpPr>
        <p:spPr>
          <a:xfrm>
            <a:off x="533400" y="381000"/>
            <a:ext cx="2362200" cy="2057400"/>
          </a:xfrm>
        </p:spPr>
        <p:txBody>
          <a:bodyPr/>
          <a:lstStyle/>
          <a:p>
            <a:pPr eaLnBrk="1" hangingPunct="1">
              <a:defRPr/>
            </a:pPr>
            <a:r>
              <a:rPr lang="en-US" sz="2400" i="1" smtClean="0"/>
              <a:t>Example of Pay Grades and Pay Ranges</a:t>
            </a:r>
          </a:p>
        </p:txBody>
      </p:sp>
      <p:pic>
        <p:nvPicPr>
          <p:cNvPr id="39943" name="Picture 6" descr="C:\My Documents\PowerPoint Files\Books\South-Western\HRM10e\HRM10e GIFS\12-16b.gif"/>
          <p:cNvPicPr>
            <a:picLocks noChangeAspect="1" noChangeArrowheads="1"/>
          </p:cNvPicPr>
          <p:nvPr/>
        </p:nvPicPr>
        <p:blipFill>
          <a:blip r:embed="rId4" cstate="print"/>
          <a:srcRect/>
          <a:stretch>
            <a:fillRect/>
          </a:stretch>
        </p:blipFill>
        <p:spPr bwMode="auto">
          <a:xfrm>
            <a:off x="3657600" y="4343400"/>
            <a:ext cx="4038600" cy="2079625"/>
          </a:xfrm>
          <a:prstGeom prst="rect">
            <a:avLst/>
          </a:prstGeom>
          <a:noFill/>
          <a:ln w="9525">
            <a:noFill/>
            <a:miter lim="800000"/>
            <a:headEnd/>
            <a:tailEnd/>
          </a:ln>
        </p:spPr>
      </p:pic>
      <p:sp>
        <p:nvSpPr>
          <p:cNvPr id="6" name="Footer Placeholder 5"/>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pPr>
              <a:defRPr/>
            </a:pPr>
            <a:fld id="{69756FE4-6C06-466D-ABCD-5D45AECC8F06}" type="slidenum">
              <a:rPr lang="en-US" smtClean="0"/>
              <a:pPr>
                <a:defRPr/>
              </a:pPr>
              <a:t>23</a:t>
            </a:fld>
            <a:endParaRPr lang="en-US" dirty="0"/>
          </a:p>
        </p:txBody>
      </p:sp>
      <p:sp>
        <p:nvSpPr>
          <p:cNvPr id="374786" name="AutoShape 2"/>
          <p:cNvSpPr>
            <a:spLocks noGrp="1" noChangeArrowheads="1"/>
          </p:cNvSpPr>
          <p:nvPr>
            <p:ph type="title"/>
          </p:nvPr>
        </p:nvSpPr>
        <p:spPr/>
        <p:txBody>
          <a:bodyPr/>
          <a:lstStyle/>
          <a:p>
            <a:r>
              <a:rPr lang="en-US" dirty="0" smtClean="0"/>
              <a:t>Pay Compression</a:t>
            </a:r>
          </a:p>
        </p:txBody>
      </p:sp>
      <p:sp>
        <p:nvSpPr>
          <p:cNvPr id="40965" name="Rectangle 3"/>
          <p:cNvSpPr>
            <a:spLocks noGrp="1" noChangeArrowheads="1"/>
          </p:cNvSpPr>
          <p:nvPr>
            <p:ph type="body" idx="1"/>
          </p:nvPr>
        </p:nvSpPr>
        <p:spPr>
          <a:xfrm>
            <a:off x="685800" y="1219200"/>
            <a:ext cx="7772400" cy="4648200"/>
          </a:xfrm>
        </p:spPr>
        <p:txBody>
          <a:bodyPr>
            <a:normAutofit/>
          </a:bodyPr>
          <a:lstStyle/>
          <a:p>
            <a:pPr lvl="1" eaLnBrk="1" hangingPunct="1">
              <a:buNone/>
            </a:pPr>
            <a:r>
              <a:rPr lang="en-US" dirty="0" smtClean="0"/>
              <a:t>A situation in which pay differences among</a:t>
            </a:r>
          </a:p>
          <a:p>
            <a:pPr lvl="1" eaLnBrk="1" hangingPunct="1">
              <a:buNone/>
            </a:pPr>
            <a:r>
              <a:rPr lang="en-US" dirty="0" smtClean="0"/>
              <a:t>individuals with different levels of experience</a:t>
            </a:r>
          </a:p>
          <a:p>
            <a:pPr lvl="1" eaLnBrk="1" hangingPunct="1">
              <a:buNone/>
            </a:pPr>
            <a:r>
              <a:rPr lang="en-US" dirty="0" smtClean="0"/>
              <a:t>and performance in the organization becomes</a:t>
            </a:r>
          </a:p>
          <a:p>
            <a:pPr lvl="1" eaLnBrk="1" hangingPunct="1">
              <a:buNone/>
            </a:pPr>
            <a:r>
              <a:rPr lang="en-US" dirty="0" smtClean="0"/>
              <a:t>small.</a:t>
            </a:r>
          </a:p>
          <a:p>
            <a:pPr lvl="1" eaLnBrk="1" hangingPunct="1"/>
            <a:r>
              <a:rPr lang="en-US" dirty="0" smtClean="0"/>
              <a:t>Happens because, labor market pay levels increase more rapidly than current employees’ pay adjustment – IT</a:t>
            </a:r>
          </a:p>
        </p:txBody>
      </p:sp>
      <p:sp>
        <p:nvSpPr>
          <p:cNvPr id="6" name="Footer Placeholder 5"/>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pPr>
              <a:defRPr/>
            </a:pPr>
            <a:fld id="{1A8A9B6D-CA33-46A4-B000-10DF16DF1E2A}" type="slidenum">
              <a:rPr lang="en-US" smtClean="0"/>
              <a:pPr>
                <a:defRPr/>
              </a:pPr>
              <a:t>24</a:t>
            </a:fld>
            <a:endParaRPr lang="en-US" dirty="0"/>
          </a:p>
        </p:txBody>
      </p:sp>
      <p:sp>
        <p:nvSpPr>
          <p:cNvPr id="375810" name="AutoShape 2"/>
          <p:cNvSpPr>
            <a:spLocks noGrp="1" noChangeArrowheads="1"/>
          </p:cNvSpPr>
          <p:nvPr>
            <p:ph type="title"/>
          </p:nvPr>
        </p:nvSpPr>
        <p:spPr/>
        <p:txBody>
          <a:bodyPr/>
          <a:lstStyle/>
          <a:p>
            <a:pPr eaLnBrk="1" hangingPunct="1">
              <a:defRPr/>
            </a:pPr>
            <a:r>
              <a:rPr lang="en-US" dirty="0" smtClean="0"/>
              <a:t>Issues Involving Pay Increases</a:t>
            </a:r>
          </a:p>
        </p:txBody>
      </p:sp>
      <p:sp>
        <p:nvSpPr>
          <p:cNvPr id="41989" name="Rectangle 3"/>
          <p:cNvSpPr>
            <a:spLocks noGrp="1" noChangeArrowheads="1"/>
          </p:cNvSpPr>
          <p:nvPr>
            <p:ph type="body" idx="1"/>
          </p:nvPr>
        </p:nvSpPr>
        <p:spPr/>
        <p:txBody>
          <a:bodyPr>
            <a:normAutofit fontScale="85000" lnSpcReduction="20000"/>
          </a:bodyPr>
          <a:lstStyle/>
          <a:p>
            <a:pPr eaLnBrk="1" hangingPunct="1"/>
            <a:r>
              <a:rPr lang="en-US" dirty="0" smtClean="0"/>
              <a:t>Seniority</a:t>
            </a:r>
          </a:p>
          <a:p>
            <a:pPr eaLnBrk="1" hangingPunct="1">
              <a:buNone/>
            </a:pPr>
            <a:r>
              <a:rPr lang="en-US" dirty="0" smtClean="0"/>
              <a:t>	Time spent in an organization or on a particular job.</a:t>
            </a:r>
          </a:p>
          <a:p>
            <a:pPr lvl="1" eaLnBrk="1" hangingPunct="1"/>
            <a:r>
              <a:rPr lang="en-US" dirty="0" smtClean="0"/>
              <a:t>Used to determine eligibility for organizational rewards and benefits.</a:t>
            </a:r>
          </a:p>
          <a:p>
            <a:pPr lvl="1" eaLnBrk="1" hangingPunct="1"/>
            <a:r>
              <a:rPr lang="en-US" dirty="0" smtClean="0"/>
              <a:t>Seniority based pay adjustments are set as automatic steps</a:t>
            </a:r>
          </a:p>
          <a:p>
            <a:r>
              <a:rPr lang="en-US" dirty="0" smtClean="0"/>
              <a:t>Cost-of-Living Adjustments (COLA)</a:t>
            </a:r>
          </a:p>
          <a:p>
            <a:pPr>
              <a:buNone/>
            </a:pPr>
            <a:r>
              <a:rPr lang="en-US" dirty="0" smtClean="0"/>
              <a:t>	A percentage increase in wages that allows employees to maintain the same real wages in a period of economic inflation.</a:t>
            </a:r>
          </a:p>
          <a:p>
            <a:r>
              <a:rPr lang="en-US" dirty="0" smtClean="0"/>
              <a:t>Lump-Sum Increases (LSI)</a:t>
            </a:r>
          </a:p>
          <a:p>
            <a:pPr lvl="1"/>
            <a:r>
              <a:rPr lang="en-US" dirty="0" smtClean="0"/>
              <a:t>A one-time payment of all or part of a yearly pay increase.</a:t>
            </a:r>
          </a:p>
          <a:p>
            <a:pPr lvl="1"/>
            <a:r>
              <a:rPr lang="en-US" dirty="0" smtClean="0"/>
              <a:t>Lump-sum payments do not increase base pay</a:t>
            </a:r>
          </a:p>
        </p:txBody>
      </p:sp>
      <p:sp>
        <p:nvSpPr>
          <p:cNvPr id="6" name="Footer Placeholder 5"/>
          <p:cNvSpPr>
            <a:spLocks noGrp="1"/>
          </p:cNvSpPr>
          <p:nvPr>
            <p:ph type="ftr" sz="quarter" idx="11"/>
          </p:nvPr>
        </p:nvSpPr>
        <p:spPr/>
        <p:txBody>
          <a:bodyPr/>
          <a:lstStyle/>
          <a:p>
            <a:r>
              <a:rPr lang="en-US" smtClean="0"/>
              <a:t>Lecture 12</a:t>
            </a:r>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Summery </a:t>
            </a:r>
            <a:r>
              <a:rPr lang="en-US" smtClean="0"/>
              <a:t>of Lecture 12</a:t>
            </a:r>
            <a:endParaRPr lang="en-US"/>
          </a:p>
        </p:txBody>
      </p:sp>
      <p:sp>
        <p:nvSpPr>
          <p:cNvPr id="3" name="Content Placeholder 2"/>
          <p:cNvSpPr>
            <a:spLocks noGrp="1"/>
          </p:cNvSpPr>
          <p:nvPr>
            <p:ph idx="1"/>
          </p:nvPr>
        </p:nvSpPr>
        <p:spPr/>
        <p:txBody>
          <a:bodyPr>
            <a:normAutofit lnSpcReduction="1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Development of a Base Pay System</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Job Evaluation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Job evaluation Methods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Pay Survey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Pay Structures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Pay Ranges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Individual Pay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Issues Involving Pay Increases</a:t>
            </a:r>
          </a:p>
          <a:p>
            <a:endParaRPr lang="en-US" dirty="0"/>
          </a:p>
        </p:txBody>
      </p:sp>
      <p:sp>
        <p:nvSpPr>
          <p:cNvPr id="4" name="Footer Placeholder 3"/>
          <p:cNvSpPr>
            <a:spLocks noGrp="1"/>
          </p:cNvSpPr>
          <p:nvPr>
            <p:ph type="ftr" sz="quarter" idx="11"/>
          </p:nvPr>
        </p:nvSpPr>
        <p:spPr/>
        <p:txBody>
          <a:bodyPr/>
          <a:lstStyle/>
          <a:p>
            <a:r>
              <a:rPr lang="en-US" smtClean="0"/>
              <a:t>Lecture 12</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books</a:t>
            </a:r>
            <a:endParaRPr lang="en-US" dirty="0"/>
          </a:p>
        </p:txBody>
      </p:sp>
      <p:sp>
        <p:nvSpPr>
          <p:cNvPr id="3" name="Content Placeholder 2"/>
          <p:cNvSpPr>
            <a:spLocks noGrp="1"/>
          </p:cNvSpPr>
          <p:nvPr>
            <p:ph idx="1"/>
          </p:nvPr>
        </p:nvSpPr>
        <p:spPr/>
        <p:txBody>
          <a:bodyPr/>
          <a:lstStyle/>
          <a:p>
            <a:pPr>
              <a:buNone/>
            </a:pPr>
            <a:r>
              <a:rPr lang="en-US" sz="2800" dirty="0" smtClean="0"/>
              <a:t>Human Resource Management (10</a:t>
            </a:r>
            <a:r>
              <a:rPr lang="en-US" sz="2800" baseline="30000" dirty="0" smtClean="0"/>
              <a:t>th</a:t>
            </a:r>
            <a:r>
              <a:rPr lang="en-US" sz="2800" dirty="0" smtClean="0"/>
              <a:t> Ed.) </a:t>
            </a:r>
          </a:p>
          <a:p>
            <a:pPr>
              <a:buNone/>
            </a:pPr>
            <a:r>
              <a:rPr lang="en-US" sz="2800" dirty="0" smtClean="0"/>
              <a:t>		</a:t>
            </a:r>
            <a:r>
              <a:rPr lang="en-US" sz="2400" dirty="0" smtClean="0"/>
              <a:t>Robert L. Mathis and John H. Jackson: </a:t>
            </a:r>
            <a:r>
              <a:rPr lang="en-US" sz="2400" dirty="0" err="1" smtClean="0"/>
              <a:t>Cengage</a:t>
            </a:r>
            <a:r>
              <a:rPr lang="en-US" sz="2400" dirty="0" smtClean="0"/>
              <a:t> 	Learning, Delhi</a:t>
            </a:r>
          </a:p>
          <a:p>
            <a:pPr lvl="0">
              <a:buNone/>
            </a:pPr>
            <a:r>
              <a:rPr lang="en-US" sz="2800" dirty="0" smtClean="0"/>
              <a:t>Fundamentals </a:t>
            </a:r>
            <a:r>
              <a:rPr lang="en-US" sz="2800" dirty="0"/>
              <a:t>of Human </a:t>
            </a:r>
            <a:r>
              <a:rPr lang="en-US" sz="2800" dirty="0" smtClean="0"/>
              <a:t>Resource Management 	</a:t>
            </a:r>
            <a:r>
              <a:rPr lang="en-US" sz="2400" dirty="0" smtClean="0"/>
              <a:t>Raymond A. </a:t>
            </a:r>
            <a:r>
              <a:rPr lang="en-US" sz="2400" dirty="0" err="1" smtClean="0"/>
              <a:t>Noe</a:t>
            </a:r>
            <a:r>
              <a:rPr lang="en-US" sz="2400" dirty="0" smtClean="0"/>
              <a:t>, John R. Hollenbeck, Barry </a:t>
            </a:r>
            <a:r>
              <a:rPr lang="en-US" sz="2400" dirty="0" err="1" smtClean="0"/>
              <a:t>Gerhart</a:t>
            </a:r>
            <a:r>
              <a:rPr lang="en-US" sz="2400" dirty="0" smtClean="0"/>
              <a:t>, &amp; 	Patrick M. Wright: McGraw-Hill, New York</a:t>
            </a:r>
            <a:endParaRPr lang="en-US" sz="2400" dirty="0"/>
          </a:p>
          <a:p>
            <a:pPr>
              <a:buNone/>
            </a:pPr>
            <a:endParaRPr lang="en-US"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26</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pPr algn="ctr">
              <a:buNone/>
            </a:pPr>
            <a:r>
              <a:rPr lang="en-US" dirty="0" smtClean="0"/>
              <a:t>Thank you!</a:t>
            </a:r>
            <a:endParaRPr lang="en-US"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27</a:t>
            </a:fld>
            <a:endParaRPr lang="en-US"/>
          </a:p>
        </p:txBody>
      </p:sp>
      <p:sp>
        <p:nvSpPr>
          <p:cNvPr id="5" name="Footer Placeholder 4"/>
          <p:cNvSpPr>
            <a:spLocks noGrp="1"/>
          </p:cNvSpPr>
          <p:nvPr>
            <p:ph type="ftr" sz="quarter" idx="11"/>
          </p:nvPr>
        </p:nvSpPr>
        <p:spPr/>
        <p:txBody>
          <a:bodyPr/>
          <a:lstStyle/>
          <a:p>
            <a:r>
              <a:rPr lang="en-US" smtClean="0"/>
              <a:t>Lecture 12</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1295</TotalTime>
  <Words>809</Words>
  <Application>Microsoft Office PowerPoint</Application>
  <PresentationFormat>On-screen Show (4:3)</PresentationFormat>
  <Paragraphs>211</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Advances in Human Resource Development and Management</vt:lpstr>
      <vt:lpstr>Recap of lecture 11</vt:lpstr>
      <vt:lpstr>Learning Objectives: Lecture 12</vt:lpstr>
      <vt:lpstr>Development of a Base Pay System</vt:lpstr>
      <vt:lpstr>Development of a Base Pay System</vt:lpstr>
      <vt:lpstr>Job Evaluation</vt:lpstr>
      <vt:lpstr>Job evaluation Methods</vt:lpstr>
      <vt:lpstr>Job evaluation Methods</vt:lpstr>
      <vt:lpstr>Job evaluation Methods</vt:lpstr>
      <vt:lpstr>Job Evaluation of Three Jobs with Three Compensable Factors</vt:lpstr>
      <vt:lpstr>Job evaluation Methods</vt:lpstr>
      <vt:lpstr>Pay Survey</vt:lpstr>
      <vt:lpstr>Using Prepared Pay Surveys</vt:lpstr>
      <vt:lpstr>Developing a Pay Survey</vt:lpstr>
      <vt:lpstr>Pay Structures</vt:lpstr>
      <vt:lpstr>Establishing Pay Structures</vt:lpstr>
      <vt:lpstr>Pay Scattergram</vt:lpstr>
      <vt:lpstr>Pay Structures</vt:lpstr>
      <vt:lpstr>Traditional Pay Structure vs. Broadbanding</vt:lpstr>
      <vt:lpstr>Pay Ranges</vt:lpstr>
      <vt:lpstr>Individual Pay</vt:lpstr>
      <vt:lpstr>Example of Pay Grades and Pay Ranges</vt:lpstr>
      <vt:lpstr>Pay Compression</vt:lpstr>
      <vt:lpstr>Issues Involving Pay Increases</vt:lpstr>
      <vt:lpstr>Summery of Lecture 12</vt:lpstr>
      <vt:lpstr>Reference books</vt:lpstr>
      <vt:lpstr>Slide 27</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Human Resource Development and Management</dc:title>
  <dc:creator>Dr. Amjad Ali</dc:creator>
  <cp:lastModifiedBy>NTS</cp:lastModifiedBy>
  <cp:revision>114</cp:revision>
  <dcterms:created xsi:type="dcterms:W3CDTF">2013-05-29T05:42:39Z</dcterms:created>
  <dcterms:modified xsi:type="dcterms:W3CDTF">2013-06-12T08:17:54Z</dcterms:modified>
</cp:coreProperties>
</file>